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ov" ContentType="video/quicktime"/>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0" r:id="rId2"/>
  </p:sldMasterIdLst>
  <p:notesMasterIdLst>
    <p:notesMasterId r:id="rId33"/>
  </p:notesMasterIdLst>
  <p:sldIdLst>
    <p:sldId id="256" r:id="rId3"/>
    <p:sldId id="415" r:id="rId4"/>
    <p:sldId id="433" r:id="rId5"/>
    <p:sldId id="434" r:id="rId6"/>
    <p:sldId id="629" r:id="rId7"/>
    <p:sldId id="631" r:id="rId8"/>
    <p:sldId id="632" r:id="rId9"/>
    <p:sldId id="633" r:id="rId10"/>
    <p:sldId id="634" r:id="rId11"/>
    <p:sldId id="635" r:id="rId12"/>
    <p:sldId id="665" r:id="rId13"/>
    <p:sldId id="646" r:id="rId14"/>
    <p:sldId id="648" r:id="rId15"/>
    <p:sldId id="650" r:id="rId16"/>
    <p:sldId id="654" r:id="rId17"/>
    <p:sldId id="664" r:id="rId18"/>
    <p:sldId id="667" r:id="rId19"/>
    <p:sldId id="668" r:id="rId20"/>
    <p:sldId id="669" r:id="rId21"/>
    <p:sldId id="743" r:id="rId22"/>
    <p:sldId id="744" r:id="rId23"/>
    <p:sldId id="749" r:id="rId24"/>
    <p:sldId id="760" r:id="rId25"/>
    <p:sldId id="750" r:id="rId26"/>
    <p:sldId id="751" r:id="rId27"/>
    <p:sldId id="753" r:id="rId28"/>
    <p:sldId id="754" r:id="rId29"/>
    <p:sldId id="756" r:id="rId30"/>
    <p:sldId id="755" r:id="rId31"/>
    <p:sldId id="758" r:id="rId3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по умолчанию" id="{18C4384A-97D6-48E7-835D-14D852DD83CB}">
          <p14:sldIdLst>
            <p14:sldId id="256"/>
            <p14:sldId id="415"/>
            <p14:sldId id="433"/>
          </p14:sldIdLst>
        </p14:section>
        <p14:section name="Раздел без заголовка" id="{2632C772-1B57-4C48-B133-74B6BCE266C5}">
          <p14:sldIdLst>
            <p14:sldId id="434"/>
          </p14:sldIdLst>
        </p14:section>
        <p14:section name="Раздел без заголовка" id="{468B9FDE-C5B6-424E-B36C-E51DA2C24E9A}">
          <p14:sldIdLst>
            <p14:sldId id="629"/>
            <p14:sldId id="631"/>
            <p14:sldId id="632"/>
            <p14:sldId id="633"/>
            <p14:sldId id="634"/>
            <p14:sldId id="635"/>
            <p14:sldId id="665"/>
            <p14:sldId id="646"/>
          </p14:sldIdLst>
        </p14:section>
        <p14:section name="Раздел без заголовка" id="{2DF04083-1CC1-4811-BADA-1CF4449ED714}">
          <p14:sldIdLst>
            <p14:sldId id="648"/>
            <p14:sldId id="650"/>
            <p14:sldId id="654"/>
            <p14:sldId id="664"/>
            <p14:sldId id="667"/>
            <p14:sldId id="668"/>
            <p14:sldId id="669"/>
            <p14:sldId id="743"/>
            <p14:sldId id="744"/>
            <p14:sldId id="749"/>
            <p14:sldId id="760"/>
            <p14:sldId id="750"/>
            <p14:sldId id="751"/>
            <p14:sldId id="753"/>
            <p14:sldId id="754"/>
            <p14:sldId id="756"/>
            <p14:sldId id="755"/>
            <p14:sldId id="758"/>
          </p14:sldIdLst>
        </p14:section>
        <p14:section name="Раздел без заголовка" id="{6A5FBC4A-1175-4C9F-94DA-66C39D275CC7}">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rigory Steblov" initials="M." lastIdx="3" clrIdx="0"/>
  <p:cmAuthor id="2" name="GMS" initials="G" lastIdx="2" clrIdx="1">
    <p:extLst>
      <p:ext uri="{19B8F6BF-5375-455C-9EA6-DF929625EA0E}">
        <p15:presenceInfo xmlns:p15="http://schemas.microsoft.com/office/powerpoint/2012/main" userId="GM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84" autoAdjust="0"/>
    <p:restoredTop sz="83206" autoAdjust="0"/>
  </p:normalViewPr>
  <p:slideViewPr>
    <p:cSldViewPr snapToGrid="0">
      <p:cViewPr varScale="1">
        <p:scale>
          <a:sx n="84" d="100"/>
          <a:sy n="84" d="100"/>
        </p:scale>
        <p:origin x="858"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commentAuthors" Target="commen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56D894-AC29-4227-A560-C67A324AEC7E}" type="datetimeFigureOut">
              <a:rPr lang="ru-RU" smtClean="0"/>
              <a:t>01.07.2024</a:t>
            </a:fld>
            <a:endParaRPr lang="ru-RU"/>
          </a:p>
        </p:txBody>
      </p:sp>
      <p:sp>
        <p:nvSpPr>
          <p:cNvPr id="4" name="Образ слайда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C8F60C-44CF-47D1-89F7-904EF4795436}" type="slidenum">
              <a:rPr lang="ru-RU" smtClean="0"/>
              <a:t>‹#›</a:t>
            </a:fld>
            <a:endParaRPr lang="ru-RU"/>
          </a:p>
        </p:txBody>
      </p:sp>
    </p:spTree>
    <p:extLst>
      <p:ext uri="{BB962C8B-B14F-4D97-AF65-F5344CB8AC3E}">
        <p14:creationId xmlns:p14="http://schemas.microsoft.com/office/powerpoint/2010/main" val="7699855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О спутниковой геодезии в задачах геодинамики.</a:t>
            </a:r>
          </a:p>
        </p:txBody>
      </p:sp>
      <p:sp>
        <p:nvSpPr>
          <p:cNvPr id="4" name="Номер слайда 3"/>
          <p:cNvSpPr>
            <a:spLocks noGrp="1"/>
          </p:cNvSpPr>
          <p:nvPr>
            <p:ph type="sldNum" sz="quarter" idx="5"/>
          </p:nvPr>
        </p:nvSpPr>
        <p:spPr/>
        <p:txBody>
          <a:bodyPr/>
          <a:lstStyle/>
          <a:p>
            <a:fld id="{06C8F60C-44CF-47D1-89F7-904EF4795436}" type="slidenum">
              <a:rPr lang="ru-RU" smtClean="0"/>
              <a:t>2</a:t>
            </a:fld>
            <a:endParaRPr lang="ru-RU"/>
          </a:p>
        </p:txBody>
      </p:sp>
    </p:spTree>
    <p:extLst>
      <p:ext uri="{BB962C8B-B14F-4D97-AF65-F5344CB8AC3E}">
        <p14:creationId xmlns:p14="http://schemas.microsoft.com/office/powerpoint/2010/main" val="5714499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На практике однако реальные условия весьма далеки от идеальных и требовали учета значительного количества искажений: </a:t>
            </a:r>
          </a:p>
          <a:p>
            <a:r>
              <a:rPr lang="ru-RU" dirty="0"/>
              <a:t>В первую очередь, это задержки радиосигнала в ионосфере и тропосфере.</a:t>
            </a:r>
          </a:p>
          <a:p>
            <a:pPr marL="0" marR="0" lvl="0" indent="0" defTabSz="457200" eaLnBrk="1" fontAlgn="auto" latinLnBrk="0" hangingPunct="1">
              <a:lnSpc>
                <a:spcPct val="117999"/>
              </a:lnSpc>
              <a:spcBef>
                <a:spcPts val="0"/>
              </a:spcBef>
              <a:spcAft>
                <a:spcPts val="0"/>
              </a:spcAft>
              <a:buClrTx/>
              <a:buSzTx/>
              <a:buFontTx/>
              <a:buNone/>
              <a:tabLst/>
              <a:defRPr/>
            </a:pPr>
            <a:r>
              <a:rPr kumimoji="0" lang="ru-RU" sz="2400" dirty="0">
                <a:solidFill>
                  <a:srgbClr val="051A56"/>
                </a:solidFill>
                <a:latin typeface="Montserrat Regular"/>
                <a:sym typeface="Montserrat Regular"/>
              </a:rPr>
              <a:t>Кроме того, погрешности орбитальных параметров, неравномерность вращения Земли, рассогласование временной шкалы бортовой и наземной аппаратуры и т.д.</a:t>
            </a:r>
          </a:p>
          <a:p>
            <a:r>
              <a:rPr lang="ru-RU" dirty="0"/>
              <a:t>Здесь приведен далеко неполный список всех факторов, каждый из которых приводит к метровым ошибкам дальномерных отсчетов. </a:t>
            </a:r>
          </a:p>
          <a:p>
            <a:pPr marL="0" marR="0" lvl="0" indent="0" defTabSz="457200" eaLnBrk="1" fontAlgn="auto" latinLnBrk="0" hangingPunct="1">
              <a:lnSpc>
                <a:spcPct val="117999"/>
              </a:lnSpc>
              <a:spcBef>
                <a:spcPts val="0"/>
              </a:spcBef>
              <a:spcAft>
                <a:spcPts val="0"/>
              </a:spcAft>
              <a:buClrTx/>
              <a:buSzTx/>
              <a:buFontTx/>
              <a:buNone/>
              <a:tabLst/>
              <a:defRPr/>
            </a:pPr>
            <a:r>
              <a:rPr lang="ru-RU" dirty="0"/>
              <a:t>Для их коррекции не один год разрабатывались весьма сложные алгоритмы, основанные на таких базовых принципах как:</a:t>
            </a:r>
          </a:p>
          <a:p>
            <a:pPr marL="0" marR="0" lvl="0" indent="0" defTabSz="457200" eaLnBrk="1" fontAlgn="auto" latinLnBrk="0" hangingPunct="1">
              <a:lnSpc>
                <a:spcPct val="117999"/>
              </a:lnSpc>
              <a:spcBef>
                <a:spcPts val="0"/>
              </a:spcBef>
              <a:spcAft>
                <a:spcPts val="0"/>
              </a:spcAft>
              <a:buClrTx/>
              <a:buSzTx/>
              <a:buFontTx/>
              <a:buNone/>
              <a:tabLst/>
              <a:defRPr/>
            </a:pPr>
            <a:r>
              <a:rPr kumimoji="0" lang="ru-RU" sz="2400" dirty="0">
                <a:solidFill>
                  <a:srgbClr val="051A56"/>
                </a:solidFill>
                <a:latin typeface="Montserrat Regular"/>
                <a:sym typeface="Montserrat Regular"/>
              </a:rPr>
              <a:t>- моделирование искажающих факторов с известными физическими свойствами,</a:t>
            </a:r>
          </a:p>
          <a:p>
            <a:pPr marL="0" marR="0" lvl="0" indent="0" defTabSz="457200" eaLnBrk="1" fontAlgn="auto" latinLnBrk="0" hangingPunct="1">
              <a:lnSpc>
                <a:spcPct val="117999"/>
              </a:lnSpc>
              <a:spcBef>
                <a:spcPts val="0"/>
              </a:spcBef>
              <a:spcAft>
                <a:spcPts val="0"/>
              </a:spcAft>
              <a:buClrTx/>
              <a:buSzTx/>
              <a:buFontTx/>
              <a:buNone/>
              <a:tabLst/>
              <a:defRPr/>
            </a:pPr>
            <a:r>
              <a:rPr kumimoji="0" lang="ru-RU" sz="2400" dirty="0">
                <a:solidFill>
                  <a:srgbClr val="051A56"/>
                </a:solidFill>
                <a:latin typeface="Montserrat Regular"/>
                <a:sym typeface="Montserrat Regular"/>
              </a:rPr>
              <a:t>- фильтрация коррелированных помех с помощью дифференциальной коррекции,</a:t>
            </a:r>
          </a:p>
          <a:p>
            <a:pPr marL="0" marR="0" lvl="0" indent="0" defTabSz="457200" eaLnBrk="1" fontAlgn="auto" latinLnBrk="0" hangingPunct="1">
              <a:lnSpc>
                <a:spcPct val="117999"/>
              </a:lnSpc>
              <a:spcBef>
                <a:spcPts val="0"/>
              </a:spcBef>
              <a:spcAft>
                <a:spcPts val="0"/>
              </a:spcAft>
              <a:buClrTx/>
              <a:buSzTx/>
              <a:buFontTx/>
              <a:buNone/>
              <a:tabLst/>
              <a:defRPr/>
            </a:pPr>
            <a:r>
              <a:rPr kumimoji="0" lang="ru-RU" sz="2400" dirty="0">
                <a:solidFill>
                  <a:srgbClr val="051A56"/>
                </a:solidFill>
                <a:latin typeface="Montserrat Regular"/>
                <a:sym typeface="Montserrat Regular"/>
              </a:rPr>
              <a:t>- сглаживание путем осреднения по времени.</a:t>
            </a:r>
          </a:p>
          <a:p>
            <a:pPr marL="0" marR="0" lvl="0" indent="0" defTabSz="457200" eaLnBrk="1" fontAlgn="auto" latinLnBrk="0" hangingPunct="1">
              <a:lnSpc>
                <a:spcPct val="117999"/>
              </a:lnSpc>
              <a:spcBef>
                <a:spcPts val="0"/>
              </a:spcBef>
              <a:spcAft>
                <a:spcPts val="0"/>
              </a:spcAft>
              <a:buClrTx/>
              <a:buSzTx/>
              <a:buFontTx/>
              <a:buNone/>
              <a:tabLst/>
              <a:defRPr/>
            </a:pPr>
            <a:endParaRPr lang="ru-RU" dirty="0"/>
          </a:p>
          <a:p>
            <a:r>
              <a:rPr lang="ru-RU" dirty="0"/>
              <a:t>Все это позволило достичь миллиметровой точности координатных определений с помощью ГНСС уже в реальных условиях. </a:t>
            </a:r>
          </a:p>
          <a:p>
            <a:endParaRPr lang="ru-RU" strike="sngStrike" dirty="0"/>
          </a:p>
          <a:p>
            <a:pPr marL="0" marR="0" lvl="0" indent="0" defTabSz="457200" eaLnBrk="1" fontAlgn="auto" latinLnBrk="0" hangingPunct="1">
              <a:lnSpc>
                <a:spcPct val="117999"/>
              </a:lnSpc>
              <a:spcBef>
                <a:spcPts val="0"/>
              </a:spcBef>
              <a:spcAft>
                <a:spcPts val="0"/>
              </a:spcAft>
              <a:buClrTx/>
              <a:buSzTx/>
              <a:buFontTx/>
              <a:buNone/>
              <a:tabLst/>
              <a:defRPr/>
            </a:pPr>
            <a:r>
              <a:rPr lang="ru-RU" strike="sngStrike" dirty="0"/>
              <a:t>При этом следует заметить, что моделирование многих из приведенных искажающих факторов послужило своеобразным импульсом к изучению на новом уровне многих аспектов физики околоземного пространства, а также планетарных свойств Земли. Сюда относятся ионосферные возмущения, параметры вращения Земли и многое др.</a:t>
            </a:r>
          </a:p>
          <a:p>
            <a:endParaRPr lang="ru-RU" dirty="0"/>
          </a:p>
        </p:txBody>
      </p:sp>
    </p:spTree>
    <p:extLst>
      <p:ext uri="{BB962C8B-B14F-4D97-AF65-F5344CB8AC3E}">
        <p14:creationId xmlns:p14="http://schemas.microsoft.com/office/powerpoint/2010/main" val="793527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В результате, именно, благодаря широкому распространению систем ГНСС была построена глобальная картина современных движений земной коры. Эта картина внесла существенный вклад в уточнении </a:t>
            </a:r>
            <a:r>
              <a:rPr lang="ru-RU" dirty="0" err="1"/>
              <a:t>межплитовых</a:t>
            </a:r>
            <a:r>
              <a:rPr lang="ru-RU" dirty="0"/>
              <a:t> границ: если в первых глобальных кинематических построениях выделялось до 15 литосферных блоков, то в современных построениях количество блоков возросло до 56.</a:t>
            </a:r>
          </a:p>
          <a:p>
            <a:r>
              <a:rPr lang="ru-RU" strike="sngStrike" dirty="0"/>
              <a:t>Здесь красными стрелками отмечен Российский вклад в общую картину современной глобальной геодинамики: </a:t>
            </a:r>
          </a:p>
          <a:p>
            <a:r>
              <a:rPr lang="ru-RU" strike="sngStrike" dirty="0"/>
              <a:t>До того, как были установлены станции в восточной Европе и в Сибири, кинематика Евразии оценивалась, в основном, только по западно-европейскому сегменту, который не составлял представительного покрытия всей Евразийской плиты.</a:t>
            </a:r>
          </a:p>
          <a:p>
            <a:r>
              <a:rPr lang="ru-RU" dirty="0"/>
              <a:t>В целом, глобальная карта измеренных движений позволяет анализировать как стабильность литосферных плит, так и характер </a:t>
            </a:r>
            <a:r>
              <a:rPr lang="ru-RU" dirty="0" err="1"/>
              <a:t>межплитовых</a:t>
            </a:r>
            <a:r>
              <a:rPr lang="ru-RU" dirty="0"/>
              <a:t> пограничных деформаций.</a:t>
            </a:r>
          </a:p>
          <a:p>
            <a:r>
              <a:rPr lang="ru-RU" dirty="0"/>
              <a:t>Чтобы увидеть пограничные деформации какой-либо плиты, достаточно трансформировать общеземную систему отсчета так, чтобы минимизировать остаточные смещения на выбранной плите.</a:t>
            </a:r>
          </a:p>
        </p:txBody>
      </p:sp>
    </p:spTree>
    <p:extLst>
      <p:ext uri="{BB962C8B-B14F-4D97-AF65-F5344CB8AC3E}">
        <p14:creationId xmlns:p14="http://schemas.microsoft.com/office/powerpoint/2010/main" val="39841368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Например, в Евразийской системе отсчета хорошо виден </a:t>
            </a:r>
            <a:r>
              <a:rPr lang="ru-RU" dirty="0" err="1"/>
              <a:t>субмеридиональный</a:t>
            </a:r>
            <a:r>
              <a:rPr lang="ru-RU" dirty="0"/>
              <a:t> дрейф Аравийской и Индийской плиты в сторону Евразии, что приводит к формированию складчатых сооружений Кавказа и Гималаев; можно видеть проявления субдукции Тихоокеанской плиты на Дальнем Востоке, что определяет вулканическую и сейсмическую активность вдоль Японо-Курило-Камчатской </a:t>
            </a:r>
            <a:r>
              <a:rPr lang="ru-RU" dirty="0" err="1"/>
              <a:t>островодужной</a:t>
            </a:r>
            <a:r>
              <a:rPr lang="ru-RU" dirty="0"/>
              <a:t> системы.</a:t>
            </a:r>
          </a:p>
        </p:txBody>
      </p:sp>
    </p:spTree>
    <p:extLst>
      <p:ext uri="{BB962C8B-B14F-4D97-AF65-F5344CB8AC3E}">
        <p14:creationId xmlns:p14="http://schemas.microsoft.com/office/powerpoint/2010/main" val="33022031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Образ слайда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6386" name="Заметки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r>
              <a:rPr kumimoji="0" lang="ru-RU" dirty="0">
                <a:latin typeface="Calibri" charset="0"/>
              </a:rPr>
              <a:t>Каким образом получаются оценки скоростей из наблюдений ГНСС.</a:t>
            </a:r>
          </a:p>
          <a:p>
            <a:pPr>
              <a:spcBef>
                <a:spcPct val="0"/>
              </a:spcBef>
            </a:pPr>
            <a:r>
              <a:rPr kumimoji="0" lang="ru-RU" dirty="0">
                <a:latin typeface="Calibri" charset="0"/>
              </a:rPr>
              <a:t>Регрессионный анализ продолжительных временных рядов.</a:t>
            </a:r>
          </a:p>
        </p:txBody>
      </p:sp>
      <p:sp>
        <p:nvSpPr>
          <p:cNvPr id="16387" name="Номер слайда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kumimoji="1" sz="2700">
                <a:solidFill>
                  <a:schemeClr val="tx1"/>
                </a:solidFill>
                <a:latin typeface="Calibri" charset="0"/>
                <a:ea typeface="Arial" charset="0"/>
                <a:cs typeface="Arial" charset="0"/>
              </a:defRPr>
            </a:lvl1pPr>
            <a:lvl2pPr marL="847334" indent="-325898">
              <a:defRPr kumimoji="1" sz="2700">
                <a:solidFill>
                  <a:schemeClr val="tx1"/>
                </a:solidFill>
                <a:latin typeface="Calibri" charset="0"/>
                <a:ea typeface="Arial" charset="0"/>
              </a:defRPr>
            </a:lvl2pPr>
            <a:lvl3pPr marL="1303592" indent="-260718">
              <a:defRPr kumimoji="1" sz="2700">
                <a:solidFill>
                  <a:schemeClr val="tx1"/>
                </a:solidFill>
                <a:latin typeface="Calibri" charset="0"/>
                <a:ea typeface="Arial" charset="0"/>
              </a:defRPr>
            </a:lvl3pPr>
            <a:lvl4pPr marL="1825028" indent="-260718">
              <a:defRPr kumimoji="1" sz="2700">
                <a:solidFill>
                  <a:schemeClr val="tx1"/>
                </a:solidFill>
                <a:latin typeface="Calibri" charset="0"/>
                <a:ea typeface="Arial" charset="0"/>
              </a:defRPr>
            </a:lvl4pPr>
            <a:lvl5pPr marL="2346465" indent="-260718">
              <a:defRPr kumimoji="1" sz="2700">
                <a:solidFill>
                  <a:schemeClr val="tx1"/>
                </a:solidFill>
                <a:latin typeface="Calibri" charset="0"/>
                <a:ea typeface="Arial" charset="0"/>
              </a:defRPr>
            </a:lvl5pPr>
            <a:lvl6pPr marL="2867901" indent="-260718" fontAlgn="base">
              <a:spcBef>
                <a:spcPct val="0"/>
              </a:spcBef>
              <a:spcAft>
                <a:spcPct val="0"/>
              </a:spcAft>
              <a:defRPr kumimoji="1" sz="2700">
                <a:solidFill>
                  <a:schemeClr val="tx1"/>
                </a:solidFill>
                <a:latin typeface="Calibri" charset="0"/>
                <a:ea typeface="Arial" charset="0"/>
              </a:defRPr>
            </a:lvl6pPr>
            <a:lvl7pPr marL="3389338" indent="-260718" fontAlgn="base">
              <a:spcBef>
                <a:spcPct val="0"/>
              </a:spcBef>
              <a:spcAft>
                <a:spcPct val="0"/>
              </a:spcAft>
              <a:defRPr kumimoji="1" sz="2700">
                <a:solidFill>
                  <a:schemeClr val="tx1"/>
                </a:solidFill>
                <a:latin typeface="Calibri" charset="0"/>
                <a:ea typeface="Arial" charset="0"/>
              </a:defRPr>
            </a:lvl7pPr>
            <a:lvl8pPr marL="3910775" indent="-260718" fontAlgn="base">
              <a:spcBef>
                <a:spcPct val="0"/>
              </a:spcBef>
              <a:spcAft>
                <a:spcPct val="0"/>
              </a:spcAft>
              <a:defRPr kumimoji="1" sz="2700">
                <a:solidFill>
                  <a:schemeClr val="tx1"/>
                </a:solidFill>
                <a:latin typeface="Calibri" charset="0"/>
                <a:ea typeface="Arial" charset="0"/>
              </a:defRPr>
            </a:lvl8pPr>
            <a:lvl9pPr marL="4432211" indent="-260718" fontAlgn="base">
              <a:spcBef>
                <a:spcPct val="0"/>
              </a:spcBef>
              <a:spcAft>
                <a:spcPct val="0"/>
              </a:spcAft>
              <a:defRPr kumimoji="1" sz="2700">
                <a:solidFill>
                  <a:schemeClr val="tx1"/>
                </a:solidFill>
                <a:latin typeface="Calibri" charset="0"/>
                <a:ea typeface="Arial"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6E5E186E-B1C6-0F4F-8899-16C84B61373F}" type="slidenum">
              <a:rPr kumimoji="0" lang="ru-RU" sz="1400" b="0" i="0" u="none" strike="noStrike" kern="1200" cap="none" spc="0" normalizeH="0" baseline="0" noProof="0">
                <a:ln>
                  <a:noFill/>
                </a:ln>
                <a:solidFill>
                  <a:prstClr val="black"/>
                </a:solidFill>
                <a:effectLst/>
                <a:uLnTx/>
                <a:uFillTx/>
                <a:latin typeface="Calibri" charset="0"/>
                <a:cs typeface="Arial" charset="0"/>
              </a:rPr>
              <a:pPr marL="0" marR="0" lvl="0" indent="0" algn="r" defTabSz="457200" rtl="0" eaLnBrk="1" fontAlgn="base" latinLnBrk="0" hangingPunct="1">
                <a:lnSpc>
                  <a:spcPct val="100000"/>
                </a:lnSpc>
                <a:spcBef>
                  <a:spcPct val="0"/>
                </a:spcBef>
                <a:spcAft>
                  <a:spcPct val="0"/>
                </a:spcAft>
                <a:buClrTx/>
                <a:buSzTx/>
                <a:buFontTx/>
                <a:buNone/>
                <a:tabLst/>
                <a:defRPr/>
              </a:pPr>
              <a:t>15</a:t>
            </a:fld>
            <a:endParaRPr kumimoji="0" lang="ru-RU" sz="1400" b="0" i="0" u="none" strike="noStrike" kern="1200" cap="none" spc="0" normalizeH="0" baseline="0" noProof="0">
              <a:ln>
                <a:noFill/>
              </a:ln>
              <a:solidFill>
                <a:prstClr val="black"/>
              </a:solidFill>
              <a:effectLst/>
              <a:uLnTx/>
              <a:uFillTx/>
              <a:latin typeface="Calibri" charset="0"/>
              <a:cs typeface="Arial" charset="0"/>
            </a:endParaRPr>
          </a:p>
        </p:txBody>
      </p:sp>
    </p:spTree>
    <p:extLst>
      <p:ext uri="{BB962C8B-B14F-4D97-AF65-F5344CB8AC3E}">
        <p14:creationId xmlns:p14="http://schemas.microsoft.com/office/powerpoint/2010/main" val="13589910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Образ слайда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6386" name="Заметки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endParaRPr kumimoji="0" lang="ru-RU">
              <a:latin typeface="Calibri" charset="0"/>
            </a:endParaRPr>
          </a:p>
        </p:txBody>
      </p:sp>
      <p:sp>
        <p:nvSpPr>
          <p:cNvPr id="16387" name="Номер слайда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kumimoji="1" sz="2700">
                <a:solidFill>
                  <a:schemeClr val="tx1"/>
                </a:solidFill>
                <a:latin typeface="Calibri" charset="0"/>
                <a:ea typeface="Arial" charset="0"/>
                <a:cs typeface="Arial" charset="0"/>
              </a:defRPr>
            </a:lvl1pPr>
            <a:lvl2pPr marL="847334" indent="-325898">
              <a:defRPr kumimoji="1" sz="2700">
                <a:solidFill>
                  <a:schemeClr val="tx1"/>
                </a:solidFill>
                <a:latin typeface="Calibri" charset="0"/>
                <a:ea typeface="Arial" charset="0"/>
              </a:defRPr>
            </a:lvl2pPr>
            <a:lvl3pPr marL="1303592" indent="-260718">
              <a:defRPr kumimoji="1" sz="2700">
                <a:solidFill>
                  <a:schemeClr val="tx1"/>
                </a:solidFill>
                <a:latin typeface="Calibri" charset="0"/>
                <a:ea typeface="Arial" charset="0"/>
              </a:defRPr>
            </a:lvl3pPr>
            <a:lvl4pPr marL="1825028" indent="-260718">
              <a:defRPr kumimoji="1" sz="2700">
                <a:solidFill>
                  <a:schemeClr val="tx1"/>
                </a:solidFill>
                <a:latin typeface="Calibri" charset="0"/>
                <a:ea typeface="Arial" charset="0"/>
              </a:defRPr>
            </a:lvl4pPr>
            <a:lvl5pPr marL="2346465" indent="-260718">
              <a:defRPr kumimoji="1" sz="2700">
                <a:solidFill>
                  <a:schemeClr val="tx1"/>
                </a:solidFill>
                <a:latin typeface="Calibri" charset="0"/>
                <a:ea typeface="Arial" charset="0"/>
              </a:defRPr>
            </a:lvl5pPr>
            <a:lvl6pPr marL="2867901" indent="-260718" fontAlgn="base">
              <a:spcBef>
                <a:spcPct val="0"/>
              </a:spcBef>
              <a:spcAft>
                <a:spcPct val="0"/>
              </a:spcAft>
              <a:defRPr kumimoji="1" sz="2700">
                <a:solidFill>
                  <a:schemeClr val="tx1"/>
                </a:solidFill>
                <a:latin typeface="Calibri" charset="0"/>
                <a:ea typeface="Arial" charset="0"/>
              </a:defRPr>
            </a:lvl6pPr>
            <a:lvl7pPr marL="3389338" indent="-260718" fontAlgn="base">
              <a:spcBef>
                <a:spcPct val="0"/>
              </a:spcBef>
              <a:spcAft>
                <a:spcPct val="0"/>
              </a:spcAft>
              <a:defRPr kumimoji="1" sz="2700">
                <a:solidFill>
                  <a:schemeClr val="tx1"/>
                </a:solidFill>
                <a:latin typeface="Calibri" charset="0"/>
                <a:ea typeface="Arial" charset="0"/>
              </a:defRPr>
            </a:lvl7pPr>
            <a:lvl8pPr marL="3910775" indent="-260718" fontAlgn="base">
              <a:spcBef>
                <a:spcPct val="0"/>
              </a:spcBef>
              <a:spcAft>
                <a:spcPct val="0"/>
              </a:spcAft>
              <a:defRPr kumimoji="1" sz="2700">
                <a:solidFill>
                  <a:schemeClr val="tx1"/>
                </a:solidFill>
                <a:latin typeface="Calibri" charset="0"/>
                <a:ea typeface="Arial" charset="0"/>
              </a:defRPr>
            </a:lvl8pPr>
            <a:lvl9pPr marL="4432211" indent="-260718" fontAlgn="base">
              <a:spcBef>
                <a:spcPct val="0"/>
              </a:spcBef>
              <a:spcAft>
                <a:spcPct val="0"/>
              </a:spcAft>
              <a:defRPr kumimoji="1" sz="2700">
                <a:solidFill>
                  <a:schemeClr val="tx1"/>
                </a:solidFill>
                <a:latin typeface="Calibri" charset="0"/>
                <a:ea typeface="Arial"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6E5E186E-B1C6-0F4F-8899-16C84B61373F}" type="slidenum">
              <a:rPr kumimoji="0" lang="ru-RU" sz="1400" b="0" i="0" u="none" strike="noStrike" kern="1200" cap="none" spc="0" normalizeH="0" baseline="0" noProof="0">
                <a:ln>
                  <a:noFill/>
                </a:ln>
                <a:solidFill>
                  <a:prstClr val="black"/>
                </a:solidFill>
                <a:effectLst/>
                <a:uLnTx/>
                <a:uFillTx/>
                <a:latin typeface="Calibri" charset="0"/>
                <a:cs typeface="Arial" charset="0"/>
              </a:rPr>
              <a:pPr marL="0" marR="0" lvl="0" indent="0" algn="r" defTabSz="457200" rtl="0" eaLnBrk="1" fontAlgn="base" latinLnBrk="0" hangingPunct="1">
                <a:lnSpc>
                  <a:spcPct val="100000"/>
                </a:lnSpc>
                <a:spcBef>
                  <a:spcPct val="0"/>
                </a:spcBef>
                <a:spcAft>
                  <a:spcPct val="0"/>
                </a:spcAft>
                <a:buClrTx/>
                <a:buSzTx/>
                <a:buFontTx/>
                <a:buNone/>
                <a:tabLst/>
                <a:defRPr/>
              </a:pPr>
              <a:t>16</a:t>
            </a:fld>
            <a:endParaRPr kumimoji="0" lang="ru-RU" sz="1400" b="0" i="0" u="none" strike="noStrike" kern="1200" cap="none" spc="0" normalizeH="0" baseline="0" noProof="0">
              <a:ln>
                <a:noFill/>
              </a:ln>
              <a:solidFill>
                <a:prstClr val="black"/>
              </a:solidFill>
              <a:effectLst/>
              <a:uLnTx/>
              <a:uFillTx/>
              <a:latin typeface="Calibri" charset="0"/>
              <a:cs typeface="Arial" charset="0"/>
            </a:endParaRPr>
          </a:p>
        </p:txBody>
      </p:sp>
    </p:spTree>
    <p:extLst>
      <p:ext uri="{BB962C8B-B14F-4D97-AF65-F5344CB8AC3E}">
        <p14:creationId xmlns:p14="http://schemas.microsoft.com/office/powerpoint/2010/main" val="36650650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a:xfrm>
            <a:off x="679768" y="4777958"/>
            <a:ext cx="5438140" cy="3909239"/>
          </a:xfrm>
          <a:prstGeom prst="rect">
            <a:avLst/>
          </a:prstGeom>
        </p:spPr>
        <p:txBody>
          <a:bodyPr/>
          <a:lstStyle/>
          <a:p>
            <a:r>
              <a:rPr lang="en-US" sz="1600" dirty="0"/>
              <a:t>To reveal the motion components attributed to the subduction zone locking we first need to filter all other effects clearly visible at the timeseries of the GPS tracking sites. We selected about 600 sites of 1200 total currently operational, and the sample is shown. The major components to be filtered are: </a:t>
            </a:r>
          </a:p>
          <a:p>
            <a:pPr marL="171450" indent="-171450">
              <a:buFontTx/>
              <a:buChar char="-"/>
            </a:pPr>
            <a:r>
              <a:rPr lang="en-US" sz="1600" baseline="0" dirty="0" err="1"/>
              <a:t>Coseismic</a:t>
            </a:r>
            <a:r>
              <a:rPr lang="en-US" sz="1600" baseline="0" dirty="0"/>
              <a:t> jumps</a:t>
            </a:r>
            <a:r>
              <a:rPr lang="ru-RU" sz="1600" baseline="0" dirty="0"/>
              <a:t>,</a:t>
            </a:r>
          </a:p>
          <a:p>
            <a:pPr marL="171450" indent="-171450">
              <a:buFontTx/>
              <a:buChar char="-"/>
            </a:pPr>
            <a:r>
              <a:rPr lang="en-US" sz="1600" baseline="0" dirty="0" err="1"/>
              <a:t>Postseismic</a:t>
            </a:r>
            <a:r>
              <a:rPr lang="en-US" sz="1600" baseline="0" dirty="0"/>
              <a:t> transient response</a:t>
            </a:r>
            <a:r>
              <a:rPr lang="ru-RU" sz="1600" baseline="0" dirty="0"/>
              <a:t>, </a:t>
            </a:r>
          </a:p>
          <a:p>
            <a:pPr marL="171450" indent="-171450">
              <a:buFontTx/>
              <a:buChar char="-"/>
            </a:pPr>
            <a:r>
              <a:rPr lang="en-US" sz="1600" baseline="0" dirty="0"/>
              <a:t>Seasonal periodic loading effects.</a:t>
            </a:r>
          </a:p>
          <a:p>
            <a:pPr marL="0" indent="0">
              <a:buFontTx/>
              <a:buNone/>
            </a:pPr>
            <a:r>
              <a:rPr lang="en-US" sz="1600" baseline="0" dirty="0"/>
              <a:t>Applying the appropriate regression model we get the following smoothed timeseries (next slide).</a:t>
            </a:r>
            <a:endParaRPr lang="ru-RU" sz="1600" baseline="0" dirty="0"/>
          </a:p>
        </p:txBody>
      </p:sp>
      <p:sp>
        <p:nvSpPr>
          <p:cNvPr id="4" name="Номер слайда 3"/>
          <p:cNvSpPr>
            <a:spLocks noGrp="1"/>
          </p:cNvSpPr>
          <p:nvPr>
            <p:ph type="sldNum" sz="quarter" idx="10"/>
          </p:nvPr>
        </p:nvSpPr>
        <p:spPr/>
        <p:txBody>
          <a:bodyPr/>
          <a:lstStyle/>
          <a:p>
            <a:fld id="{C30A0557-FE55-974B-834C-68BF40BA872B}" type="slidenum">
              <a:rPr lang="ru-RU" smtClean="0"/>
              <a:t>17</a:t>
            </a:fld>
            <a:endParaRPr lang="ru-RU"/>
          </a:p>
        </p:txBody>
      </p:sp>
    </p:spTree>
    <p:extLst>
      <p:ext uri="{BB962C8B-B14F-4D97-AF65-F5344CB8AC3E}">
        <p14:creationId xmlns:p14="http://schemas.microsoft.com/office/powerpoint/2010/main" val="20744607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Образ слайда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6386" name="Заметки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a:spcBef>
                <a:spcPct val="0"/>
              </a:spcBef>
            </a:pPr>
            <a:endParaRPr kumimoji="0" lang="ru-RU">
              <a:latin typeface="Calibri" charset="0"/>
            </a:endParaRPr>
          </a:p>
        </p:txBody>
      </p:sp>
      <p:sp>
        <p:nvSpPr>
          <p:cNvPr id="16387" name="Номер слайда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sz="2700">
                <a:solidFill>
                  <a:schemeClr val="tx1"/>
                </a:solidFill>
                <a:latin typeface="Calibri" charset="0"/>
                <a:ea typeface="Arial" charset="0"/>
                <a:cs typeface="Arial" charset="0"/>
              </a:defRPr>
            </a:lvl1pPr>
            <a:lvl2pPr marL="847334" indent="-325898">
              <a:defRPr kumimoji="1" sz="2700">
                <a:solidFill>
                  <a:schemeClr val="tx1"/>
                </a:solidFill>
                <a:latin typeface="Calibri" charset="0"/>
                <a:ea typeface="Arial" charset="0"/>
              </a:defRPr>
            </a:lvl2pPr>
            <a:lvl3pPr marL="1303592" indent="-260718">
              <a:defRPr kumimoji="1" sz="2700">
                <a:solidFill>
                  <a:schemeClr val="tx1"/>
                </a:solidFill>
                <a:latin typeface="Calibri" charset="0"/>
                <a:ea typeface="Arial" charset="0"/>
              </a:defRPr>
            </a:lvl3pPr>
            <a:lvl4pPr marL="1825028" indent="-260718">
              <a:defRPr kumimoji="1" sz="2700">
                <a:solidFill>
                  <a:schemeClr val="tx1"/>
                </a:solidFill>
                <a:latin typeface="Calibri" charset="0"/>
                <a:ea typeface="Arial" charset="0"/>
              </a:defRPr>
            </a:lvl4pPr>
            <a:lvl5pPr marL="2346465" indent="-260718">
              <a:defRPr kumimoji="1" sz="2700">
                <a:solidFill>
                  <a:schemeClr val="tx1"/>
                </a:solidFill>
                <a:latin typeface="Calibri" charset="0"/>
                <a:ea typeface="Arial" charset="0"/>
              </a:defRPr>
            </a:lvl5pPr>
            <a:lvl6pPr marL="2867901" indent="-260718" fontAlgn="base">
              <a:spcBef>
                <a:spcPct val="0"/>
              </a:spcBef>
              <a:spcAft>
                <a:spcPct val="0"/>
              </a:spcAft>
              <a:defRPr kumimoji="1" sz="2700">
                <a:solidFill>
                  <a:schemeClr val="tx1"/>
                </a:solidFill>
                <a:latin typeface="Calibri" charset="0"/>
                <a:ea typeface="Arial" charset="0"/>
              </a:defRPr>
            </a:lvl6pPr>
            <a:lvl7pPr marL="3389338" indent="-260718" fontAlgn="base">
              <a:spcBef>
                <a:spcPct val="0"/>
              </a:spcBef>
              <a:spcAft>
                <a:spcPct val="0"/>
              </a:spcAft>
              <a:defRPr kumimoji="1" sz="2700">
                <a:solidFill>
                  <a:schemeClr val="tx1"/>
                </a:solidFill>
                <a:latin typeface="Calibri" charset="0"/>
                <a:ea typeface="Arial" charset="0"/>
              </a:defRPr>
            </a:lvl7pPr>
            <a:lvl8pPr marL="3910775" indent="-260718" fontAlgn="base">
              <a:spcBef>
                <a:spcPct val="0"/>
              </a:spcBef>
              <a:spcAft>
                <a:spcPct val="0"/>
              </a:spcAft>
              <a:defRPr kumimoji="1" sz="2700">
                <a:solidFill>
                  <a:schemeClr val="tx1"/>
                </a:solidFill>
                <a:latin typeface="Calibri" charset="0"/>
                <a:ea typeface="Arial" charset="0"/>
              </a:defRPr>
            </a:lvl8pPr>
            <a:lvl9pPr marL="4432211" indent="-260718" fontAlgn="base">
              <a:spcBef>
                <a:spcPct val="0"/>
              </a:spcBef>
              <a:spcAft>
                <a:spcPct val="0"/>
              </a:spcAft>
              <a:defRPr kumimoji="1" sz="2700">
                <a:solidFill>
                  <a:schemeClr val="tx1"/>
                </a:solidFill>
                <a:latin typeface="Calibri" charset="0"/>
                <a:ea typeface="Arial"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6E5E186E-B1C6-0F4F-8899-16C84B61373F}" type="slidenum">
              <a:rPr kumimoji="0" lang="ru-RU" sz="1400" b="0" i="0" u="none" strike="noStrike" kern="1200" cap="none" spc="0" normalizeH="0" baseline="0" noProof="0">
                <a:ln>
                  <a:noFill/>
                </a:ln>
                <a:solidFill>
                  <a:prstClr val="black"/>
                </a:solidFill>
                <a:effectLst/>
                <a:uLnTx/>
                <a:uFillTx/>
                <a:latin typeface="Calibri" charset="0"/>
                <a:cs typeface="Arial" charset="0"/>
              </a:rPr>
              <a:pPr marL="0" marR="0" lvl="0" indent="0" algn="r" defTabSz="457200" rtl="0" eaLnBrk="1" fontAlgn="base" latinLnBrk="0" hangingPunct="1">
                <a:lnSpc>
                  <a:spcPct val="100000"/>
                </a:lnSpc>
                <a:spcBef>
                  <a:spcPct val="0"/>
                </a:spcBef>
                <a:spcAft>
                  <a:spcPct val="0"/>
                </a:spcAft>
                <a:buClrTx/>
                <a:buSzTx/>
                <a:buFontTx/>
                <a:buNone/>
                <a:tabLst/>
                <a:defRPr/>
              </a:pPr>
              <a:t>18</a:t>
            </a:fld>
            <a:endParaRPr kumimoji="0" lang="ru-RU" sz="1400" b="0" i="0" u="none" strike="noStrike" kern="1200" cap="none" spc="0" normalizeH="0" baseline="0" noProof="0">
              <a:ln>
                <a:noFill/>
              </a:ln>
              <a:solidFill>
                <a:prstClr val="black"/>
              </a:solidFill>
              <a:effectLst/>
              <a:uLnTx/>
              <a:uFillTx/>
              <a:latin typeface="Calibri" charset="0"/>
              <a:cs typeface="Arial" charset="0"/>
            </a:endParaRPr>
          </a:p>
        </p:txBody>
      </p:sp>
    </p:spTree>
    <p:extLst>
      <p:ext uri="{BB962C8B-B14F-4D97-AF65-F5344CB8AC3E}">
        <p14:creationId xmlns:p14="http://schemas.microsoft.com/office/powerpoint/2010/main" val="33663007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6C8F60C-44CF-47D1-89F7-904EF4795436}" type="slidenum">
              <a:rPr lang="ru-RU" smtClean="0"/>
              <a:t>19</a:t>
            </a:fld>
            <a:endParaRPr lang="ru-RU"/>
          </a:p>
        </p:txBody>
      </p:sp>
    </p:spTree>
    <p:extLst>
      <p:ext uri="{BB962C8B-B14F-4D97-AF65-F5344CB8AC3E}">
        <p14:creationId xmlns:p14="http://schemas.microsoft.com/office/powerpoint/2010/main" val="30579251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BB4C42F4-2F1E-4C58-B2E8-E8E0982DD3D5}" type="slidenum">
              <a:rPr lang="ru-RU" smtClean="0"/>
              <a:t>20</a:t>
            </a:fld>
            <a:endParaRPr lang="ru-RU"/>
          </a:p>
        </p:txBody>
      </p:sp>
    </p:spTree>
    <p:extLst>
      <p:ext uri="{BB962C8B-B14F-4D97-AF65-F5344CB8AC3E}">
        <p14:creationId xmlns:p14="http://schemas.microsoft.com/office/powerpoint/2010/main" val="21828304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BB4C42F4-2F1E-4C58-B2E8-E8E0982DD3D5}" type="slidenum">
              <a:rPr lang="ru-RU" smtClean="0"/>
              <a:t>21</a:t>
            </a:fld>
            <a:endParaRPr lang="ru-RU"/>
          </a:p>
        </p:txBody>
      </p:sp>
    </p:spTree>
    <p:extLst>
      <p:ext uri="{BB962C8B-B14F-4D97-AF65-F5344CB8AC3E}">
        <p14:creationId xmlns:p14="http://schemas.microsoft.com/office/powerpoint/2010/main" val="19645759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1" dirty="0">
                <a:latin typeface="Times New Roman" panose="02020603050405020304" pitchFamily="18" charset="0"/>
                <a:cs typeface="Times New Roman" panose="02020603050405020304" pitchFamily="18" charset="0"/>
              </a:rPr>
              <a:t>движения литосферных плит, </a:t>
            </a:r>
            <a:r>
              <a:rPr lang="ru-RU" sz="1200" b="1" dirty="0" err="1">
                <a:latin typeface="Times New Roman" panose="02020603050405020304" pitchFamily="18" charset="0"/>
                <a:cs typeface="Times New Roman" panose="02020603050405020304" pitchFamily="18" charset="0"/>
              </a:rPr>
              <a:t>межплитовые</a:t>
            </a:r>
            <a:r>
              <a:rPr lang="ru-RU" sz="1200" b="1" dirty="0">
                <a:latin typeface="Times New Roman" panose="02020603050405020304" pitchFamily="18" charset="0"/>
                <a:cs typeface="Times New Roman" panose="02020603050405020304" pitchFamily="18" charset="0"/>
              </a:rPr>
              <a:t> пограничные деформации</a:t>
            </a:r>
            <a:endParaRPr lang="ru-RU" sz="1200" dirty="0">
              <a:solidFill>
                <a:prstClr val="black"/>
              </a:solidFill>
              <a:latin typeface="Times New Roman" panose="02020603050405020304" pitchFamily="18" charset="0"/>
              <a:ea typeface="MS Mincho" panose="02020609040205080304" pitchFamily="49" charset="-128"/>
              <a:cs typeface="Times New Roman" panose="02020603050405020304" pitchFamily="18" charset="0"/>
            </a:endParaRPr>
          </a:p>
          <a:p>
            <a:r>
              <a:rPr lang="ru-RU" sz="1200" dirty="0">
                <a:solidFill>
                  <a:prstClr val="black"/>
                </a:solidFill>
                <a:latin typeface="Times New Roman" panose="02020603050405020304" pitchFamily="18" charset="0"/>
                <a:ea typeface="MS Mincho" panose="02020609040205080304" pitchFamily="49" charset="-128"/>
                <a:cs typeface="Times New Roman" panose="02020603050405020304" pitchFamily="18" charset="0"/>
              </a:rPr>
              <a:t>- средняя по Земле скорость горизонтальных движений: 2-4 см/год, максимальных значений в отдельных регионах: 8-10 см/год,</a:t>
            </a:r>
          </a:p>
          <a:p>
            <a:r>
              <a:rPr lang="ru-RU" sz="1200" dirty="0">
                <a:solidFill>
                  <a:prstClr val="black"/>
                </a:solidFill>
                <a:latin typeface="Times New Roman" panose="02020603050405020304" pitchFamily="18" charset="0"/>
                <a:ea typeface="MS Mincho" panose="02020609040205080304" pitchFamily="49" charset="-128"/>
                <a:cs typeface="Times New Roman" panose="02020603050405020304" pitchFamily="18" charset="0"/>
              </a:rPr>
              <a:t>- пространственный масштаб: тысячи км – глобальный, </a:t>
            </a:r>
          </a:p>
          <a:p>
            <a:r>
              <a:rPr lang="ru-RU" sz="1200" dirty="0">
                <a:solidFill>
                  <a:prstClr val="black"/>
                </a:solidFill>
                <a:latin typeface="Times New Roman" panose="02020603050405020304" pitchFamily="18" charset="0"/>
                <a:ea typeface="MS Mincho" panose="02020609040205080304" pitchFamily="49" charset="-128"/>
                <a:cs typeface="Times New Roman" panose="02020603050405020304" pitchFamily="18" charset="0"/>
              </a:rPr>
              <a:t>- временной масштаб: млн лет</a:t>
            </a:r>
          </a:p>
          <a:p>
            <a:endParaRPr lang="ru-RU" sz="1200" dirty="0">
              <a:solidFill>
                <a:prstClr val="black"/>
              </a:solidFill>
              <a:latin typeface="Times New Roman" panose="02020603050405020304" pitchFamily="18" charset="0"/>
              <a:ea typeface="MS Mincho" panose="02020609040205080304" pitchFamily="49" charset="-128"/>
              <a:cs typeface="Times New Roman" panose="02020603050405020304" pitchFamily="18" charset="0"/>
            </a:endParaRPr>
          </a:p>
          <a:p>
            <a:r>
              <a:rPr lang="ru-RU" sz="1200" b="1" dirty="0">
                <a:latin typeface="Times New Roman" panose="02020603050405020304" pitchFamily="18" charset="0"/>
                <a:cs typeface="Times New Roman" panose="02020603050405020304" pitchFamily="18" charset="0"/>
              </a:rPr>
              <a:t>сейсмические процессы, включая </a:t>
            </a:r>
            <a:r>
              <a:rPr lang="ru-RU" sz="1200" b="1" dirty="0" err="1">
                <a:latin typeface="Times New Roman" panose="02020603050405020304" pitchFamily="18" charset="0"/>
                <a:cs typeface="Times New Roman" panose="02020603050405020304" pitchFamily="18" charset="0"/>
              </a:rPr>
              <a:t>предсейсмические</a:t>
            </a:r>
            <a:r>
              <a:rPr lang="ru-RU" sz="1200" b="1" dirty="0">
                <a:latin typeface="Times New Roman" panose="02020603050405020304" pitchFamily="18" charset="0"/>
                <a:cs typeface="Times New Roman" panose="02020603050405020304" pitchFamily="18" charset="0"/>
              </a:rPr>
              <a:t> и </a:t>
            </a:r>
            <a:r>
              <a:rPr lang="ru-RU" sz="1200" b="1" dirty="0" err="1">
                <a:latin typeface="Times New Roman" panose="02020603050405020304" pitchFamily="18" charset="0"/>
                <a:cs typeface="Times New Roman" panose="02020603050405020304" pitchFamily="18" charset="0"/>
              </a:rPr>
              <a:t>постсейсмические</a:t>
            </a:r>
            <a:endParaRPr lang="ru-RU" sz="1200" b="1" dirty="0">
              <a:latin typeface="Times New Roman" panose="02020603050405020304" pitchFamily="18" charset="0"/>
              <a:cs typeface="Times New Roman" panose="02020603050405020304" pitchFamily="18" charset="0"/>
            </a:endParaRPr>
          </a:p>
          <a:p>
            <a:r>
              <a:rPr lang="ru-RU" sz="1200" b="1" dirty="0">
                <a:solidFill>
                  <a:prstClr val="black"/>
                </a:solidFill>
                <a:latin typeface="Times New Roman" panose="02020603050405020304" pitchFamily="18" charset="0"/>
                <a:ea typeface="MS Mincho" panose="02020609040205080304" pitchFamily="49" charset="-128"/>
                <a:cs typeface="Times New Roman" panose="02020603050405020304" pitchFamily="18" charset="0"/>
              </a:rPr>
              <a:t>- </a:t>
            </a:r>
            <a:r>
              <a:rPr lang="ru-RU" sz="1200" dirty="0">
                <a:solidFill>
                  <a:prstClr val="black"/>
                </a:solidFill>
                <a:latin typeface="Times New Roman" panose="02020603050405020304" pitchFamily="18" charset="0"/>
                <a:ea typeface="MS Mincho" panose="02020609040205080304" pitchFamily="49" charset="-128"/>
                <a:cs typeface="Times New Roman" panose="02020603050405020304" pitchFamily="18" charset="0"/>
              </a:rPr>
              <a:t>статические смещения – метры вблизи очага сильного землетрясения,</a:t>
            </a:r>
          </a:p>
          <a:p>
            <a:r>
              <a:rPr lang="ru-RU" sz="1200" dirty="0">
                <a:solidFill>
                  <a:prstClr val="black"/>
                </a:solidFill>
                <a:latin typeface="Times New Roman" panose="02020603050405020304" pitchFamily="18" charset="0"/>
                <a:ea typeface="MS Mincho" panose="02020609040205080304" pitchFamily="49" charset="-128"/>
                <a:cs typeface="Times New Roman" panose="02020603050405020304" pitchFamily="18" charset="0"/>
              </a:rPr>
              <a:t>- пространственный масштаб: километры - тысячи километров, </a:t>
            </a:r>
          </a:p>
          <a:p>
            <a:r>
              <a:rPr lang="ru-RU" sz="1200" dirty="0">
                <a:solidFill>
                  <a:prstClr val="black"/>
                </a:solidFill>
                <a:latin typeface="Times New Roman" panose="02020603050405020304" pitchFamily="18" charset="0"/>
                <a:ea typeface="MS Mincho" panose="02020609040205080304" pitchFamily="49" charset="-128"/>
                <a:cs typeface="Times New Roman" panose="02020603050405020304" pitchFamily="18" charset="0"/>
              </a:rPr>
              <a:t>- временной масштаб: десятки секунд во время землетрясений, десятки лет </a:t>
            </a:r>
            <a:r>
              <a:rPr lang="ru-RU" sz="1200" dirty="0" err="1">
                <a:solidFill>
                  <a:prstClr val="black"/>
                </a:solidFill>
                <a:latin typeface="Times New Roman" panose="02020603050405020304" pitchFamily="18" charset="0"/>
                <a:ea typeface="MS Mincho" panose="02020609040205080304" pitchFamily="49" charset="-128"/>
                <a:cs typeface="Times New Roman" panose="02020603050405020304" pitchFamily="18" charset="0"/>
              </a:rPr>
              <a:t>постсейсмические</a:t>
            </a:r>
            <a:r>
              <a:rPr lang="ru-RU" sz="1200" dirty="0">
                <a:solidFill>
                  <a:prstClr val="black"/>
                </a:solidFill>
                <a:latin typeface="Times New Roman" panose="02020603050405020304" pitchFamily="18" charset="0"/>
                <a:ea typeface="MS Mincho" panose="02020609040205080304" pitchFamily="49" charset="-128"/>
                <a:cs typeface="Times New Roman" panose="02020603050405020304" pitchFamily="18" charset="0"/>
              </a:rPr>
              <a:t> смещения после сильных землетрясений</a:t>
            </a:r>
          </a:p>
          <a:p>
            <a:endParaRPr lang="ru-RU" sz="1200" dirty="0">
              <a:latin typeface="Times New Roman" panose="02020603050405020304" pitchFamily="18" charset="0"/>
              <a:cs typeface="Times New Roman" panose="02020603050405020304" pitchFamily="18" charset="0"/>
            </a:endParaRPr>
          </a:p>
          <a:p>
            <a:r>
              <a:rPr lang="ru-RU" sz="1200" b="1" dirty="0">
                <a:latin typeface="Times New Roman" panose="02020603050405020304" pitchFamily="18" charset="0"/>
                <a:cs typeface="Times New Roman" panose="02020603050405020304" pitchFamily="18" charset="0"/>
              </a:rPr>
              <a:t>приливные воздействия небесных тел: </a:t>
            </a:r>
          </a:p>
          <a:p>
            <a:r>
              <a:rPr lang="ru-RU" sz="1200" dirty="0">
                <a:latin typeface="Times New Roman" panose="02020603050405020304" pitchFamily="18" charset="0"/>
                <a:cs typeface="Times New Roman" panose="02020603050405020304" pitchFamily="18" charset="0"/>
              </a:rPr>
              <a:t>- гравитационного воздействия Луны (поднятие до 36 см), Солнца (поднятие до 16 см), а также приливная нагрузка океанов </a:t>
            </a:r>
          </a:p>
          <a:p>
            <a:r>
              <a:rPr lang="ru-RU" sz="1200" dirty="0">
                <a:solidFill>
                  <a:prstClr val="black"/>
                </a:solidFill>
                <a:latin typeface="Times New Roman" panose="02020603050405020304" pitchFamily="18" charset="0"/>
                <a:ea typeface="MS Mincho" panose="02020609040205080304" pitchFamily="49" charset="-128"/>
                <a:cs typeface="Times New Roman" panose="02020603050405020304" pitchFamily="18" charset="0"/>
              </a:rPr>
              <a:t>- пространственный масштаб: тысячи километров - глобальный, </a:t>
            </a:r>
          </a:p>
          <a:p>
            <a:r>
              <a:rPr lang="ru-RU" sz="1200" dirty="0">
                <a:solidFill>
                  <a:prstClr val="black"/>
                </a:solidFill>
                <a:latin typeface="Times New Roman" panose="02020603050405020304" pitchFamily="18" charset="0"/>
                <a:ea typeface="MS Mincho" panose="02020609040205080304" pitchFamily="49" charset="-128"/>
                <a:cs typeface="Times New Roman" panose="02020603050405020304" pitchFamily="18" charset="0"/>
              </a:rPr>
              <a:t>- временной масштаб: полусуточные, суточные</a:t>
            </a:r>
            <a:endParaRPr lang="ru-RU" sz="1200" dirty="0">
              <a:latin typeface="Times New Roman" panose="02020603050405020304" pitchFamily="18" charset="0"/>
              <a:cs typeface="Times New Roman" panose="02020603050405020304" pitchFamily="18" charset="0"/>
            </a:endParaRPr>
          </a:p>
          <a:p>
            <a:endParaRPr lang="ru-RU" sz="1200" dirty="0">
              <a:latin typeface="Times New Roman" panose="02020603050405020304" pitchFamily="18" charset="0"/>
              <a:cs typeface="Times New Roman" panose="02020603050405020304" pitchFamily="18" charset="0"/>
            </a:endParaRPr>
          </a:p>
          <a:p>
            <a:r>
              <a:rPr lang="ru-RU" sz="1200" b="0" dirty="0">
                <a:latin typeface="Times New Roman" panose="02020603050405020304" pitchFamily="18" charset="0"/>
                <a:cs typeface="Times New Roman" panose="02020603050405020304" pitchFamily="18" charset="0"/>
              </a:rPr>
              <a:t>Все перечисленные процессы характеризуются различной интенсивностью и различными пространственными и временными масштабами, длятся от нескольких секунд до многих тысячелетий, охватывают земную поверхность в пределах от нескольких километров до всего земного шара, включают как горизонтальные, так и вертикальные смещения, достигающие величины от нескольких миллиметров до метров за обозримые периоды наблюдений (в несколько лет).</a:t>
            </a:r>
          </a:p>
          <a:p>
            <a:endParaRPr lang="ru-RU" sz="1200" dirty="0">
              <a:latin typeface="Times New Roman" panose="02020603050405020304" pitchFamily="18" charset="0"/>
              <a:cs typeface="Times New Roman" panose="02020603050405020304" pitchFamily="18" charset="0"/>
            </a:endParaRPr>
          </a:p>
          <a:p>
            <a:r>
              <a:rPr lang="ru-RU" sz="1200" strike="noStrike" dirty="0">
                <a:solidFill>
                  <a:prstClr val="black"/>
                </a:solidFill>
                <a:latin typeface="Times New Roman" panose="02020603050405020304" pitchFamily="18" charset="0"/>
                <a:ea typeface="MS Mincho" panose="02020609040205080304" pitchFamily="49" charset="-128"/>
                <a:cs typeface="Times New Roman" panose="02020603050405020304" pitchFamily="18" charset="0"/>
              </a:rPr>
              <a:t>Непосредственное наблюдение за процессами, охватывающими от тысяч км до всего земного шара стало возможно только с развитием методов космической геодезии, так как традиционные наземные измерения (расстояния, углы, сила тяжести) не могли обеспечить необходимую точность определения взаимного положения координат на </a:t>
            </a:r>
            <a:r>
              <a:rPr lang="ru-RU" sz="1200" strike="noStrike" dirty="0" err="1">
                <a:solidFill>
                  <a:prstClr val="black"/>
                </a:solidFill>
                <a:latin typeface="Times New Roman" panose="02020603050405020304" pitchFamily="18" charset="0"/>
                <a:ea typeface="MS Mincho" panose="02020609040205080304" pitchFamily="49" charset="-128"/>
                <a:cs typeface="Times New Roman" panose="02020603050405020304" pitchFamily="18" charset="0"/>
              </a:rPr>
              <a:t>субконтинентальных</a:t>
            </a:r>
            <a:r>
              <a:rPr lang="ru-RU" sz="1200" strike="noStrike" dirty="0">
                <a:solidFill>
                  <a:prstClr val="black"/>
                </a:solidFill>
                <a:latin typeface="Times New Roman" panose="02020603050405020304" pitchFamily="18" charset="0"/>
                <a:ea typeface="MS Mincho" panose="02020609040205080304" pitchFamily="49" charset="-128"/>
                <a:cs typeface="Times New Roman" panose="02020603050405020304" pitchFamily="18" charset="0"/>
              </a:rPr>
              <a:t> расстояниях из-за накопления ошибок.</a:t>
            </a:r>
          </a:p>
          <a:p>
            <a:endParaRPr lang="ru-RU" sz="1200" strike="noStrike" dirty="0">
              <a:solidFill>
                <a:prstClr val="black"/>
              </a:solidFill>
              <a:latin typeface="Times New Roman" panose="02020603050405020304" pitchFamily="18" charset="0"/>
              <a:ea typeface="MS Mincho" panose="02020609040205080304" pitchFamily="49" charset="-128"/>
              <a:cs typeface="Times New Roman" panose="02020603050405020304" pitchFamily="18" charset="0"/>
            </a:endParaRPr>
          </a:p>
          <a:p>
            <a:r>
              <a:rPr lang="ru-RU" sz="1200" strike="noStrike" dirty="0">
                <a:solidFill>
                  <a:prstClr val="black"/>
                </a:solidFill>
                <a:latin typeface="Times New Roman" panose="02020603050405020304" pitchFamily="18" charset="0"/>
                <a:ea typeface="MS Mincho" panose="02020609040205080304" pitchFamily="49" charset="-128"/>
                <a:cs typeface="Times New Roman" panose="02020603050405020304" pitchFamily="18" charset="0"/>
              </a:rPr>
              <a:t>Для изучения смещений на уровне см нужна точность на уровне мм.</a:t>
            </a:r>
          </a:p>
        </p:txBody>
      </p:sp>
      <p:sp>
        <p:nvSpPr>
          <p:cNvPr id="4" name="Номер слайда 3"/>
          <p:cNvSpPr>
            <a:spLocks noGrp="1"/>
          </p:cNvSpPr>
          <p:nvPr>
            <p:ph type="sldNum" sz="quarter" idx="5"/>
          </p:nvPr>
        </p:nvSpPr>
        <p:spPr/>
        <p:txBody>
          <a:bodyPr/>
          <a:lstStyle/>
          <a:p>
            <a:fld id="{06C8F60C-44CF-47D1-89F7-904EF4795436}" type="slidenum">
              <a:rPr lang="ru-RU" smtClean="0"/>
              <a:t>3</a:t>
            </a:fld>
            <a:endParaRPr lang="ru-RU"/>
          </a:p>
        </p:txBody>
      </p:sp>
    </p:spTree>
    <p:extLst>
      <p:ext uri="{BB962C8B-B14F-4D97-AF65-F5344CB8AC3E}">
        <p14:creationId xmlns:p14="http://schemas.microsoft.com/office/powerpoint/2010/main" val="22907818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37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latin typeface="Calibri" charset="0"/>
              <a:ea typeface="ヒラギノ角ゴ Pro W3" charset="0"/>
              <a:cs typeface="ヒラギノ角ゴ Pro W3" charset="0"/>
            </a:endParaRPr>
          </a:p>
        </p:txBody>
      </p:sp>
      <p:sp>
        <p:nvSpPr>
          <p:cNvPr id="73731" name="Slide Number Placeholder 3"/>
          <p:cNvSpPr>
            <a:spLocks noGrp="1"/>
          </p:cNvSpPr>
          <p:nvPr>
            <p:ph type="sldNum" sz="quarter" idx="5"/>
          </p:nvPr>
        </p:nvSpPr>
        <p:spPr bwMode="auto">
          <a:xfrm>
            <a:off x="3963744" y="8805841"/>
            <a:ext cx="3032337" cy="4635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lstStyle>
            <a:lvl1pPr eaLnBrk="0" hangingPunct="0">
              <a:defRPr sz="2400">
                <a:solidFill>
                  <a:schemeClr val="tx1"/>
                </a:solidFill>
                <a:latin typeface="Arial" charset="0"/>
                <a:ea typeface="ヒラギノ角ゴ Pro W3" charset="0"/>
                <a:cs typeface="ヒラギノ角ゴ Pro W3" charset="0"/>
              </a:defRPr>
            </a:lvl1pPr>
            <a:lvl2pPr marL="755283" indent="-290493" eaLnBrk="0" hangingPunct="0">
              <a:defRPr sz="2400">
                <a:solidFill>
                  <a:schemeClr val="tx1"/>
                </a:solidFill>
                <a:latin typeface="Arial" charset="0"/>
                <a:ea typeface="ヒラギノ角ゴ Pro W3" charset="0"/>
                <a:cs typeface="ヒラギノ角ゴ Pro W3" charset="0"/>
              </a:defRPr>
            </a:lvl2pPr>
            <a:lvl3pPr marL="1161974" indent="-232395" eaLnBrk="0" hangingPunct="0">
              <a:defRPr sz="2400">
                <a:solidFill>
                  <a:schemeClr val="tx1"/>
                </a:solidFill>
                <a:latin typeface="Arial" charset="0"/>
                <a:ea typeface="ヒラギノ角ゴ Pro W3" charset="0"/>
                <a:cs typeface="ヒラギノ角ゴ Pro W3" charset="0"/>
              </a:defRPr>
            </a:lvl3pPr>
            <a:lvl4pPr marL="1626763" indent="-232395" eaLnBrk="0" hangingPunct="0">
              <a:defRPr sz="2400">
                <a:solidFill>
                  <a:schemeClr val="tx1"/>
                </a:solidFill>
                <a:latin typeface="Arial" charset="0"/>
                <a:ea typeface="ヒラギノ角ゴ Pro W3" charset="0"/>
                <a:cs typeface="ヒラギノ角ゴ Pro W3" charset="0"/>
              </a:defRPr>
            </a:lvl4pPr>
            <a:lvl5pPr marL="2091553" indent="-232395" eaLnBrk="0" hangingPunct="0">
              <a:defRPr sz="2400">
                <a:solidFill>
                  <a:schemeClr val="tx1"/>
                </a:solidFill>
                <a:latin typeface="Arial" charset="0"/>
                <a:ea typeface="ヒラギノ角ゴ Pro W3" charset="0"/>
                <a:cs typeface="ヒラギノ角ゴ Pro W3" charset="0"/>
              </a:defRPr>
            </a:lvl5pPr>
            <a:lvl6pPr marL="2556342" indent="-232395"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3021132" indent="-232395"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85921" indent="-232395"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950711" indent="-232395"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0A269F9-408B-0144-A5CA-F1EE8EABBE97}" type="slidenum">
              <a:rPr kumimoji="0" lang="en-US" sz="1200" b="0" i="0" u="none" strike="noStrike" kern="1200" cap="none" spc="0" normalizeH="0" baseline="0" noProof="0">
                <a:ln>
                  <a:noFill/>
                </a:ln>
                <a:solidFill>
                  <a:prstClr val="black"/>
                </a:solidFill>
                <a:effectLst/>
                <a:uLnTx/>
                <a:uFillTx/>
                <a:latin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rial" charset="0"/>
            </a:endParaRPr>
          </a:p>
        </p:txBody>
      </p:sp>
    </p:spTree>
    <p:extLst>
      <p:ext uri="{BB962C8B-B14F-4D97-AF65-F5344CB8AC3E}">
        <p14:creationId xmlns:p14="http://schemas.microsoft.com/office/powerpoint/2010/main" val="34079677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sz="1200" strike="noStrike" dirty="0">
              <a:solidFill>
                <a:prstClr val="black"/>
              </a:solidFill>
              <a:latin typeface="Times New Roman" panose="02020603050405020304" pitchFamily="18" charset="0"/>
              <a:ea typeface="MS Mincho" panose="02020609040205080304" pitchFamily="49" charset="-128"/>
              <a:cs typeface="Times New Roman" panose="02020603050405020304" pitchFamily="18" charset="0"/>
            </a:endParaRPr>
          </a:p>
        </p:txBody>
      </p:sp>
      <p:sp>
        <p:nvSpPr>
          <p:cNvPr id="4" name="Номер слайда 3"/>
          <p:cNvSpPr>
            <a:spLocks noGrp="1"/>
          </p:cNvSpPr>
          <p:nvPr>
            <p:ph type="sldNum" sz="quarter" idx="5"/>
          </p:nvPr>
        </p:nvSpPr>
        <p:spPr/>
        <p:txBody>
          <a:bodyPr/>
          <a:lstStyle/>
          <a:p>
            <a:fld id="{06C8F60C-44CF-47D1-89F7-904EF4795436}" type="slidenum">
              <a:rPr lang="ru-RU" smtClean="0"/>
              <a:t>30</a:t>
            </a:fld>
            <a:endParaRPr lang="ru-RU"/>
          </a:p>
        </p:txBody>
      </p:sp>
    </p:spTree>
    <p:extLst>
      <p:ext uri="{BB962C8B-B14F-4D97-AF65-F5344CB8AC3E}">
        <p14:creationId xmlns:p14="http://schemas.microsoft.com/office/powerpoint/2010/main" val="3317379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В целом, глобальная система геодезических наблюдений в настоящее время включает 4 сложившихся метода прецизионных координатных определений:</a:t>
            </a:r>
          </a:p>
          <a:p>
            <a:pPr marL="342900" marR="0" lvl="0" indent="-342900" defTabSz="457200" eaLnBrk="1" fontAlgn="auto" latinLnBrk="0" hangingPunct="1">
              <a:lnSpc>
                <a:spcPct val="117999"/>
              </a:lnSpc>
              <a:spcBef>
                <a:spcPts val="0"/>
              </a:spcBef>
              <a:spcAft>
                <a:spcPts val="0"/>
              </a:spcAft>
              <a:buClrTx/>
              <a:buSzTx/>
              <a:buFontTx/>
              <a:buChar char="-"/>
              <a:tabLst/>
              <a:defRPr/>
            </a:pPr>
            <a:r>
              <a:rPr lang="ru-RU" dirty="0"/>
              <a:t>ГНСС</a:t>
            </a:r>
          </a:p>
          <a:p>
            <a:pPr marL="342900" indent="-342900">
              <a:buFontTx/>
              <a:buChar char="-"/>
            </a:pPr>
            <a:r>
              <a:rPr lang="ru-RU" dirty="0"/>
              <a:t>РСДБ</a:t>
            </a:r>
          </a:p>
          <a:p>
            <a:pPr marL="342900" indent="-342900">
              <a:buFontTx/>
              <a:buChar char="-"/>
            </a:pPr>
            <a:r>
              <a:rPr lang="ru-RU" dirty="0"/>
              <a:t>ЛЛС</a:t>
            </a:r>
          </a:p>
          <a:p>
            <a:pPr marL="342900" indent="-342900">
              <a:buFontTx/>
              <a:buChar char="-"/>
            </a:pPr>
            <a:r>
              <a:rPr lang="ru-RU" dirty="0"/>
              <a:t>ДОРИС</a:t>
            </a:r>
          </a:p>
          <a:p>
            <a:pPr marL="0" marR="0" lvl="0" indent="0" defTabSz="457200" eaLnBrk="1" fontAlgn="auto" latinLnBrk="0" hangingPunct="1">
              <a:lnSpc>
                <a:spcPct val="117999"/>
              </a:lnSpc>
              <a:spcBef>
                <a:spcPts val="0"/>
              </a:spcBef>
              <a:spcAft>
                <a:spcPts val="0"/>
              </a:spcAft>
              <a:buClrTx/>
              <a:buSzTx/>
              <a:buFontTx/>
              <a:buNone/>
              <a:tabLst/>
              <a:defRPr/>
            </a:pPr>
            <a:r>
              <a:rPr lang="ru-RU" dirty="0"/>
              <a:t>Отличаются они по взаимному расположению источника и приемника сигнала: на Земле, на околоземной орбите, или в отдаленной радиогалактике.</a:t>
            </a:r>
          </a:p>
          <a:p>
            <a:pPr marL="0" marR="0" lvl="0" indent="0" defTabSz="457200" eaLnBrk="1" fontAlgn="auto" latinLnBrk="0" hangingPunct="1">
              <a:lnSpc>
                <a:spcPct val="117999"/>
              </a:lnSpc>
              <a:spcBef>
                <a:spcPts val="0"/>
              </a:spcBef>
              <a:spcAft>
                <a:spcPts val="0"/>
              </a:spcAft>
              <a:buClrTx/>
              <a:buSzTx/>
              <a:buFontTx/>
              <a:buNone/>
              <a:tabLst/>
              <a:defRPr/>
            </a:pPr>
            <a:r>
              <a:rPr lang="ru-RU" dirty="0"/>
              <a:t>Этим определяются габариты и сложность применения наземной измерительной аппаратуры каждой системы.</a:t>
            </a:r>
          </a:p>
        </p:txBody>
      </p:sp>
    </p:spTree>
    <p:extLst>
      <p:ext uri="{BB962C8B-B14F-4D97-AF65-F5344CB8AC3E}">
        <p14:creationId xmlns:p14="http://schemas.microsoft.com/office/powerpoint/2010/main" val="36738160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РСДБ основана на корреляции радиосигналов, одновременно наблюдаемых сетью радиотелескопов от общего удаленного (внегалактического) радиоисточника в виде квазара,</a:t>
            </a:r>
          </a:p>
          <a:p>
            <a:r>
              <a:rPr lang="ru-RU" dirty="0"/>
              <a:t>представляет собой весьма громоздкое капитальное сооружение – 30-метровый радиотелескоп, включая систему приводов и корреляторов</a:t>
            </a:r>
            <a:r>
              <a:rPr lang="en-US" dirty="0"/>
              <a:t> </a:t>
            </a:r>
            <a:r>
              <a:rPr lang="ru-RU" dirty="0"/>
              <a:t>в основании (п. Светлое Ленинградской </a:t>
            </a:r>
            <a:r>
              <a:rPr lang="ru-RU" dirty="0" err="1"/>
              <a:t>обл</a:t>
            </a:r>
            <a:r>
              <a:rPr lang="ru-RU" dirty="0"/>
              <a:t>).</a:t>
            </a:r>
          </a:p>
          <a:p>
            <a:r>
              <a:rPr lang="ru-RU" b="0" dirty="0"/>
              <a:t>РСДБ важна для </a:t>
            </a:r>
            <a:r>
              <a:rPr lang="ru-RU" b="1" dirty="0"/>
              <a:t>ПВЗ.</a:t>
            </a:r>
          </a:p>
        </p:txBody>
      </p:sp>
    </p:spTree>
    <p:extLst>
      <p:ext uri="{BB962C8B-B14F-4D97-AF65-F5344CB8AC3E}">
        <p14:creationId xmlns:p14="http://schemas.microsoft.com/office/powerpoint/2010/main" val="30938603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Другая система: лазерная локация (квантово-оптическая), основана на измерении времени возврата отраженных оптических импульсов от </a:t>
            </a:r>
            <a:r>
              <a:rPr lang="ru-RU" dirty="0" err="1"/>
              <a:t>световозвращающих</a:t>
            </a:r>
            <a:r>
              <a:rPr lang="ru-RU" dirty="0"/>
              <a:t> спутников-мишеней. </a:t>
            </a:r>
          </a:p>
          <a:p>
            <a:r>
              <a:rPr lang="ru-RU" dirty="0"/>
              <a:t>Также достаточно громоздкая лазерная конструкция, которая работает только в условиях оптической прозрачности небосвода.</a:t>
            </a:r>
          </a:p>
          <a:p>
            <a:r>
              <a:rPr lang="ru-RU" b="0" i="0" dirty="0"/>
              <a:t>ЛЛС важна для определения положения </a:t>
            </a:r>
            <a:r>
              <a:rPr lang="ru-RU" b="1" dirty="0" err="1"/>
              <a:t>Геоцентра</a:t>
            </a:r>
            <a:r>
              <a:rPr lang="ru-RU" b="0" dirty="0"/>
              <a:t> относительно земной поверхности</a:t>
            </a:r>
            <a:r>
              <a:rPr lang="ru-RU" dirty="0"/>
              <a:t>.</a:t>
            </a:r>
          </a:p>
        </p:txBody>
      </p:sp>
    </p:spTree>
    <p:extLst>
      <p:ext uri="{BB962C8B-B14F-4D97-AF65-F5344CB8AC3E}">
        <p14:creationId xmlns:p14="http://schemas.microsoft.com/office/powerpoint/2010/main" val="34217858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Доплеровская </a:t>
            </a:r>
            <a:r>
              <a:rPr lang="ru-RU" dirty="0" err="1"/>
              <a:t>орбитография</a:t>
            </a:r>
            <a:r>
              <a:rPr lang="ru-RU" dirty="0"/>
              <a:t> и </a:t>
            </a:r>
            <a:r>
              <a:rPr lang="ru-RU" dirty="0" err="1"/>
              <a:t>радиопозиционирование</a:t>
            </a:r>
            <a:r>
              <a:rPr lang="ru-RU" dirty="0"/>
              <a:t>, интегрированные со спутника</a:t>
            </a:r>
            <a:r>
              <a:rPr lang="ru-RU" sz="3200" dirty="0"/>
              <a:t> </a:t>
            </a:r>
            <a:r>
              <a:rPr lang="en-US" dirty="0"/>
              <a:t>– </a:t>
            </a:r>
            <a:r>
              <a:rPr lang="ru-RU" dirty="0"/>
              <a:t>сеть наземных радиомаяков, от которых измеряется доплеровское смещений частоты на спутниковом приемнике. Измерения со спутников централизовано собираются и предоставляются Европейским Космическим Агентством. Это в определенной степени ограничивает автономность использования системы.</a:t>
            </a:r>
          </a:p>
        </p:txBody>
      </p:sp>
    </p:spTree>
    <p:extLst>
      <p:ext uri="{BB962C8B-B14F-4D97-AF65-F5344CB8AC3E}">
        <p14:creationId xmlns:p14="http://schemas.microsoft.com/office/powerpoint/2010/main" val="1900055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ГНСС: максимально компактная и автономная система, основанная на измерении время пробега радиосигнала от спутникового излучателя до наземного приемника.</a:t>
            </a:r>
          </a:p>
          <a:p>
            <a:r>
              <a:rPr lang="ru-RU" dirty="0"/>
              <a:t>Измерительная аппаратура представляет собой антенну диаметром</a:t>
            </a:r>
            <a:r>
              <a:rPr lang="en-US" dirty="0"/>
              <a:t> ~</a:t>
            </a:r>
            <a:r>
              <a:rPr lang="ru-RU" dirty="0"/>
              <a:t>30 см и компактный портативный </a:t>
            </a:r>
            <a:r>
              <a:rPr lang="ru-RU" dirty="0" err="1"/>
              <a:t>приемо</a:t>
            </a:r>
            <a:r>
              <a:rPr lang="ru-RU" dirty="0"/>
              <a:t>-индикатор.</a:t>
            </a:r>
          </a:p>
          <a:p>
            <a:endParaRPr lang="ru-RU" dirty="0"/>
          </a:p>
        </p:txBody>
      </p:sp>
    </p:spTree>
    <p:extLst>
      <p:ext uri="{BB962C8B-B14F-4D97-AF65-F5344CB8AC3E}">
        <p14:creationId xmlns:p14="http://schemas.microsoft.com/office/powerpoint/2010/main" val="42323025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Как видно на картах расположения наземных наблюдательных пунктов каждой из космических геодезических систем, наиболее плотное и обширное покрытие образует сеть ГНСС. Это закономерно объясняется компактностью и простотой установки наземной измерительной аппаратуры ГНСС, в то время как вся сложная и дорогостоящая часть этой системы выводится на орбиту.</a:t>
            </a:r>
          </a:p>
          <a:p>
            <a:pPr marL="0" indent="0">
              <a:buFontTx/>
              <a:buNone/>
            </a:pPr>
            <a:r>
              <a:rPr lang="ru-RU" dirty="0"/>
              <a:t>Следует заметить, что, вообще говоря, это не весь список существующих методов космической геодезии. Помимо координатных определений, используются также различные радарные и </a:t>
            </a:r>
            <a:r>
              <a:rPr lang="ru-RU" dirty="0" err="1"/>
              <a:t>гравиинерциальные</a:t>
            </a:r>
            <a:r>
              <a:rPr lang="ru-RU" dirty="0"/>
              <a:t> системы спутникового базирования, которые не требуют сетей наземных станций слежения. Это, безусловно, дает свои преимущества для исследования труднодоступных регионов, но приводит и к определенным ограничениям по разрешающей способности.</a:t>
            </a:r>
          </a:p>
          <a:p>
            <a:pPr marL="0" indent="0">
              <a:buFontTx/>
              <a:buNone/>
            </a:pPr>
            <a:r>
              <a:rPr lang="ru-RU" b="0" dirty="0"/>
              <a:t>В целом, глобальные геодинамические исследования значительно продвинулись за последние 3 десятилетия, благодаря, именно, координатным методам космической геодезии.</a:t>
            </a:r>
          </a:p>
        </p:txBody>
      </p:sp>
    </p:spTree>
    <p:extLst>
      <p:ext uri="{BB962C8B-B14F-4D97-AF65-F5344CB8AC3E}">
        <p14:creationId xmlns:p14="http://schemas.microsoft.com/office/powerpoint/2010/main" val="31489659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ru-RU" dirty="0"/>
              <a:t>Принципы спутниковой навигации и геодезии.</a:t>
            </a:r>
          </a:p>
          <a:p>
            <a:pPr marL="0" marR="0" lvl="0" indent="0" defTabSz="457200" eaLnBrk="1" fontAlgn="auto" latinLnBrk="0" hangingPunct="1">
              <a:lnSpc>
                <a:spcPct val="117999"/>
              </a:lnSpc>
              <a:spcBef>
                <a:spcPts val="0"/>
              </a:spcBef>
              <a:spcAft>
                <a:spcPts val="0"/>
              </a:spcAft>
              <a:buClrTx/>
              <a:buSzTx/>
              <a:buFontTx/>
              <a:buNone/>
              <a:tabLst/>
              <a:defRPr/>
            </a:pPr>
            <a:r>
              <a:rPr lang="ru-RU" dirty="0"/>
              <a:t>Исходные радионавигационные измерения представляли собой время пробега весьма длинного волнового пакета, так что расстояние до спутника, в первом приближении, вычислялось умножением времени пробега на скорость света.</a:t>
            </a:r>
          </a:p>
          <a:p>
            <a:pPr marL="0" marR="0" lvl="0" indent="0" defTabSz="457200" eaLnBrk="1" fontAlgn="auto" latinLnBrk="0" hangingPunct="1">
              <a:lnSpc>
                <a:spcPct val="117999"/>
              </a:lnSpc>
              <a:spcBef>
                <a:spcPts val="0"/>
              </a:spcBef>
              <a:spcAft>
                <a:spcPts val="0"/>
              </a:spcAft>
              <a:buClrTx/>
              <a:buSzTx/>
              <a:buFontTx/>
              <a:buNone/>
              <a:tabLst/>
              <a:defRPr/>
            </a:pPr>
            <a:r>
              <a:rPr lang="ru-RU" dirty="0"/>
              <a:t>При этом, как выяснилось, дальность спутника можно найти, измерив фазу несущей волны, которая значительно короче волнового пакета.</a:t>
            </a:r>
          </a:p>
          <a:p>
            <a:pPr marL="0" marR="0" lvl="0" indent="0" defTabSz="457200" eaLnBrk="1" fontAlgn="auto" latinLnBrk="0" hangingPunct="1">
              <a:lnSpc>
                <a:spcPct val="117999"/>
              </a:lnSpc>
              <a:spcBef>
                <a:spcPts val="0"/>
              </a:spcBef>
              <a:spcAft>
                <a:spcPts val="0"/>
              </a:spcAft>
              <a:buClrTx/>
              <a:buSzTx/>
              <a:buFontTx/>
              <a:buNone/>
              <a:tabLst/>
              <a:defRPr/>
            </a:pPr>
            <a:r>
              <a:rPr lang="ru-RU" dirty="0"/>
              <a:t>Тогда при длине несущей волны порядка 20 см, номинальная точность расстояния до спутника получалась на миллиметровом уровне.</a:t>
            </a:r>
          </a:p>
          <a:p>
            <a:r>
              <a:rPr lang="ru-RU" dirty="0"/>
              <a:t>Именно эти технологические исследования привели к тому, что спутниковые навигационные системы стали не только навигационными, но и прецизионными геодезическими и стали применяться в задачах геодинамики.</a:t>
            </a:r>
          </a:p>
          <a:p>
            <a:pPr marL="0" marR="0" lvl="0" indent="0" defTabSz="457200" eaLnBrk="1" fontAlgn="auto" latinLnBrk="0" hangingPunct="1">
              <a:lnSpc>
                <a:spcPct val="117999"/>
              </a:lnSpc>
              <a:spcBef>
                <a:spcPts val="0"/>
              </a:spcBef>
              <a:spcAft>
                <a:spcPts val="0"/>
              </a:spcAft>
              <a:buClrTx/>
              <a:buSzTx/>
              <a:buFontTx/>
              <a:buNone/>
              <a:tabLst/>
              <a:defRPr/>
            </a:pPr>
            <a:r>
              <a:rPr lang="ru-RU" dirty="0"/>
              <a:t>При этом следует заметить, что номинальная миллиметровая точность оценивалась для идеальных условий: распространение сигнала в вакууме с известной скоростью света при точно известных орбитальных параметрах.</a:t>
            </a:r>
          </a:p>
          <a:p>
            <a:pPr marL="0" marR="0" lvl="0" indent="0" defTabSz="457200" eaLnBrk="1" fontAlgn="auto" latinLnBrk="0" hangingPunct="1">
              <a:lnSpc>
                <a:spcPct val="117999"/>
              </a:lnSpc>
              <a:spcBef>
                <a:spcPts val="0"/>
              </a:spcBef>
              <a:spcAft>
                <a:spcPts val="0"/>
              </a:spcAft>
              <a:buClrTx/>
              <a:buSzTx/>
              <a:buFontTx/>
              <a:buNone/>
              <a:tabLst/>
              <a:defRPr/>
            </a:pPr>
            <a:r>
              <a:rPr lang="ru-RU" dirty="0"/>
              <a:t>Для определения трех пространственных координат используется </a:t>
            </a:r>
            <a:r>
              <a:rPr lang="ru-RU" dirty="0" err="1"/>
              <a:t>трилатерация</a:t>
            </a:r>
            <a:r>
              <a:rPr lang="ru-RU" dirty="0"/>
              <a:t> – измерение расстояний до 3 точек с известными координатами. Для этого необходимы 3 спутника с известными параметрами орбит. Из-за рассогласования временной шкалы спутника и наземного приемника нужен 4-й спутник.</a:t>
            </a:r>
          </a:p>
        </p:txBody>
      </p:sp>
    </p:spTree>
    <p:extLst>
      <p:ext uri="{BB962C8B-B14F-4D97-AF65-F5344CB8AC3E}">
        <p14:creationId xmlns:p14="http://schemas.microsoft.com/office/powerpoint/2010/main" val="28328879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ru-RU"/>
              <a:t>Образец заголовка</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3A0B3077-5C52-4874-87FC-C5EC479558C5}" type="datetimeFigureOut">
              <a:rPr lang="ru-RU" smtClean="0"/>
              <a:t>01.07.2024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1A76D02-D2FA-4007-B77B-EF9CBFA4B942}" type="slidenum">
              <a:rPr lang="ru-RU" smtClean="0"/>
              <a:t>‹#›</a:t>
            </a:fld>
            <a:endParaRPr lang="ru-RU"/>
          </a:p>
        </p:txBody>
      </p:sp>
    </p:spTree>
    <p:extLst>
      <p:ext uri="{BB962C8B-B14F-4D97-AF65-F5344CB8AC3E}">
        <p14:creationId xmlns:p14="http://schemas.microsoft.com/office/powerpoint/2010/main" val="29987167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3A0B3077-5C52-4874-87FC-C5EC479558C5}" type="datetimeFigureOut">
              <a:rPr lang="ru-RU" smtClean="0"/>
              <a:t>01.07.2024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1A76D02-D2FA-4007-B77B-EF9CBFA4B942}" type="slidenum">
              <a:rPr lang="ru-RU" smtClean="0"/>
              <a:t>‹#›</a:t>
            </a:fld>
            <a:endParaRPr lang="ru-RU"/>
          </a:p>
        </p:txBody>
      </p:sp>
    </p:spTree>
    <p:extLst>
      <p:ext uri="{BB962C8B-B14F-4D97-AF65-F5344CB8AC3E}">
        <p14:creationId xmlns:p14="http://schemas.microsoft.com/office/powerpoint/2010/main" val="15890718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3A0B3077-5C52-4874-87FC-C5EC479558C5}" type="datetimeFigureOut">
              <a:rPr lang="ru-RU" smtClean="0"/>
              <a:t>01.07.2024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1A76D02-D2FA-4007-B77B-EF9CBFA4B942}" type="slidenum">
              <a:rPr lang="ru-RU" smtClean="0"/>
              <a:t>‹#›</a:t>
            </a:fld>
            <a:endParaRPr lang="ru-RU"/>
          </a:p>
        </p:txBody>
      </p:sp>
    </p:spTree>
    <p:extLst>
      <p:ext uri="{BB962C8B-B14F-4D97-AF65-F5344CB8AC3E}">
        <p14:creationId xmlns:p14="http://schemas.microsoft.com/office/powerpoint/2010/main" val="1454038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Название 1"/>
          <p:cNvSpPr>
            <a:spLocks noGrp="1"/>
          </p:cNvSpPr>
          <p:nvPr>
            <p:ph type="ctrTitle"/>
          </p:nvPr>
        </p:nvSpPr>
        <p:spPr>
          <a:xfrm>
            <a:off x="685800" y="2130425"/>
            <a:ext cx="7772400" cy="1470025"/>
          </a:xfrm>
        </p:spPr>
        <p:txBody>
          <a:bodyPr/>
          <a:lstStyle/>
          <a:p>
            <a:r>
              <a:rPr lang="en-US"/>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Образец подзаголовка</a:t>
            </a:r>
            <a:endParaRPr lang="ru-RU"/>
          </a:p>
        </p:txBody>
      </p:sp>
      <p:sp>
        <p:nvSpPr>
          <p:cNvPr id="4" name="Дата 3"/>
          <p:cNvSpPr>
            <a:spLocks noGrp="1"/>
          </p:cNvSpPr>
          <p:nvPr>
            <p:ph type="dt" sz="half" idx="10"/>
          </p:nvPr>
        </p:nvSpPr>
        <p:spPr/>
        <p:txBody>
          <a:bodyPr/>
          <a:lstStyle/>
          <a:p>
            <a:fld id="{BBCE6FB8-9F87-0948-B0F4-9874B6F1AC4F}" type="datetimeFigureOut">
              <a:rPr lang="ru-RU" smtClean="0"/>
              <a:t>01.07.2024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EDDE9E6-6FDC-BF4C-9E17-BE09A7A0930D}" type="slidenum">
              <a:rPr lang="ru-RU" smtClean="0"/>
              <a:t>‹#›</a:t>
            </a:fld>
            <a:endParaRPr lang="ru-RU"/>
          </a:p>
        </p:txBody>
      </p:sp>
    </p:spTree>
    <p:extLst>
      <p:ext uri="{BB962C8B-B14F-4D97-AF65-F5344CB8AC3E}">
        <p14:creationId xmlns:p14="http://schemas.microsoft.com/office/powerpoint/2010/main" val="95004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lstStyle/>
          <a:p>
            <a:r>
              <a:rPr lang="en-US"/>
              <a:t>Образец заголовка</a:t>
            </a:r>
            <a:endParaRPr lang="ru-RU"/>
          </a:p>
        </p:txBody>
      </p:sp>
      <p:sp>
        <p:nvSpPr>
          <p:cNvPr id="3" name="Содержимое 2"/>
          <p:cNvSpPr>
            <a:spLocks noGrp="1"/>
          </p:cNvSpPr>
          <p:nvPr>
            <p:ph idx="1"/>
          </p:nvPr>
        </p:nvSpPr>
        <p:spPr/>
        <p:txBody>
          <a:bodyPr/>
          <a:lstStyle/>
          <a:p>
            <a:pPr lvl="0"/>
            <a:r>
              <a:rPr lang="en-US"/>
              <a:t>Образец текста</a:t>
            </a:r>
          </a:p>
          <a:p>
            <a:pPr lvl="1"/>
            <a:r>
              <a:rPr lang="en-US"/>
              <a:t>Второй уровень</a:t>
            </a:r>
          </a:p>
          <a:p>
            <a:pPr lvl="2"/>
            <a:r>
              <a:rPr lang="en-US"/>
              <a:t>Третий уровень</a:t>
            </a:r>
          </a:p>
          <a:p>
            <a:pPr lvl="3"/>
            <a:r>
              <a:rPr lang="en-US"/>
              <a:t>Четвертый уровень</a:t>
            </a:r>
          </a:p>
          <a:p>
            <a:pPr lvl="4"/>
            <a:r>
              <a:rPr lang="en-US"/>
              <a:t>Пятый уровень</a:t>
            </a:r>
            <a:endParaRPr lang="ru-RU"/>
          </a:p>
        </p:txBody>
      </p:sp>
      <p:sp>
        <p:nvSpPr>
          <p:cNvPr id="4" name="Дата 3"/>
          <p:cNvSpPr>
            <a:spLocks noGrp="1"/>
          </p:cNvSpPr>
          <p:nvPr>
            <p:ph type="dt" sz="half" idx="10"/>
          </p:nvPr>
        </p:nvSpPr>
        <p:spPr/>
        <p:txBody>
          <a:bodyPr/>
          <a:lstStyle/>
          <a:p>
            <a:fld id="{BBCE6FB8-9F87-0948-B0F4-9874B6F1AC4F}" type="datetimeFigureOut">
              <a:rPr lang="ru-RU" smtClean="0"/>
              <a:t>01.07.2024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EDDE9E6-6FDC-BF4C-9E17-BE09A7A0930D}" type="slidenum">
              <a:rPr lang="ru-RU" smtClean="0"/>
              <a:t>‹#›</a:t>
            </a:fld>
            <a:endParaRPr lang="ru-RU"/>
          </a:p>
        </p:txBody>
      </p:sp>
    </p:spTree>
    <p:extLst>
      <p:ext uri="{BB962C8B-B14F-4D97-AF65-F5344CB8AC3E}">
        <p14:creationId xmlns:p14="http://schemas.microsoft.com/office/powerpoint/2010/main" val="10575722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Название 1"/>
          <p:cNvSpPr>
            <a:spLocks noGrp="1"/>
          </p:cNvSpPr>
          <p:nvPr>
            <p:ph type="title"/>
          </p:nvPr>
        </p:nvSpPr>
        <p:spPr>
          <a:xfrm>
            <a:off x="722313" y="4406900"/>
            <a:ext cx="7772400" cy="1362075"/>
          </a:xfrm>
        </p:spPr>
        <p:txBody>
          <a:bodyPr anchor="t"/>
          <a:lstStyle>
            <a:lvl1pPr algn="l">
              <a:defRPr sz="4000" b="1" cap="all"/>
            </a:lvl1pPr>
          </a:lstStyle>
          <a:p>
            <a:r>
              <a:rPr lang="en-US"/>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Образец текста</a:t>
            </a:r>
          </a:p>
        </p:txBody>
      </p:sp>
      <p:sp>
        <p:nvSpPr>
          <p:cNvPr id="4" name="Дата 3"/>
          <p:cNvSpPr>
            <a:spLocks noGrp="1"/>
          </p:cNvSpPr>
          <p:nvPr>
            <p:ph type="dt" sz="half" idx="10"/>
          </p:nvPr>
        </p:nvSpPr>
        <p:spPr/>
        <p:txBody>
          <a:bodyPr/>
          <a:lstStyle/>
          <a:p>
            <a:fld id="{BBCE6FB8-9F87-0948-B0F4-9874B6F1AC4F}" type="datetimeFigureOut">
              <a:rPr lang="ru-RU" smtClean="0"/>
              <a:t>01.07.2024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EDDE9E6-6FDC-BF4C-9E17-BE09A7A0930D}" type="slidenum">
              <a:rPr lang="ru-RU" smtClean="0"/>
              <a:t>‹#›</a:t>
            </a:fld>
            <a:endParaRPr lang="ru-RU"/>
          </a:p>
        </p:txBody>
      </p:sp>
    </p:spTree>
    <p:extLst>
      <p:ext uri="{BB962C8B-B14F-4D97-AF65-F5344CB8AC3E}">
        <p14:creationId xmlns:p14="http://schemas.microsoft.com/office/powerpoint/2010/main" val="40426225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lstStyle/>
          <a:p>
            <a:r>
              <a:rPr lang="en-US"/>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Образец текста</a:t>
            </a:r>
          </a:p>
          <a:p>
            <a:pPr lvl="1"/>
            <a:r>
              <a:rPr lang="en-US"/>
              <a:t>Второй уровень</a:t>
            </a:r>
          </a:p>
          <a:p>
            <a:pPr lvl="2"/>
            <a:r>
              <a:rPr lang="en-US"/>
              <a:t>Третий уровень</a:t>
            </a:r>
          </a:p>
          <a:p>
            <a:pPr lvl="3"/>
            <a:r>
              <a:rPr lang="en-US"/>
              <a:t>Четвертый уровень</a:t>
            </a:r>
          </a:p>
          <a:p>
            <a:pPr lvl="4"/>
            <a:r>
              <a:rPr lang="en-US"/>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Образец текста</a:t>
            </a:r>
          </a:p>
          <a:p>
            <a:pPr lvl="1"/>
            <a:r>
              <a:rPr lang="en-US"/>
              <a:t>Второй уровень</a:t>
            </a:r>
          </a:p>
          <a:p>
            <a:pPr lvl="2"/>
            <a:r>
              <a:rPr lang="en-US"/>
              <a:t>Третий уровень</a:t>
            </a:r>
          </a:p>
          <a:p>
            <a:pPr lvl="3"/>
            <a:r>
              <a:rPr lang="en-US"/>
              <a:t>Четвертый уровень</a:t>
            </a:r>
          </a:p>
          <a:p>
            <a:pPr lvl="4"/>
            <a:r>
              <a:rPr lang="en-US"/>
              <a:t>Пятый уровень</a:t>
            </a:r>
            <a:endParaRPr lang="ru-RU"/>
          </a:p>
        </p:txBody>
      </p:sp>
      <p:sp>
        <p:nvSpPr>
          <p:cNvPr id="5" name="Дата 4"/>
          <p:cNvSpPr>
            <a:spLocks noGrp="1"/>
          </p:cNvSpPr>
          <p:nvPr>
            <p:ph type="dt" sz="half" idx="10"/>
          </p:nvPr>
        </p:nvSpPr>
        <p:spPr/>
        <p:txBody>
          <a:bodyPr/>
          <a:lstStyle/>
          <a:p>
            <a:fld id="{BBCE6FB8-9F87-0948-B0F4-9874B6F1AC4F}" type="datetimeFigureOut">
              <a:rPr lang="ru-RU" smtClean="0"/>
              <a:t>01.07.2024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EDDE9E6-6FDC-BF4C-9E17-BE09A7A0930D}" type="slidenum">
              <a:rPr lang="ru-RU" smtClean="0"/>
              <a:t>‹#›</a:t>
            </a:fld>
            <a:endParaRPr lang="ru-RU"/>
          </a:p>
        </p:txBody>
      </p:sp>
    </p:spTree>
    <p:extLst>
      <p:ext uri="{BB962C8B-B14F-4D97-AF65-F5344CB8AC3E}">
        <p14:creationId xmlns:p14="http://schemas.microsoft.com/office/powerpoint/2010/main" val="19887085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lstStyle>
            <a:lvl1pPr>
              <a:defRPr/>
            </a:lvl1pPr>
          </a:lstStyle>
          <a:p>
            <a:r>
              <a:rPr lang="en-US"/>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Образец текста</a:t>
            </a:r>
          </a:p>
          <a:p>
            <a:pPr lvl="1"/>
            <a:r>
              <a:rPr lang="en-US"/>
              <a:t>Второй уровень</a:t>
            </a:r>
          </a:p>
          <a:p>
            <a:pPr lvl="2"/>
            <a:r>
              <a:rPr lang="en-US"/>
              <a:t>Третий уровень</a:t>
            </a:r>
          </a:p>
          <a:p>
            <a:pPr lvl="3"/>
            <a:r>
              <a:rPr lang="en-US"/>
              <a:t>Четвертый уровень</a:t>
            </a:r>
          </a:p>
          <a:p>
            <a:pPr lvl="4"/>
            <a:r>
              <a:rPr lang="en-US"/>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Образец текста</a:t>
            </a:r>
          </a:p>
          <a:p>
            <a:pPr lvl="1"/>
            <a:r>
              <a:rPr lang="en-US"/>
              <a:t>Второй уровень</a:t>
            </a:r>
          </a:p>
          <a:p>
            <a:pPr lvl="2"/>
            <a:r>
              <a:rPr lang="en-US"/>
              <a:t>Третий уровень</a:t>
            </a:r>
          </a:p>
          <a:p>
            <a:pPr lvl="3"/>
            <a:r>
              <a:rPr lang="en-US"/>
              <a:t>Четвертый уровень</a:t>
            </a:r>
          </a:p>
          <a:p>
            <a:pPr lvl="4"/>
            <a:r>
              <a:rPr lang="en-US"/>
              <a:t>Пятый уровень</a:t>
            </a:r>
            <a:endParaRPr lang="ru-RU"/>
          </a:p>
        </p:txBody>
      </p:sp>
      <p:sp>
        <p:nvSpPr>
          <p:cNvPr id="7" name="Дата 6"/>
          <p:cNvSpPr>
            <a:spLocks noGrp="1"/>
          </p:cNvSpPr>
          <p:nvPr>
            <p:ph type="dt" sz="half" idx="10"/>
          </p:nvPr>
        </p:nvSpPr>
        <p:spPr/>
        <p:txBody>
          <a:bodyPr/>
          <a:lstStyle/>
          <a:p>
            <a:fld id="{BBCE6FB8-9F87-0948-B0F4-9874B6F1AC4F}" type="datetimeFigureOut">
              <a:rPr lang="ru-RU" smtClean="0"/>
              <a:t>01.07.2024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3EDDE9E6-6FDC-BF4C-9E17-BE09A7A0930D}" type="slidenum">
              <a:rPr lang="ru-RU" smtClean="0"/>
              <a:t>‹#›</a:t>
            </a:fld>
            <a:endParaRPr lang="ru-RU"/>
          </a:p>
        </p:txBody>
      </p:sp>
    </p:spTree>
    <p:extLst>
      <p:ext uri="{BB962C8B-B14F-4D97-AF65-F5344CB8AC3E}">
        <p14:creationId xmlns:p14="http://schemas.microsoft.com/office/powerpoint/2010/main" val="18853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lstStyle/>
          <a:p>
            <a:r>
              <a:rPr lang="en-US"/>
              <a:t>Образец заголовка</a:t>
            </a:r>
            <a:endParaRPr lang="ru-RU"/>
          </a:p>
        </p:txBody>
      </p:sp>
      <p:sp>
        <p:nvSpPr>
          <p:cNvPr id="3" name="Дата 2"/>
          <p:cNvSpPr>
            <a:spLocks noGrp="1"/>
          </p:cNvSpPr>
          <p:nvPr>
            <p:ph type="dt" sz="half" idx="10"/>
          </p:nvPr>
        </p:nvSpPr>
        <p:spPr/>
        <p:txBody>
          <a:bodyPr/>
          <a:lstStyle/>
          <a:p>
            <a:fld id="{BBCE6FB8-9F87-0948-B0F4-9874B6F1AC4F}" type="datetimeFigureOut">
              <a:rPr lang="ru-RU" smtClean="0"/>
              <a:t>01.07.2024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3EDDE9E6-6FDC-BF4C-9E17-BE09A7A0930D}" type="slidenum">
              <a:rPr lang="ru-RU" smtClean="0"/>
              <a:t>‹#›</a:t>
            </a:fld>
            <a:endParaRPr lang="ru-RU"/>
          </a:p>
        </p:txBody>
      </p:sp>
    </p:spTree>
    <p:extLst>
      <p:ext uri="{BB962C8B-B14F-4D97-AF65-F5344CB8AC3E}">
        <p14:creationId xmlns:p14="http://schemas.microsoft.com/office/powerpoint/2010/main" val="19927182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BCE6FB8-9F87-0948-B0F4-9874B6F1AC4F}" type="datetimeFigureOut">
              <a:rPr lang="ru-RU" smtClean="0"/>
              <a:t>01.07.2024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3EDDE9E6-6FDC-BF4C-9E17-BE09A7A0930D}" type="slidenum">
              <a:rPr lang="ru-RU" smtClean="0"/>
              <a:t>‹#›</a:t>
            </a:fld>
            <a:endParaRPr lang="ru-RU"/>
          </a:p>
        </p:txBody>
      </p:sp>
    </p:spTree>
    <p:extLst>
      <p:ext uri="{BB962C8B-B14F-4D97-AF65-F5344CB8AC3E}">
        <p14:creationId xmlns:p14="http://schemas.microsoft.com/office/powerpoint/2010/main" val="19563171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Название 1"/>
          <p:cNvSpPr>
            <a:spLocks noGrp="1"/>
          </p:cNvSpPr>
          <p:nvPr>
            <p:ph type="title"/>
          </p:nvPr>
        </p:nvSpPr>
        <p:spPr>
          <a:xfrm>
            <a:off x="457200" y="273050"/>
            <a:ext cx="3008313" cy="1162050"/>
          </a:xfrm>
        </p:spPr>
        <p:txBody>
          <a:bodyPr anchor="b"/>
          <a:lstStyle>
            <a:lvl1pPr algn="l">
              <a:defRPr sz="2000" b="1"/>
            </a:lvl1pPr>
          </a:lstStyle>
          <a:p>
            <a:r>
              <a:rPr lang="en-US"/>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Образец текста</a:t>
            </a:r>
          </a:p>
          <a:p>
            <a:pPr lvl="1"/>
            <a:r>
              <a:rPr lang="en-US"/>
              <a:t>Второй уровень</a:t>
            </a:r>
          </a:p>
          <a:p>
            <a:pPr lvl="2"/>
            <a:r>
              <a:rPr lang="en-US"/>
              <a:t>Третий уровень</a:t>
            </a:r>
          </a:p>
          <a:p>
            <a:pPr lvl="3"/>
            <a:r>
              <a:rPr lang="en-US"/>
              <a:t>Четвертый уровень</a:t>
            </a:r>
          </a:p>
          <a:p>
            <a:pPr lvl="4"/>
            <a:r>
              <a:rPr lang="en-US"/>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Образец текста</a:t>
            </a:r>
          </a:p>
        </p:txBody>
      </p:sp>
      <p:sp>
        <p:nvSpPr>
          <p:cNvPr id="5" name="Дата 4"/>
          <p:cNvSpPr>
            <a:spLocks noGrp="1"/>
          </p:cNvSpPr>
          <p:nvPr>
            <p:ph type="dt" sz="half" idx="10"/>
          </p:nvPr>
        </p:nvSpPr>
        <p:spPr/>
        <p:txBody>
          <a:bodyPr/>
          <a:lstStyle/>
          <a:p>
            <a:fld id="{BBCE6FB8-9F87-0948-B0F4-9874B6F1AC4F}" type="datetimeFigureOut">
              <a:rPr lang="ru-RU" smtClean="0"/>
              <a:t>01.07.2024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EDDE9E6-6FDC-BF4C-9E17-BE09A7A0930D}" type="slidenum">
              <a:rPr lang="ru-RU" smtClean="0"/>
              <a:t>‹#›</a:t>
            </a:fld>
            <a:endParaRPr lang="ru-RU"/>
          </a:p>
        </p:txBody>
      </p:sp>
    </p:spTree>
    <p:extLst>
      <p:ext uri="{BB962C8B-B14F-4D97-AF65-F5344CB8AC3E}">
        <p14:creationId xmlns:p14="http://schemas.microsoft.com/office/powerpoint/2010/main" val="42370793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3A0B3077-5C52-4874-87FC-C5EC479558C5}" type="datetimeFigureOut">
              <a:rPr lang="ru-RU" smtClean="0"/>
              <a:t>01.07.2024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1A76D02-D2FA-4007-B77B-EF9CBFA4B942}" type="slidenum">
              <a:rPr lang="ru-RU" smtClean="0"/>
              <a:t>‹#›</a:t>
            </a:fld>
            <a:endParaRPr lang="ru-RU"/>
          </a:p>
        </p:txBody>
      </p:sp>
    </p:spTree>
    <p:extLst>
      <p:ext uri="{BB962C8B-B14F-4D97-AF65-F5344CB8AC3E}">
        <p14:creationId xmlns:p14="http://schemas.microsoft.com/office/powerpoint/2010/main" val="16575140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Название 1"/>
          <p:cNvSpPr>
            <a:spLocks noGrp="1"/>
          </p:cNvSpPr>
          <p:nvPr>
            <p:ph type="title"/>
          </p:nvPr>
        </p:nvSpPr>
        <p:spPr>
          <a:xfrm>
            <a:off x="1792288" y="4800600"/>
            <a:ext cx="5486400" cy="566738"/>
          </a:xfrm>
        </p:spPr>
        <p:txBody>
          <a:bodyPr anchor="b"/>
          <a:lstStyle>
            <a:lvl1pPr algn="l">
              <a:defRPr sz="2000" b="1"/>
            </a:lvl1pPr>
          </a:lstStyle>
          <a:p>
            <a:r>
              <a:rPr lang="en-US"/>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Образец текста</a:t>
            </a:r>
          </a:p>
        </p:txBody>
      </p:sp>
      <p:sp>
        <p:nvSpPr>
          <p:cNvPr id="5" name="Дата 4"/>
          <p:cNvSpPr>
            <a:spLocks noGrp="1"/>
          </p:cNvSpPr>
          <p:nvPr>
            <p:ph type="dt" sz="half" idx="10"/>
          </p:nvPr>
        </p:nvSpPr>
        <p:spPr/>
        <p:txBody>
          <a:bodyPr/>
          <a:lstStyle/>
          <a:p>
            <a:fld id="{BBCE6FB8-9F87-0948-B0F4-9874B6F1AC4F}" type="datetimeFigureOut">
              <a:rPr lang="ru-RU" smtClean="0"/>
              <a:t>01.07.2024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EDDE9E6-6FDC-BF4C-9E17-BE09A7A0930D}" type="slidenum">
              <a:rPr lang="ru-RU" smtClean="0"/>
              <a:t>‹#›</a:t>
            </a:fld>
            <a:endParaRPr lang="ru-RU"/>
          </a:p>
        </p:txBody>
      </p:sp>
    </p:spTree>
    <p:extLst>
      <p:ext uri="{BB962C8B-B14F-4D97-AF65-F5344CB8AC3E}">
        <p14:creationId xmlns:p14="http://schemas.microsoft.com/office/powerpoint/2010/main" val="17948178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 текст">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lstStyle/>
          <a:p>
            <a:r>
              <a:rPr lang="en-US"/>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en-US"/>
              <a:t>Образец текста</a:t>
            </a:r>
          </a:p>
          <a:p>
            <a:pPr lvl="1"/>
            <a:r>
              <a:rPr lang="en-US"/>
              <a:t>Второй уровень</a:t>
            </a:r>
          </a:p>
          <a:p>
            <a:pPr lvl="2"/>
            <a:r>
              <a:rPr lang="en-US"/>
              <a:t>Третий уровень</a:t>
            </a:r>
          </a:p>
          <a:p>
            <a:pPr lvl="3"/>
            <a:r>
              <a:rPr lang="en-US"/>
              <a:t>Четвертый уровень</a:t>
            </a:r>
          </a:p>
          <a:p>
            <a:pPr lvl="4"/>
            <a:r>
              <a:rPr lang="en-US"/>
              <a:t>Пятый уровень</a:t>
            </a:r>
            <a:endParaRPr lang="ru-RU"/>
          </a:p>
        </p:txBody>
      </p:sp>
      <p:sp>
        <p:nvSpPr>
          <p:cNvPr id="4" name="Дата 3"/>
          <p:cNvSpPr>
            <a:spLocks noGrp="1"/>
          </p:cNvSpPr>
          <p:nvPr>
            <p:ph type="dt" sz="half" idx="10"/>
          </p:nvPr>
        </p:nvSpPr>
        <p:spPr/>
        <p:txBody>
          <a:bodyPr/>
          <a:lstStyle/>
          <a:p>
            <a:fld id="{BBCE6FB8-9F87-0948-B0F4-9874B6F1AC4F}" type="datetimeFigureOut">
              <a:rPr lang="ru-RU" smtClean="0"/>
              <a:t>01.07.2024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EDDE9E6-6FDC-BF4C-9E17-BE09A7A0930D}" type="slidenum">
              <a:rPr lang="ru-RU" smtClean="0"/>
              <a:t>‹#›</a:t>
            </a:fld>
            <a:endParaRPr lang="ru-RU"/>
          </a:p>
        </p:txBody>
      </p:sp>
    </p:spTree>
    <p:extLst>
      <p:ext uri="{BB962C8B-B14F-4D97-AF65-F5344CB8AC3E}">
        <p14:creationId xmlns:p14="http://schemas.microsoft.com/office/powerpoint/2010/main" val="23562695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 загол.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en-US"/>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en-US"/>
              <a:t>Образец текста</a:t>
            </a:r>
          </a:p>
          <a:p>
            <a:pPr lvl="1"/>
            <a:r>
              <a:rPr lang="en-US"/>
              <a:t>Второй уровень</a:t>
            </a:r>
          </a:p>
          <a:p>
            <a:pPr lvl="2"/>
            <a:r>
              <a:rPr lang="en-US"/>
              <a:t>Третий уровень</a:t>
            </a:r>
          </a:p>
          <a:p>
            <a:pPr lvl="3"/>
            <a:r>
              <a:rPr lang="en-US"/>
              <a:t>Четвертый уровень</a:t>
            </a:r>
          </a:p>
          <a:p>
            <a:pPr lvl="4"/>
            <a:r>
              <a:rPr lang="en-US"/>
              <a:t>Пятый уровень</a:t>
            </a:r>
            <a:endParaRPr lang="ru-RU"/>
          </a:p>
        </p:txBody>
      </p:sp>
      <p:sp>
        <p:nvSpPr>
          <p:cNvPr id="4" name="Дата 3"/>
          <p:cNvSpPr>
            <a:spLocks noGrp="1"/>
          </p:cNvSpPr>
          <p:nvPr>
            <p:ph type="dt" sz="half" idx="10"/>
          </p:nvPr>
        </p:nvSpPr>
        <p:spPr/>
        <p:txBody>
          <a:bodyPr/>
          <a:lstStyle/>
          <a:p>
            <a:fld id="{BBCE6FB8-9F87-0948-B0F4-9874B6F1AC4F}" type="datetimeFigureOut">
              <a:rPr lang="ru-RU" smtClean="0"/>
              <a:t>01.07.2024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EDDE9E6-6FDC-BF4C-9E17-BE09A7A0930D}" type="slidenum">
              <a:rPr lang="ru-RU" smtClean="0"/>
              <a:t>‹#›</a:t>
            </a:fld>
            <a:endParaRPr lang="ru-RU"/>
          </a:p>
        </p:txBody>
      </p:sp>
    </p:spTree>
    <p:extLst>
      <p:ext uri="{BB962C8B-B14F-4D97-AF65-F5344CB8AC3E}">
        <p14:creationId xmlns:p14="http://schemas.microsoft.com/office/powerpoint/2010/main" val="37403246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cSld name="Заголовок, текст и объект">
    <p:spTree>
      <p:nvGrpSpPr>
        <p:cNvPr id="1" name=""/>
        <p:cNvGrpSpPr/>
        <p:nvPr/>
      </p:nvGrpSpPr>
      <p:grpSpPr>
        <a:xfrm>
          <a:off x="0" y="0"/>
          <a:ext cx="0" cy="0"/>
          <a:chOff x="0" y="0"/>
          <a:chExt cx="0" cy="0"/>
        </a:xfrm>
      </p:grpSpPr>
      <p:sp>
        <p:nvSpPr>
          <p:cNvPr id="2" name="Название 1"/>
          <p:cNvSpPr>
            <a:spLocks noGrp="1"/>
          </p:cNvSpPr>
          <p:nvPr>
            <p:ph type="title"/>
          </p:nvPr>
        </p:nvSpPr>
        <p:spPr>
          <a:xfrm>
            <a:off x="76200" y="76200"/>
            <a:ext cx="8915400" cy="914400"/>
          </a:xfrm>
        </p:spPr>
        <p:txBody>
          <a:bodyPr/>
          <a:lstStyle/>
          <a:p>
            <a:r>
              <a:rPr lang="en-US"/>
              <a:t>Образец заголовка</a:t>
            </a:r>
            <a:endParaRPr lang="ru-RU"/>
          </a:p>
        </p:txBody>
      </p:sp>
      <p:sp>
        <p:nvSpPr>
          <p:cNvPr id="3" name="Текст 2"/>
          <p:cNvSpPr>
            <a:spLocks noGrp="1"/>
          </p:cNvSpPr>
          <p:nvPr>
            <p:ph type="body" sz="half" idx="1"/>
          </p:nvPr>
        </p:nvSpPr>
        <p:spPr>
          <a:xfrm>
            <a:off x="152400" y="1143000"/>
            <a:ext cx="4391025" cy="5029200"/>
          </a:xfrm>
        </p:spPr>
        <p:txBody>
          <a:bodyPr/>
          <a:lstStyle/>
          <a:p>
            <a:pPr lvl="0"/>
            <a:r>
              <a:rPr lang="en-US"/>
              <a:t>Образец текста</a:t>
            </a:r>
          </a:p>
          <a:p>
            <a:pPr lvl="1"/>
            <a:r>
              <a:rPr lang="en-US"/>
              <a:t>Второй уровень</a:t>
            </a:r>
          </a:p>
          <a:p>
            <a:pPr lvl="2"/>
            <a:r>
              <a:rPr lang="en-US"/>
              <a:t>Третий уровень</a:t>
            </a:r>
          </a:p>
          <a:p>
            <a:pPr lvl="3"/>
            <a:r>
              <a:rPr lang="en-US"/>
              <a:t>Четвертый уровень</a:t>
            </a:r>
          </a:p>
          <a:p>
            <a:pPr lvl="4"/>
            <a:r>
              <a:rPr lang="en-US"/>
              <a:t>Пятый уровень</a:t>
            </a:r>
            <a:endParaRPr lang="ru-RU"/>
          </a:p>
        </p:txBody>
      </p:sp>
      <p:sp>
        <p:nvSpPr>
          <p:cNvPr id="4" name="Содержимое 3"/>
          <p:cNvSpPr>
            <a:spLocks noGrp="1"/>
          </p:cNvSpPr>
          <p:nvPr>
            <p:ph sz="half" idx="2"/>
          </p:nvPr>
        </p:nvSpPr>
        <p:spPr>
          <a:xfrm>
            <a:off x="4695825" y="1143000"/>
            <a:ext cx="4391025" cy="5029200"/>
          </a:xfrm>
        </p:spPr>
        <p:txBody>
          <a:bodyPr/>
          <a:lstStyle/>
          <a:p>
            <a:pPr lvl="0"/>
            <a:r>
              <a:rPr lang="en-US"/>
              <a:t>Образец текста</a:t>
            </a:r>
          </a:p>
          <a:p>
            <a:pPr lvl="1"/>
            <a:r>
              <a:rPr lang="en-US"/>
              <a:t>Второй уровень</a:t>
            </a:r>
          </a:p>
          <a:p>
            <a:pPr lvl="2"/>
            <a:r>
              <a:rPr lang="en-US"/>
              <a:t>Третий уровень</a:t>
            </a:r>
          </a:p>
          <a:p>
            <a:pPr lvl="3"/>
            <a:r>
              <a:rPr lang="en-US"/>
              <a:t>Четвертый уровень</a:t>
            </a:r>
          </a:p>
          <a:p>
            <a:pPr lvl="4"/>
            <a:r>
              <a:rPr lang="en-US"/>
              <a:t>Пятый уровень</a:t>
            </a:r>
            <a:endParaRPr lang="ru-RU"/>
          </a:p>
        </p:txBody>
      </p:sp>
      <p:sp>
        <p:nvSpPr>
          <p:cNvPr id="5" name="Дата 4"/>
          <p:cNvSpPr>
            <a:spLocks noGrp="1"/>
          </p:cNvSpPr>
          <p:nvPr>
            <p:ph type="dt" sz="half" idx="10"/>
          </p:nvPr>
        </p:nvSpPr>
        <p:spPr>
          <a:xfrm>
            <a:off x="457200" y="6245225"/>
            <a:ext cx="2133600" cy="476250"/>
          </a:xfrm>
        </p:spPr>
        <p:txBody>
          <a:bodyPr/>
          <a:lstStyle>
            <a:lvl1pPr>
              <a:defRPr/>
            </a:lvl1pPr>
          </a:lstStyle>
          <a:p>
            <a:pPr>
              <a:defRPr/>
            </a:pPr>
            <a:r>
              <a:rPr lang="ru-RU"/>
              <a:t>24 June 2009</a:t>
            </a:r>
            <a:endParaRPr lang="en-US"/>
          </a:p>
        </p:txBody>
      </p:sp>
      <p:sp>
        <p:nvSpPr>
          <p:cNvPr id="6" name="Нижний колонтитул 5"/>
          <p:cNvSpPr>
            <a:spLocks noGrp="1"/>
          </p:cNvSpPr>
          <p:nvPr>
            <p:ph type="ftr" sz="quarter" idx="11"/>
          </p:nvPr>
        </p:nvSpPr>
        <p:spPr>
          <a:xfrm>
            <a:off x="3124200" y="6245225"/>
            <a:ext cx="2895600" cy="476250"/>
          </a:xfrm>
        </p:spPr>
        <p:txBody>
          <a:bodyPr/>
          <a:lstStyle>
            <a:lvl1pPr>
              <a:defRPr/>
            </a:lvl1pPr>
          </a:lstStyle>
          <a:p>
            <a:pPr>
              <a:defRPr/>
            </a:pPr>
            <a:r>
              <a:rPr lang="en-US"/>
              <a:t>6th JKASP Workshop</a:t>
            </a:r>
          </a:p>
        </p:txBody>
      </p:sp>
      <p:sp>
        <p:nvSpPr>
          <p:cNvPr id="7" name="Номер слайда 6"/>
          <p:cNvSpPr>
            <a:spLocks noGrp="1"/>
          </p:cNvSpPr>
          <p:nvPr>
            <p:ph type="sldNum" sz="quarter" idx="12"/>
          </p:nvPr>
        </p:nvSpPr>
        <p:spPr>
          <a:xfrm>
            <a:off x="6553200" y="6245225"/>
            <a:ext cx="2133600" cy="476250"/>
          </a:xfrm>
        </p:spPr>
        <p:txBody>
          <a:bodyPr/>
          <a:lstStyle>
            <a:lvl1pPr>
              <a:defRPr/>
            </a:lvl1pPr>
          </a:lstStyle>
          <a:p>
            <a:pPr>
              <a:defRPr/>
            </a:pPr>
            <a:fld id="{D6CB6D69-2F1B-4F29-A531-49A7A6B8B2FF}" type="slidenum">
              <a:rPr lang="en-US"/>
              <a:pPr>
                <a:defRPr/>
              </a:pPr>
              <a:t>‹#›</a:t>
            </a:fld>
            <a:endParaRPr lang="en-US"/>
          </a:p>
        </p:txBody>
      </p:sp>
    </p:spTree>
    <p:extLst>
      <p:ext uri="{BB962C8B-B14F-4D97-AF65-F5344CB8AC3E}">
        <p14:creationId xmlns:p14="http://schemas.microsoft.com/office/powerpoint/2010/main" val="2999215539"/>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ru-RU"/>
              <a:t>Образец заголовка</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3A0B3077-5C52-4874-87FC-C5EC479558C5}" type="datetimeFigureOut">
              <a:rPr lang="ru-RU" smtClean="0"/>
              <a:t>01.07.2024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1A76D02-D2FA-4007-B77B-EF9CBFA4B942}" type="slidenum">
              <a:rPr lang="ru-RU" smtClean="0"/>
              <a:t>‹#›</a:t>
            </a:fld>
            <a:endParaRPr lang="ru-RU"/>
          </a:p>
        </p:txBody>
      </p:sp>
    </p:spTree>
    <p:extLst>
      <p:ext uri="{BB962C8B-B14F-4D97-AF65-F5344CB8AC3E}">
        <p14:creationId xmlns:p14="http://schemas.microsoft.com/office/powerpoint/2010/main" val="22024853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3A0B3077-5C52-4874-87FC-C5EC479558C5}" type="datetimeFigureOut">
              <a:rPr lang="ru-RU" smtClean="0"/>
              <a:t>01.07.2024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61A76D02-D2FA-4007-B77B-EF9CBFA4B942}" type="slidenum">
              <a:rPr lang="ru-RU" smtClean="0"/>
              <a:t>‹#›</a:t>
            </a:fld>
            <a:endParaRPr lang="ru-RU"/>
          </a:p>
        </p:txBody>
      </p:sp>
    </p:spTree>
    <p:extLst>
      <p:ext uri="{BB962C8B-B14F-4D97-AF65-F5344CB8AC3E}">
        <p14:creationId xmlns:p14="http://schemas.microsoft.com/office/powerpoint/2010/main" val="27239078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ru-RU"/>
              <a:t>Образец заголовка</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629842" y="2505075"/>
            <a:ext cx="3868340"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4629150" y="2505075"/>
            <a:ext cx="3887391"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3A0B3077-5C52-4874-87FC-C5EC479558C5}" type="datetimeFigureOut">
              <a:rPr lang="ru-RU" smtClean="0"/>
              <a:t>01.07.2024</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61A76D02-D2FA-4007-B77B-EF9CBFA4B942}" type="slidenum">
              <a:rPr lang="ru-RU" smtClean="0"/>
              <a:t>‹#›</a:t>
            </a:fld>
            <a:endParaRPr lang="ru-RU"/>
          </a:p>
        </p:txBody>
      </p:sp>
    </p:spTree>
    <p:extLst>
      <p:ext uri="{BB962C8B-B14F-4D97-AF65-F5344CB8AC3E}">
        <p14:creationId xmlns:p14="http://schemas.microsoft.com/office/powerpoint/2010/main" val="35499389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3A0B3077-5C52-4874-87FC-C5EC479558C5}" type="datetimeFigureOut">
              <a:rPr lang="ru-RU" smtClean="0"/>
              <a:t>01.07.2024</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61A76D02-D2FA-4007-B77B-EF9CBFA4B942}" type="slidenum">
              <a:rPr lang="ru-RU" smtClean="0"/>
              <a:t>‹#›</a:t>
            </a:fld>
            <a:endParaRPr lang="ru-RU"/>
          </a:p>
        </p:txBody>
      </p:sp>
    </p:spTree>
    <p:extLst>
      <p:ext uri="{BB962C8B-B14F-4D97-AF65-F5344CB8AC3E}">
        <p14:creationId xmlns:p14="http://schemas.microsoft.com/office/powerpoint/2010/main" val="26484471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0B3077-5C52-4874-87FC-C5EC479558C5}" type="datetimeFigureOut">
              <a:rPr lang="ru-RU" smtClean="0"/>
              <a:t>01.07.2024</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61A76D02-D2FA-4007-B77B-EF9CBFA4B942}" type="slidenum">
              <a:rPr lang="ru-RU" smtClean="0"/>
              <a:t>‹#›</a:t>
            </a:fld>
            <a:endParaRPr lang="ru-RU"/>
          </a:p>
        </p:txBody>
      </p:sp>
    </p:spTree>
    <p:extLst>
      <p:ext uri="{BB962C8B-B14F-4D97-AF65-F5344CB8AC3E}">
        <p14:creationId xmlns:p14="http://schemas.microsoft.com/office/powerpoint/2010/main" val="40639519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a:t>Образец заголовка</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3A0B3077-5C52-4874-87FC-C5EC479558C5}" type="datetimeFigureOut">
              <a:rPr lang="ru-RU" smtClean="0"/>
              <a:t>01.07.2024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61A76D02-D2FA-4007-B77B-EF9CBFA4B942}" type="slidenum">
              <a:rPr lang="ru-RU" smtClean="0"/>
              <a:t>‹#›</a:t>
            </a:fld>
            <a:endParaRPr lang="ru-RU"/>
          </a:p>
        </p:txBody>
      </p:sp>
    </p:spTree>
    <p:extLst>
      <p:ext uri="{BB962C8B-B14F-4D97-AF65-F5344CB8AC3E}">
        <p14:creationId xmlns:p14="http://schemas.microsoft.com/office/powerpoint/2010/main" val="554020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3A0B3077-5C52-4874-87FC-C5EC479558C5}" type="datetimeFigureOut">
              <a:rPr lang="ru-RU" smtClean="0"/>
              <a:t>01.07.2024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61A76D02-D2FA-4007-B77B-EF9CBFA4B942}" type="slidenum">
              <a:rPr lang="ru-RU" smtClean="0"/>
              <a:t>‹#›</a:t>
            </a:fld>
            <a:endParaRPr lang="ru-RU"/>
          </a:p>
        </p:txBody>
      </p:sp>
    </p:spTree>
    <p:extLst>
      <p:ext uri="{BB962C8B-B14F-4D97-AF65-F5344CB8AC3E}">
        <p14:creationId xmlns:p14="http://schemas.microsoft.com/office/powerpoint/2010/main" val="40779245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0B3077-5C52-4874-87FC-C5EC479558C5}" type="datetimeFigureOut">
              <a:rPr lang="ru-RU" smtClean="0"/>
              <a:t>01.07.2024</a:t>
            </a:fld>
            <a:endParaRPr lang="ru-RU"/>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A76D02-D2FA-4007-B77B-EF9CBFA4B942}" type="slidenum">
              <a:rPr lang="ru-RU" smtClean="0"/>
              <a:t>‹#›</a:t>
            </a:fld>
            <a:endParaRPr lang="ru-RU"/>
          </a:p>
        </p:txBody>
      </p:sp>
    </p:spTree>
    <p:extLst>
      <p:ext uri="{BB962C8B-B14F-4D97-AF65-F5344CB8AC3E}">
        <p14:creationId xmlns:p14="http://schemas.microsoft.com/office/powerpoint/2010/main" val="27239019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Образец текста</a:t>
            </a:r>
          </a:p>
          <a:p>
            <a:pPr lvl="1"/>
            <a:r>
              <a:rPr lang="en-US"/>
              <a:t>Второй уровень</a:t>
            </a:r>
          </a:p>
          <a:p>
            <a:pPr lvl="2"/>
            <a:r>
              <a:rPr lang="en-US"/>
              <a:t>Третий уровень</a:t>
            </a:r>
          </a:p>
          <a:p>
            <a:pPr lvl="3"/>
            <a:r>
              <a:rPr lang="en-US"/>
              <a:t>Четвертый уровень</a:t>
            </a:r>
          </a:p>
          <a:p>
            <a:pPr lvl="4"/>
            <a:r>
              <a:rPr lang="en-US"/>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CE6FB8-9F87-0948-B0F4-9874B6F1AC4F}" type="datetimeFigureOut">
              <a:rPr lang="ru-RU" smtClean="0"/>
              <a:t>01.07.2024</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DDE9E6-6FDC-BF4C-9E17-BE09A7A0930D}" type="slidenum">
              <a:rPr lang="ru-RU" smtClean="0"/>
              <a:t>‹#›</a:t>
            </a:fld>
            <a:endParaRPr lang="ru-RU"/>
          </a:p>
        </p:txBody>
      </p:sp>
    </p:spTree>
    <p:extLst>
      <p:ext uri="{BB962C8B-B14F-4D97-AF65-F5344CB8AC3E}">
        <p14:creationId xmlns:p14="http://schemas.microsoft.com/office/powerpoint/2010/main" val="1425676358"/>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ru-RU"/>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26.emf"/><Relationship Id="rId5" Type="http://schemas.openxmlformats.org/officeDocument/2006/relationships/image" Target="../media/image25.emf"/><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41.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36.png"/><Relationship Id="rId7"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38.jpeg"/><Relationship Id="rId7"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43.png"/><Relationship Id="rId5" Type="http://schemas.openxmlformats.org/officeDocument/2006/relationships/image" Target="../media/image51.png"/><Relationship Id="rId4" Type="http://schemas.openxmlformats.org/officeDocument/2006/relationships/image" Target="../media/image50.png"/><Relationship Id="rId9" Type="http://schemas.openxmlformats.org/officeDocument/2006/relationships/image" Target="../media/image48.png"/></Relationships>
</file>

<file path=ppt/slides/_rels/slide1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36.png"/><Relationship Id="rId7"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52.png"/><Relationship Id="rId10" Type="http://schemas.openxmlformats.org/officeDocument/2006/relationships/image" Target="../media/image54.png"/><Relationship Id="rId4" Type="http://schemas.openxmlformats.org/officeDocument/2006/relationships/image" Target="../media/image28.png"/><Relationship Id="rId9" Type="http://schemas.openxmlformats.org/officeDocument/2006/relationships/image" Target="../media/image53.png"/></Relationships>
</file>

<file path=ppt/slides/_rels/slide19.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28.png"/><Relationship Id="rId7" Type="http://schemas.openxmlformats.org/officeDocument/2006/relationships/image" Target="../media/image64.pn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58.png"/><Relationship Id="rId11" Type="http://schemas.openxmlformats.org/officeDocument/2006/relationships/image" Target="../media/image68.png"/><Relationship Id="rId5" Type="http://schemas.openxmlformats.org/officeDocument/2006/relationships/image" Target="../media/image49.png"/><Relationship Id="rId10" Type="http://schemas.openxmlformats.org/officeDocument/2006/relationships/image" Target="../media/image67.png"/><Relationship Id="rId4" Type="http://schemas.openxmlformats.org/officeDocument/2006/relationships/image" Target="../media/image62.png"/><Relationship Id="rId9" Type="http://schemas.openxmlformats.org/officeDocument/2006/relationships/image" Target="../media/image6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8" Type="http://schemas.openxmlformats.org/officeDocument/2006/relationships/image" Target="../media/image780.png"/><Relationship Id="rId3" Type="http://schemas.openxmlformats.org/officeDocument/2006/relationships/image" Target="../media/image57.png"/><Relationship Id="rId7" Type="http://schemas.openxmlformats.org/officeDocument/2006/relationships/image" Target="../media/image770.png"/><Relationship Id="rId2" Type="http://schemas.openxmlformats.org/officeDocument/2006/relationships/image" Target="../media/image56.png"/><Relationship Id="rId1" Type="http://schemas.openxmlformats.org/officeDocument/2006/relationships/slideLayout" Target="../slideLayouts/slideLayout13.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3.xml.rels><?xml version="1.0" encoding="UTF-8" standalone="yes"?>
<Relationships xmlns="http://schemas.openxmlformats.org/package/2006/relationships"><Relationship Id="rId8" Type="http://schemas.openxmlformats.org/officeDocument/2006/relationships/image" Target="../media/image330.png"/><Relationship Id="rId13" Type="http://schemas.openxmlformats.org/officeDocument/2006/relationships/image" Target="../media/image250.png"/><Relationship Id="rId3" Type="http://schemas.openxmlformats.org/officeDocument/2006/relationships/image" Target="../media/image59.png"/><Relationship Id="rId7" Type="http://schemas.openxmlformats.org/officeDocument/2006/relationships/image" Target="../media/image230.png"/><Relationship Id="rId12" Type="http://schemas.openxmlformats.org/officeDocument/2006/relationships/image" Target="../media/image210.png"/><Relationship Id="rId2" Type="http://schemas.openxmlformats.org/officeDocument/2006/relationships/image" Target="../media/image56.png"/><Relationship Id="rId1" Type="http://schemas.openxmlformats.org/officeDocument/2006/relationships/slideLayout" Target="../slideLayouts/slideLayout13.xml"/><Relationship Id="rId6" Type="http://schemas.openxmlformats.org/officeDocument/2006/relationships/image" Target="../media/image69.png"/><Relationship Id="rId11" Type="http://schemas.openxmlformats.org/officeDocument/2006/relationships/image" Target="../media/image360.png"/><Relationship Id="rId5" Type="http://schemas.openxmlformats.org/officeDocument/2006/relationships/image" Target="../media/image180.png"/><Relationship Id="rId10" Type="http://schemas.openxmlformats.org/officeDocument/2006/relationships/image" Target="../media/image280.png"/><Relationship Id="rId4" Type="http://schemas.openxmlformats.org/officeDocument/2006/relationships/image" Target="../media/image63.png"/><Relationship Id="rId9" Type="http://schemas.openxmlformats.org/officeDocument/2006/relationships/image" Target="../media/image340.png"/><Relationship Id="rId14" Type="http://schemas.openxmlformats.org/officeDocument/2006/relationships/image" Target="../media/image70.png"/></Relationships>
</file>

<file path=ppt/slides/_rels/slide2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3.xml"/><Relationship Id="rId4" Type="http://schemas.openxmlformats.org/officeDocument/2006/relationships/image" Target="../media/image38.jpeg"/></Relationships>
</file>

<file path=ppt/slides/_rels/slide2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3.xml"/><Relationship Id="rId4" Type="http://schemas.openxmlformats.org/officeDocument/2006/relationships/image" Target="../media/image73.png"/></Relationships>
</file>

<file path=ppt/slides/_rels/slide2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38.jpe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74.png"/><Relationship Id="rId4" Type="http://schemas.openxmlformats.org/officeDocument/2006/relationships/notesSlide" Target="../notesSlides/notesSlide20.xml"/></Relationships>
</file>

<file path=ppt/slides/_rels/slide29.xml.rels><?xml version="1.0" encoding="UTF-8" standalone="yes"?>
<Relationships xmlns="http://schemas.openxmlformats.org/package/2006/relationships"><Relationship Id="rId3" Type="http://schemas.openxmlformats.org/officeDocument/2006/relationships/image" Target="../media/image76.tiff"/><Relationship Id="rId7" Type="http://schemas.openxmlformats.org/officeDocument/2006/relationships/image" Target="../media/image80.png"/><Relationship Id="rId2" Type="http://schemas.openxmlformats.org/officeDocument/2006/relationships/image" Target="../media/image75.tiff"/><Relationship Id="rId1" Type="http://schemas.openxmlformats.org/officeDocument/2006/relationships/slideLayout" Target="../slideLayouts/slideLayout13.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1.jpeg"/><Relationship Id="rId7" Type="http://schemas.openxmlformats.org/officeDocument/2006/relationships/image" Target="../media/image5.emf"/><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4.emf"/><Relationship Id="rId5" Type="http://schemas.openxmlformats.org/officeDocument/2006/relationships/image" Target="../media/image3.gif"/><Relationship Id="rId4" Type="http://schemas.openxmlformats.org/officeDocument/2006/relationships/image" Target="../media/image2.jpg"/><Relationship Id="rId9" Type="http://schemas.openxmlformats.org/officeDocument/2006/relationships/image" Target="../media/image7.emf"/></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16.jpg"/><Relationship Id="rId7" Type="http://schemas.openxmlformats.org/officeDocument/2006/relationships/image" Target="../media/image5.emf"/><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4.emf"/><Relationship Id="rId5" Type="http://schemas.openxmlformats.org/officeDocument/2006/relationships/image" Target="../media/image18.emf"/><Relationship Id="rId4" Type="http://schemas.openxmlformats.org/officeDocument/2006/relationships/image" Target="../media/image17.jpg"/><Relationship Id="rId9" Type="http://schemas.openxmlformats.org/officeDocument/2006/relationships/image" Target="../media/image7.emf"/></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22.jpg"/><Relationship Id="rId5" Type="http://schemas.openxmlformats.org/officeDocument/2006/relationships/image" Target="../media/image21.pn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1EACCF1-9FA6-40FB-8874-108016021E22}"/>
              </a:ext>
            </a:extLst>
          </p:cNvPr>
          <p:cNvSpPr>
            <a:spLocks noGrp="1"/>
          </p:cNvSpPr>
          <p:nvPr>
            <p:ph type="ctrTitle"/>
          </p:nvPr>
        </p:nvSpPr>
        <p:spPr/>
        <p:txBody>
          <a:bodyPr>
            <a:normAutofit fontScale="90000"/>
          </a:bodyPr>
          <a:lstStyle/>
          <a:p>
            <a:r>
              <a:rPr lang="ru-RU" b="1" dirty="0"/>
              <a:t>Спутниковая геодезия в задачах геодинамики</a:t>
            </a:r>
            <a:br>
              <a:rPr lang="ru-RU" dirty="0"/>
            </a:br>
            <a:endParaRPr lang="ru-RU" dirty="0"/>
          </a:p>
        </p:txBody>
      </p:sp>
      <p:sp>
        <p:nvSpPr>
          <p:cNvPr id="3" name="Подзаголовок 2">
            <a:extLst>
              <a:ext uri="{FF2B5EF4-FFF2-40B4-BE49-F238E27FC236}">
                <a16:creationId xmlns:a16="http://schemas.microsoft.com/office/drawing/2014/main" id="{471687CD-A688-45AD-83A2-375DE029C42C}"/>
              </a:ext>
            </a:extLst>
          </p:cNvPr>
          <p:cNvSpPr>
            <a:spLocks noGrp="1"/>
          </p:cNvSpPr>
          <p:nvPr>
            <p:ph type="subTitle" idx="1"/>
          </p:nvPr>
        </p:nvSpPr>
        <p:spPr/>
        <p:txBody>
          <a:bodyPr/>
          <a:lstStyle/>
          <a:p>
            <a:r>
              <a:rPr lang="ru-RU" i="1" dirty="0"/>
              <a:t>Григорий Михайлович</a:t>
            </a:r>
            <a:r>
              <a:rPr lang="en-US" i="1" dirty="0"/>
              <a:t> </a:t>
            </a:r>
            <a:r>
              <a:rPr lang="ru-RU" i="1" dirty="0"/>
              <a:t>Стеблов</a:t>
            </a:r>
            <a:endParaRPr lang="ru-RU" dirty="0"/>
          </a:p>
          <a:p>
            <a:r>
              <a:rPr lang="ru-RU" dirty="0"/>
              <a:t>ИТПЗ РАН</a:t>
            </a:r>
          </a:p>
        </p:txBody>
      </p:sp>
    </p:spTree>
    <p:extLst>
      <p:ext uri="{BB962C8B-B14F-4D97-AF65-F5344CB8AC3E}">
        <p14:creationId xmlns:p14="http://schemas.microsoft.com/office/powerpoint/2010/main" val="18030046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Изображение 1">
            <a:extLst>
              <a:ext uri="{FF2B5EF4-FFF2-40B4-BE49-F238E27FC236}">
                <a16:creationId xmlns:a16="http://schemas.microsoft.com/office/drawing/2014/main" id="{C2A8491A-2095-4248-95C6-CC35839F3BD1}"/>
              </a:ext>
            </a:extLst>
          </p:cNvPr>
          <p:cNvPicPr>
            <a:picLocks noChangeAspect="1"/>
          </p:cNvPicPr>
          <p:nvPr/>
        </p:nvPicPr>
        <p:blipFill>
          <a:blip r:embed="rId3"/>
          <a:srcRect/>
          <a:stretch/>
        </p:blipFill>
        <p:spPr>
          <a:xfrm>
            <a:off x="0" y="-2280556"/>
            <a:ext cx="4453835" cy="6303462"/>
          </a:xfrm>
          <a:prstGeom prst="rect">
            <a:avLst/>
          </a:prstGeom>
        </p:spPr>
      </p:pic>
      <p:pic>
        <p:nvPicPr>
          <p:cNvPr id="11" name="Рисунок 10">
            <a:extLst>
              <a:ext uri="{FF2B5EF4-FFF2-40B4-BE49-F238E27FC236}">
                <a16:creationId xmlns:a16="http://schemas.microsoft.com/office/drawing/2014/main" id="{5DE240A8-0F2F-4B87-9DEA-26268C306E92}"/>
              </a:ext>
            </a:extLst>
          </p:cNvPr>
          <p:cNvPicPr>
            <a:picLocks noChangeAspect="1"/>
          </p:cNvPicPr>
          <p:nvPr/>
        </p:nvPicPr>
        <p:blipFill>
          <a:blip r:embed="rId4"/>
          <a:stretch>
            <a:fillRect/>
          </a:stretch>
        </p:blipFill>
        <p:spPr>
          <a:xfrm>
            <a:off x="3852533" y="-2280556"/>
            <a:ext cx="4453835" cy="6303462"/>
          </a:xfrm>
          <a:prstGeom prst="rect">
            <a:avLst/>
          </a:prstGeom>
        </p:spPr>
      </p:pic>
      <p:pic>
        <p:nvPicPr>
          <p:cNvPr id="12" name="Изображение 10" descr="vlbi.map.eps">
            <a:extLst>
              <a:ext uri="{FF2B5EF4-FFF2-40B4-BE49-F238E27FC236}">
                <a16:creationId xmlns:a16="http://schemas.microsoft.com/office/drawing/2014/main" id="{5F311AC6-F81A-492B-88CF-32B23B39DA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29031" y="700873"/>
            <a:ext cx="4593636" cy="5944706"/>
          </a:xfrm>
          <a:prstGeom prst="rect">
            <a:avLst/>
          </a:prstGeom>
        </p:spPr>
      </p:pic>
      <p:pic>
        <p:nvPicPr>
          <p:cNvPr id="13" name="Изображение 9" descr="slr.eps">
            <a:extLst>
              <a:ext uri="{FF2B5EF4-FFF2-40B4-BE49-F238E27FC236}">
                <a16:creationId xmlns:a16="http://schemas.microsoft.com/office/drawing/2014/main" id="{D319FE2A-F1C4-4C11-8406-9E2229C4F2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502" y="700873"/>
            <a:ext cx="4593636" cy="5944706"/>
          </a:xfrm>
          <a:prstGeom prst="rect">
            <a:avLst/>
          </a:prstGeom>
        </p:spPr>
      </p:pic>
      <p:sp>
        <p:nvSpPr>
          <p:cNvPr id="224" name="Основная тема заголовка:…"/>
          <p:cNvSpPr txBox="1"/>
          <p:nvPr/>
        </p:nvSpPr>
        <p:spPr>
          <a:xfrm>
            <a:off x="2183257" y="26705"/>
            <a:ext cx="5613058" cy="4839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t" anchorCtr="0">
            <a:spAutoFit/>
          </a:bodyPr>
          <a:lstStyle/>
          <a:p>
            <a:pPr algn="r" defTabSz="412750">
              <a:lnSpc>
                <a:spcPts val="3600"/>
              </a:lnSpc>
              <a:defRPr sz="5100">
                <a:solidFill>
                  <a:srgbClr val="0B1DAB"/>
                </a:solidFill>
                <a:latin typeface="Inter Bold"/>
                <a:ea typeface="Inter Bold"/>
                <a:cs typeface="Inter Bold"/>
                <a:sym typeface="Inter Bold"/>
              </a:defRPr>
            </a:pPr>
            <a:r>
              <a:rPr lang="ru-RU" sz="2550" dirty="0"/>
              <a:t>Космическая геодезия: наземные сети</a:t>
            </a:r>
          </a:p>
        </p:txBody>
      </p:sp>
      <p:sp>
        <p:nvSpPr>
          <p:cNvPr id="18" name="TextBox 17">
            <a:extLst>
              <a:ext uri="{FF2B5EF4-FFF2-40B4-BE49-F238E27FC236}">
                <a16:creationId xmlns:a16="http://schemas.microsoft.com/office/drawing/2014/main" id="{228D9CEA-9F21-455C-A2BD-3ABBB1D1F48F}"/>
              </a:ext>
            </a:extLst>
          </p:cNvPr>
          <p:cNvSpPr txBox="1"/>
          <p:nvPr/>
        </p:nvSpPr>
        <p:spPr>
          <a:xfrm>
            <a:off x="340605" y="1265983"/>
            <a:ext cx="761455" cy="400110"/>
          </a:xfrm>
          <a:prstGeom prst="rect">
            <a:avLst/>
          </a:prstGeom>
          <a:noFill/>
        </p:spPr>
        <p:txBody>
          <a:bodyPr wrap="square" rtlCol="0">
            <a:spAutoFit/>
          </a:bodyPr>
          <a:lstStyle/>
          <a:p>
            <a:r>
              <a:rPr lang="ru-RU" sz="2000" dirty="0">
                <a:latin typeface="Calibri" panose="020F0502020204030204" pitchFamily="34" charset="0"/>
                <a:cs typeface="Calibri" panose="020F0502020204030204" pitchFamily="34" charset="0"/>
                <a:sym typeface="Montserrat Regular"/>
              </a:rPr>
              <a:t>ГНСС</a:t>
            </a:r>
          </a:p>
        </p:txBody>
      </p:sp>
      <p:sp>
        <p:nvSpPr>
          <p:cNvPr id="19" name="TextBox 18">
            <a:extLst>
              <a:ext uri="{FF2B5EF4-FFF2-40B4-BE49-F238E27FC236}">
                <a16:creationId xmlns:a16="http://schemas.microsoft.com/office/drawing/2014/main" id="{3FC46E5F-0942-4D97-8873-54154072A6B6}"/>
              </a:ext>
            </a:extLst>
          </p:cNvPr>
          <p:cNvSpPr txBox="1"/>
          <p:nvPr/>
        </p:nvSpPr>
        <p:spPr>
          <a:xfrm>
            <a:off x="7156924" y="1395855"/>
            <a:ext cx="1002338" cy="400110"/>
          </a:xfrm>
          <a:prstGeom prst="rect">
            <a:avLst/>
          </a:prstGeom>
          <a:noFill/>
        </p:spPr>
        <p:txBody>
          <a:bodyPr wrap="square" rtlCol="0">
            <a:spAutoFit/>
          </a:bodyPr>
          <a:lstStyle/>
          <a:p>
            <a:r>
              <a:rPr lang="ru-RU" sz="2000" dirty="0">
                <a:latin typeface="Calibri" panose="020F0502020204030204" pitchFamily="34" charset="0"/>
                <a:cs typeface="Calibri" panose="020F0502020204030204" pitchFamily="34" charset="0"/>
                <a:sym typeface="Montserrat Regular"/>
              </a:rPr>
              <a:t>ДОРИС</a:t>
            </a:r>
          </a:p>
        </p:txBody>
      </p:sp>
      <p:sp>
        <p:nvSpPr>
          <p:cNvPr id="20" name="TextBox 19">
            <a:extLst>
              <a:ext uri="{FF2B5EF4-FFF2-40B4-BE49-F238E27FC236}">
                <a16:creationId xmlns:a16="http://schemas.microsoft.com/office/drawing/2014/main" id="{17CEDE43-3A7D-4B36-9364-C7C06FB84DB5}"/>
              </a:ext>
            </a:extLst>
          </p:cNvPr>
          <p:cNvSpPr txBox="1"/>
          <p:nvPr/>
        </p:nvSpPr>
        <p:spPr>
          <a:xfrm>
            <a:off x="105406" y="3955781"/>
            <a:ext cx="1383229" cy="400110"/>
          </a:xfrm>
          <a:prstGeom prst="rect">
            <a:avLst/>
          </a:prstGeom>
          <a:noFill/>
        </p:spPr>
        <p:txBody>
          <a:bodyPr wrap="square" rtlCol="0">
            <a:spAutoFit/>
          </a:bodyPr>
          <a:lstStyle/>
          <a:p>
            <a:r>
              <a:rPr lang="ru-RU" sz="2000" dirty="0">
                <a:latin typeface="Calibri" panose="020F0502020204030204" pitchFamily="34" charset="0"/>
                <a:cs typeface="Calibri" panose="020F0502020204030204" pitchFamily="34" charset="0"/>
                <a:sym typeface="Montserrat Regular"/>
              </a:rPr>
              <a:t>ЛЛС</a:t>
            </a:r>
          </a:p>
        </p:txBody>
      </p:sp>
      <p:sp>
        <p:nvSpPr>
          <p:cNvPr id="21" name="TextBox 20">
            <a:extLst>
              <a:ext uri="{FF2B5EF4-FFF2-40B4-BE49-F238E27FC236}">
                <a16:creationId xmlns:a16="http://schemas.microsoft.com/office/drawing/2014/main" id="{AC24CF3E-B20A-4BF4-93B0-CDA6D8EE7912}"/>
              </a:ext>
            </a:extLst>
          </p:cNvPr>
          <p:cNvSpPr txBox="1"/>
          <p:nvPr/>
        </p:nvSpPr>
        <p:spPr>
          <a:xfrm>
            <a:off x="6891427" y="3957672"/>
            <a:ext cx="1383229" cy="400110"/>
          </a:xfrm>
          <a:prstGeom prst="rect">
            <a:avLst/>
          </a:prstGeom>
          <a:noFill/>
        </p:spPr>
        <p:txBody>
          <a:bodyPr wrap="square" rtlCol="0">
            <a:spAutoFit/>
          </a:bodyPr>
          <a:lstStyle/>
          <a:p>
            <a:r>
              <a:rPr lang="ru-RU" sz="2000" dirty="0">
                <a:latin typeface="Calibri" panose="020F0502020204030204" pitchFamily="34" charset="0"/>
                <a:cs typeface="Calibri" panose="020F0502020204030204" pitchFamily="34" charset="0"/>
                <a:sym typeface="Montserrat Regular"/>
              </a:rPr>
              <a:t>РСДБ</a:t>
            </a:r>
          </a:p>
        </p:txBody>
      </p:sp>
      <p:sp>
        <p:nvSpPr>
          <p:cNvPr id="4" name="Прямоугольник 3">
            <a:extLst>
              <a:ext uri="{FF2B5EF4-FFF2-40B4-BE49-F238E27FC236}">
                <a16:creationId xmlns:a16="http://schemas.microsoft.com/office/drawing/2014/main" id="{AAF8EA53-FF58-4437-9829-58B29E309034}"/>
              </a:ext>
            </a:extLst>
          </p:cNvPr>
          <p:cNvSpPr/>
          <p:nvPr/>
        </p:nvSpPr>
        <p:spPr>
          <a:xfrm>
            <a:off x="5677424" y="1081379"/>
            <a:ext cx="506808" cy="318355"/>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algn="ctr" defTabSz="410765" hangingPunct="0"/>
            <a:endParaRPr lang="ru-RU" sz="1600">
              <a:solidFill>
                <a:srgbClr val="000000"/>
              </a:solidFill>
              <a:latin typeface="+mj-lt"/>
              <a:ea typeface="+mj-ea"/>
              <a:cs typeface="+mj-cs"/>
              <a:sym typeface="Helvetica"/>
            </a:endParaRPr>
          </a:p>
        </p:txBody>
      </p:sp>
      <p:sp>
        <p:nvSpPr>
          <p:cNvPr id="23" name="Прямоугольник 22">
            <a:extLst>
              <a:ext uri="{FF2B5EF4-FFF2-40B4-BE49-F238E27FC236}">
                <a16:creationId xmlns:a16="http://schemas.microsoft.com/office/drawing/2014/main" id="{94CE62EF-1CEC-4243-AD7C-C7F4B2E07626}"/>
              </a:ext>
            </a:extLst>
          </p:cNvPr>
          <p:cNvSpPr/>
          <p:nvPr/>
        </p:nvSpPr>
        <p:spPr>
          <a:xfrm>
            <a:off x="1889293" y="1118777"/>
            <a:ext cx="506808" cy="318355"/>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algn="ctr" defTabSz="410765" hangingPunct="0"/>
            <a:endParaRPr lang="ru-RU" sz="1600">
              <a:solidFill>
                <a:srgbClr val="000000"/>
              </a:solidFill>
              <a:latin typeface="+mj-lt"/>
              <a:ea typeface="+mj-ea"/>
              <a:cs typeface="+mj-cs"/>
              <a:sym typeface="Helvetica"/>
            </a:endParaRPr>
          </a:p>
        </p:txBody>
      </p:sp>
      <p:sp>
        <p:nvSpPr>
          <p:cNvPr id="24" name="Прямоугольник 23">
            <a:extLst>
              <a:ext uri="{FF2B5EF4-FFF2-40B4-BE49-F238E27FC236}">
                <a16:creationId xmlns:a16="http://schemas.microsoft.com/office/drawing/2014/main" id="{89BCA687-B51B-472A-BE6D-3573DA63E5CC}"/>
              </a:ext>
            </a:extLst>
          </p:cNvPr>
          <p:cNvSpPr/>
          <p:nvPr/>
        </p:nvSpPr>
        <p:spPr>
          <a:xfrm>
            <a:off x="1799782" y="3725432"/>
            <a:ext cx="506808" cy="318355"/>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algn="ctr" defTabSz="410765" hangingPunct="0"/>
            <a:endParaRPr lang="ru-RU" sz="1600">
              <a:solidFill>
                <a:srgbClr val="000000"/>
              </a:solidFill>
              <a:latin typeface="+mj-lt"/>
              <a:ea typeface="+mj-ea"/>
              <a:cs typeface="+mj-cs"/>
              <a:sym typeface="Helvetica"/>
            </a:endParaRPr>
          </a:p>
        </p:txBody>
      </p:sp>
      <p:sp>
        <p:nvSpPr>
          <p:cNvPr id="25" name="Прямоугольник 24">
            <a:extLst>
              <a:ext uri="{FF2B5EF4-FFF2-40B4-BE49-F238E27FC236}">
                <a16:creationId xmlns:a16="http://schemas.microsoft.com/office/drawing/2014/main" id="{37ABBE7E-41A0-4DAB-B73F-81FD01B4017F}"/>
              </a:ext>
            </a:extLst>
          </p:cNvPr>
          <p:cNvSpPr/>
          <p:nvPr/>
        </p:nvSpPr>
        <p:spPr>
          <a:xfrm>
            <a:off x="5573232" y="3736217"/>
            <a:ext cx="506808" cy="318355"/>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algn="ctr" defTabSz="410765" hangingPunct="0"/>
            <a:endParaRPr lang="ru-RU" sz="1600">
              <a:solidFill>
                <a:srgbClr val="000000"/>
              </a:solidFill>
              <a:latin typeface="+mj-lt"/>
              <a:ea typeface="+mj-ea"/>
              <a:cs typeface="+mj-cs"/>
              <a:sym typeface="Helvetica"/>
            </a:endParaRPr>
          </a:p>
        </p:txBody>
      </p:sp>
      <p:sp>
        <p:nvSpPr>
          <p:cNvPr id="2" name="1">
            <a:extLst>
              <a:ext uri="{FF2B5EF4-FFF2-40B4-BE49-F238E27FC236}">
                <a16:creationId xmlns:a16="http://schemas.microsoft.com/office/drawing/2014/main" id="{D7748383-AD48-CCD9-3D65-A476AC6029CB}"/>
              </a:ext>
            </a:extLst>
          </p:cNvPr>
          <p:cNvSpPr txBox="1"/>
          <p:nvPr/>
        </p:nvSpPr>
        <p:spPr>
          <a:xfrm>
            <a:off x="8713888" y="6317622"/>
            <a:ext cx="213200" cy="4360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defTabSz="825500">
              <a:defRPr sz="5000">
                <a:solidFill>
                  <a:srgbClr val="CCCDE4"/>
                </a:solidFill>
                <a:latin typeface="Inter Regular"/>
                <a:ea typeface="Inter Regular"/>
                <a:cs typeface="Inter Regular"/>
                <a:sym typeface="Inter Regular"/>
              </a:defRPr>
            </a:lvl1pPr>
          </a:lstStyle>
          <a:p>
            <a:fld id="{6451B66E-B795-485C-8A57-E41ACEB4C2EF}" type="slidenum">
              <a:rPr lang="ru-RU" sz="2500"/>
              <a:t>10</a:t>
            </a:fld>
            <a:endParaRPr sz="2500" dirty="0"/>
          </a:p>
        </p:txBody>
      </p:sp>
    </p:spTree>
    <p:extLst>
      <p:ext uri="{BB962C8B-B14F-4D97-AF65-F5344CB8AC3E}">
        <p14:creationId xmlns:p14="http://schemas.microsoft.com/office/powerpoint/2010/main" val="8445141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a:extLst>
              <a:ext uri="{FF2B5EF4-FFF2-40B4-BE49-F238E27FC236}">
                <a16:creationId xmlns:a16="http://schemas.microsoft.com/office/drawing/2014/main" id="{5A243BFD-2BE8-4C30-BF28-9E519BBB75D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57746"/>
          <a:stretch/>
        </p:blipFill>
        <p:spPr>
          <a:xfrm>
            <a:off x="808145" y="1973171"/>
            <a:ext cx="2038781" cy="9896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 name="Прямоугольник 13">
            <a:extLst>
              <a:ext uri="{FF2B5EF4-FFF2-40B4-BE49-F238E27FC236}">
                <a16:creationId xmlns:a16="http://schemas.microsoft.com/office/drawing/2014/main" id="{3CF9F41A-FCA0-4139-BD32-940C990C343B}"/>
              </a:ext>
            </a:extLst>
          </p:cNvPr>
          <p:cNvSpPr/>
          <p:nvPr/>
        </p:nvSpPr>
        <p:spPr>
          <a:xfrm>
            <a:off x="691185" y="1848822"/>
            <a:ext cx="2155741" cy="1162113"/>
          </a:xfrm>
          <a:prstGeom prst="rect">
            <a:avLst/>
          </a:prstGeom>
          <a:solidFill>
            <a:srgbClr val="D0D8E8">
              <a:alpha val="35000"/>
            </a:srgbClr>
          </a:solidFill>
          <a:effectLst/>
        </p:spPr>
        <p:style>
          <a:lnRef idx="1">
            <a:schemeClr val="accent1"/>
          </a:lnRef>
          <a:fillRef idx="3">
            <a:schemeClr val="accent1"/>
          </a:fillRef>
          <a:effectRef idx="2">
            <a:schemeClr val="accent1"/>
          </a:effectRef>
          <a:fontRef idx="minor">
            <a:schemeClr val="lt1"/>
          </a:fontRef>
        </p:style>
        <p:txBody>
          <a:bodyPr rtlCol="0" anchor="ctr"/>
          <a:lstStyle/>
          <a:p>
            <a:pPr fontAlgn="base">
              <a:spcBef>
                <a:spcPct val="0"/>
              </a:spcBef>
              <a:spcAft>
                <a:spcPct val="0"/>
              </a:spcAft>
            </a:pPr>
            <a:endParaRPr kumimoji="1" lang="ru-RU">
              <a:solidFill>
                <a:prstClr val="white"/>
              </a:solidFill>
              <a:latin typeface="+mj-lt"/>
            </a:endParaRPr>
          </a:p>
        </p:txBody>
      </p:sp>
      <p:sp>
        <p:nvSpPr>
          <p:cNvPr id="5" name="TextBox 4">
            <a:extLst>
              <a:ext uri="{FF2B5EF4-FFF2-40B4-BE49-F238E27FC236}">
                <a16:creationId xmlns:a16="http://schemas.microsoft.com/office/drawing/2014/main" id="{E7E0D349-3BD3-48C5-A2D7-39ECFFF87808}"/>
              </a:ext>
            </a:extLst>
          </p:cNvPr>
          <p:cNvSpPr txBox="1"/>
          <p:nvPr/>
        </p:nvSpPr>
        <p:spPr>
          <a:xfrm>
            <a:off x="2885128" y="1817330"/>
            <a:ext cx="2726324" cy="1162113"/>
          </a:xfrm>
          <a:prstGeom prst="rect">
            <a:avLst/>
          </a:prstGeom>
          <a:noFill/>
        </p:spPr>
        <p:txBody>
          <a:bodyPr wrap="none" rtlCol="0">
            <a:spAutoFit/>
          </a:bodyPr>
          <a:lstStyle/>
          <a:p>
            <a:pPr fontAlgn="base">
              <a:lnSpc>
                <a:spcPct val="150000"/>
              </a:lnSpc>
              <a:spcBef>
                <a:spcPct val="0"/>
              </a:spcBef>
              <a:spcAft>
                <a:spcPct val="0"/>
              </a:spcAft>
            </a:pPr>
            <a:r>
              <a:rPr lang="ru-RU" sz="1600" dirty="0">
                <a:solidFill>
                  <a:srgbClr val="051A56"/>
                </a:solidFill>
                <a:latin typeface="+mj-lt"/>
              </a:rPr>
              <a:t>осциллятор</a:t>
            </a:r>
          </a:p>
          <a:p>
            <a:pPr fontAlgn="base">
              <a:lnSpc>
                <a:spcPct val="150000"/>
              </a:lnSpc>
              <a:spcBef>
                <a:spcPct val="0"/>
              </a:spcBef>
              <a:spcAft>
                <a:spcPct val="0"/>
              </a:spcAft>
            </a:pPr>
            <a:r>
              <a:rPr lang="ru-RU" sz="1600" dirty="0">
                <a:solidFill>
                  <a:srgbClr val="051A56"/>
                </a:solidFill>
                <a:latin typeface="+mj-lt"/>
              </a:rPr>
              <a:t>навигационный код</a:t>
            </a:r>
          </a:p>
          <a:p>
            <a:pPr fontAlgn="base">
              <a:lnSpc>
                <a:spcPct val="150000"/>
              </a:lnSpc>
              <a:spcBef>
                <a:spcPct val="0"/>
              </a:spcBef>
              <a:spcAft>
                <a:spcPct val="0"/>
              </a:spcAft>
            </a:pPr>
            <a:r>
              <a:rPr lang="ru-RU" sz="1600" dirty="0">
                <a:solidFill>
                  <a:srgbClr val="051A56"/>
                </a:solidFill>
                <a:latin typeface="+mj-lt"/>
              </a:rPr>
              <a:t>навигационный радиосигнал</a:t>
            </a:r>
          </a:p>
        </p:txBody>
      </p:sp>
      <p:sp>
        <p:nvSpPr>
          <p:cNvPr id="6" name="TextBox 5">
            <a:extLst>
              <a:ext uri="{FF2B5EF4-FFF2-40B4-BE49-F238E27FC236}">
                <a16:creationId xmlns:a16="http://schemas.microsoft.com/office/drawing/2014/main" id="{911711A0-5D1E-46A7-84C7-6CE18E614570}"/>
              </a:ext>
            </a:extLst>
          </p:cNvPr>
          <p:cNvSpPr txBox="1"/>
          <p:nvPr/>
        </p:nvSpPr>
        <p:spPr>
          <a:xfrm>
            <a:off x="641357" y="1464272"/>
            <a:ext cx="1519968" cy="369332"/>
          </a:xfrm>
          <a:prstGeom prst="rect">
            <a:avLst/>
          </a:prstGeom>
          <a:noFill/>
        </p:spPr>
        <p:txBody>
          <a:bodyPr wrap="none" rtlCol="0">
            <a:spAutoFit/>
          </a:bodyPr>
          <a:lstStyle/>
          <a:p>
            <a:pPr fontAlgn="base">
              <a:spcBef>
                <a:spcPct val="0"/>
              </a:spcBef>
              <a:spcAft>
                <a:spcPct val="0"/>
              </a:spcAft>
            </a:pPr>
            <a:r>
              <a:rPr lang="ru-RU" dirty="0">
                <a:solidFill>
                  <a:srgbClr val="051A56"/>
                </a:solidFill>
                <a:latin typeface="+mj-lt"/>
              </a:rPr>
              <a:t>Спутник ГНСС</a:t>
            </a:r>
          </a:p>
        </p:txBody>
      </p:sp>
      <p:pic>
        <p:nvPicPr>
          <p:cNvPr id="7" name="Picture 9">
            <a:extLst>
              <a:ext uri="{FF2B5EF4-FFF2-40B4-BE49-F238E27FC236}">
                <a16:creationId xmlns:a16="http://schemas.microsoft.com/office/drawing/2014/main" id="{005E2A82-F815-4601-9466-16DF59BD020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57746"/>
          <a:stretch/>
        </p:blipFill>
        <p:spPr>
          <a:xfrm rot="10800000">
            <a:off x="1426492" y="4943404"/>
            <a:ext cx="2038781" cy="989659"/>
          </a:xfrm>
          <a:prstGeom prst="rect">
            <a:avLst/>
          </a:prstGeom>
          <a:solidFill>
            <a:srgbClr val="D0D8E8">
              <a:alpha val="35000"/>
            </a:srgbClr>
          </a:solidFill>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Стрелка: вправо 7">
            <a:extLst>
              <a:ext uri="{FF2B5EF4-FFF2-40B4-BE49-F238E27FC236}">
                <a16:creationId xmlns:a16="http://schemas.microsoft.com/office/drawing/2014/main" id="{5B5358C5-665B-4F29-BC39-879AA79D8672}"/>
              </a:ext>
            </a:extLst>
          </p:cNvPr>
          <p:cNvSpPr/>
          <p:nvPr/>
        </p:nvSpPr>
        <p:spPr>
          <a:xfrm rot="4143468">
            <a:off x="335982" y="3725946"/>
            <a:ext cx="1715787" cy="31325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fontAlgn="base">
              <a:spcBef>
                <a:spcPct val="0"/>
              </a:spcBef>
              <a:spcAft>
                <a:spcPct val="0"/>
              </a:spcAft>
            </a:pPr>
            <a:endParaRPr kumimoji="1" lang="ru-RU">
              <a:solidFill>
                <a:prstClr val="white"/>
              </a:solidFill>
              <a:latin typeface="+mj-lt"/>
            </a:endParaRPr>
          </a:p>
        </p:txBody>
      </p:sp>
      <p:sp>
        <p:nvSpPr>
          <p:cNvPr id="9" name="TextBox 8">
            <a:extLst>
              <a:ext uri="{FF2B5EF4-FFF2-40B4-BE49-F238E27FC236}">
                <a16:creationId xmlns:a16="http://schemas.microsoft.com/office/drawing/2014/main" id="{3B8BFEDC-9566-430D-AC78-6D036F9DF7A3}"/>
              </a:ext>
            </a:extLst>
          </p:cNvPr>
          <p:cNvSpPr txBox="1"/>
          <p:nvPr/>
        </p:nvSpPr>
        <p:spPr>
          <a:xfrm>
            <a:off x="1646789" y="4455945"/>
            <a:ext cx="1743041" cy="369332"/>
          </a:xfrm>
          <a:prstGeom prst="rect">
            <a:avLst/>
          </a:prstGeom>
          <a:noFill/>
        </p:spPr>
        <p:txBody>
          <a:bodyPr wrap="none" rtlCol="0">
            <a:spAutoFit/>
          </a:bodyPr>
          <a:lstStyle/>
          <a:p>
            <a:pPr fontAlgn="base">
              <a:spcBef>
                <a:spcPct val="0"/>
              </a:spcBef>
              <a:spcAft>
                <a:spcPct val="0"/>
              </a:spcAft>
            </a:pPr>
            <a:r>
              <a:rPr lang="ru-RU" dirty="0">
                <a:solidFill>
                  <a:srgbClr val="051A56"/>
                </a:solidFill>
                <a:latin typeface="+mj-lt"/>
              </a:rPr>
              <a:t>Приемник</a:t>
            </a:r>
            <a:r>
              <a:rPr lang="en-US" dirty="0">
                <a:solidFill>
                  <a:srgbClr val="051A56"/>
                </a:solidFill>
                <a:latin typeface="+mj-lt"/>
              </a:rPr>
              <a:t> </a:t>
            </a:r>
            <a:r>
              <a:rPr lang="ru-RU" dirty="0">
                <a:solidFill>
                  <a:srgbClr val="051A56"/>
                </a:solidFill>
                <a:latin typeface="+mj-lt"/>
              </a:rPr>
              <a:t>ГНСС</a:t>
            </a:r>
          </a:p>
        </p:txBody>
      </p:sp>
      <p:sp>
        <p:nvSpPr>
          <p:cNvPr id="10" name="TextBox 9">
            <a:extLst>
              <a:ext uri="{FF2B5EF4-FFF2-40B4-BE49-F238E27FC236}">
                <a16:creationId xmlns:a16="http://schemas.microsoft.com/office/drawing/2014/main" id="{FA2084EB-B14E-4BC1-A0CB-86A049434BE8}"/>
              </a:ext>
            </a:extLst>
          </p:cNvPr>
          <p:cNvSpPr txBox="1"/>
          <p:nvPr/>
        </p:nvSpPr>
        <p:spPr>
          <a:xfrm>
            <a:off x="3605489" y="4787981"/>
            <a:ext cx="3737562" cy="1162113"/>
          </a:xfrm>
          <a:prstGeom prst="rect">
            <a:avLst/>
          </a:prstGeom>
          <a:noFill/>
        </p:spPr>
        <p:txBody>
          <a:bodyPr wrap="square" rtlCol="0">
            <a:spAutoFit/>
          </a:bodyPr>
          <a:lstStyle/>
          <a:p>
            <a:pPr fontAlgn="base">
              <a:lnSpc>
                <a:spcPct val="150000"/>
              </a:lnSpc>
              <a:spcBef>
                <a:spcPct val="0"/>
              </a:spcBef>
              <a:spcAft>
                <a:spcPct val="0"/>
              </a:spcAft>
            </a:pPr>
            <a:r>
              <a:rPr lang="ru-RU" sz="1600" dirty="0">
                <a:solidFill>
                  <a:srgbClr val="051A56"/>
                </a:solidFill>
                <a:latin typeface="+mj-lt"/>
              </a:rPr>
              <a:t>навигационный радиосигнал</a:t>
            </a:r>
          </a:p>
          <a:p>
            <a:pPr fontAlgn="base">
              <a:lnSpc>
                <a:spcPct val="150000"/>
              </a:lnSpc>
              <a:spcBef>
                <a:spcPct val="0"/>
              </a:spcBef>
              <a:spcAft>
                <a:spcPct val="0"/>
              </a:spcAft>
            </a:pPr>
            <a:r>
              <a:rPr lang="ru-RU" sz="1600" dirty="0">
                <a:solidFill>
                  <a:srgbClr val="051A56"/>
                </a:solidFill>
                <a:latin typeface="+mj-lt"/>
              </a:rPr>
              <a:t>навигационный код</a:t>
            </a:r>
          </a:p>
          <a:p>
            <a:pPr fontAlgn="base">
              <a:lnSpc>
                <a:spcPct val="150000"/>
              </a:lnSpc>
              <a:spcBef>
                <a:spcPct val="0"/>
              </a:spcBef>
              <a:spcAft>
                <a:spcPct val="0"/>
              </a:spcAft>
            </a:pPr>
            <a:r>
              <a:rPr lang="ru-RU" sz="1600" dirty="0">
                <a:solidFill>
                  <a:srgbClr val="051A56"/>
                </a:solidFill>
                <a:latin typeface="+mj-lt"/>
              </a:rPr>
              <a:t>осциллятор</a:t>
            </a:r>
          </a:p>
        </p:txBody>
      </p:sp>
      <p:sp>
        <p:nvSpPr>
          <p:cNvPr id="11" name="Стрелка: вправо 10">
            <a:extLst>
              <a:ext uri="{FF2B5EF4-FFF2-40B4-BE49-F238E27FC236}">
                <a16:creationId xmlns:a16="http://schemas.microsoft.com/office/drawing/2014/main" id="{4AEAB2F4-5B0F-4CEF-95A8-5A5C653C5521}"/>
              </a:ext>
            </a:extLst>
          </p:cNvPr>
          <p:cNvSpPr/>
          <p:nvPr/>
        </p:nvSpPr>
        <p:spPr>
          <a:xfrm>
            <a:off x="5596518" y="5319725"/>
            <a:ext cx="711737" cy="21965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fontAlgn="base">
              <a:spcBef>
                <a:spcPct val="0"/>
              </a:spcBef>
              <a:spcAft>
                <a:spcPct val="0"/>
              </a:spcAft>
            </a:pPr>
            <a:endParaRPr kumimoji="1" lang="ru-RU">
              <a:solidFill>
                <a:prstClr val="white"/>
              </a:solidFill>
              <a:latin typeface="+mj-lt"/>
            </a:endParaRPr>
          </a:p>
        </p:txBody>
      </p:sp>
      <p:sp>
        <p:nvSpPr>
          <p:cNvPr id="12" name="Стрелка: вправо 11">
            <a:extLst>
              <a:ext uri="{FF2B5EF4-FFF2-40B4-BE49-F238E27FC236}">
                <a16:creationId xmlns:a16="http://schemas.microsoft.com/office/drawing/2014/main" id="{E2D237EB-1A70-49F4-AFCA-99764046CE72}"/>
              </a:ext>
            </a:extLst>
          </p:cNvPr>
          <p:cNvSpPr/>
          <p:nvPr/>
        </p:nvSpPr>
        <p:spPr>
          <a:xfrm>
            <a:off x="5596517" y="5712180"/>
            <a:ext cx="711737" cy="21965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fontAlgn="base">
              <a:spcBef>
                <a:spcPct val="0"/>
              </a:spcBef>
              <a:spcAft>
                <a:spcPct val="0"/>
              </a:spcAft>
            </a:pPr>
            <a:endParaRPr kumimoji="1" lang="ru-RU">
              <a:solidFill>
                <a:prstClr val="white"/>
              </a:solidFill>
              <a:latin typeface="+mj-lt"/>
            </a:endParaRPr>
          </a:p>
        </p:txBody>
      </p:sp>
      <p:sp>
        <p:nvSpPr>
          <p:cNvPr id="15" name="Прямоугольник 14">
            <a:extLst>
              <a:ext uri="{FF2B5EF4-FFF2-40B4-BE49-F238E27FC236}">
                <a16:creationId xmlns:a16="http://schemas.microsoft.com/office/drawing/2014/main" id="{31C8778B-4C6E-49AB-900A-5F2A709D2F91}"/>
              </a:ext>
            </a:extLst>
          </p:cNvPr>
          <p:cNvSpPr/>
          <p:nvPr/>
        </p:nvSpPr>
        <p:spPr>
          <a:xfrm>
            <a:off x="1426491" y="4825277"/>
            <a:ext cx="2155741" cy="1162113"/>
          </a:xfrm>
          <a:prstGeom prst="rect">
            <a:avLst/>
          </a:prstGeom>
          <a:solidFill>
            <a:srgbClr val="D0D8E8">
              <a:alpha val="35000"/>
            </a:srgbClr>
          </a:solidFill>
          <a:effectLst/>
        </p:spPr>
        <p:style>
          <a:lnRef idx="1">
            <a:schemeClr val="accent1"/>
          </a:lnRef>
          <a:fillRef idx="3">
            <a:schemeClr val="accent1"/>
          </a:fillRef>
          <a:effectRef idx="2">
            <a:schemeClr val="accent1"/>
          </a:effectRef>
          <a:fontRef idx="minor">
            <a:schemeClr val="lt1"/>
          </a:fontRef>
        </p:style>
        <p:txBody>
          <a:bodyPr rtlCol="0" anchor="ctr"/>
          <a:lstStyle/>
          <a:p>
            <a:pPr fontAlgn="base">
              <a:spcBef>
                <a:spcPct val="0"/>
              </a:spcBef>
              <a:spcAft>
                <a:spcPct val="0"/>
              </a:spcAft>
            </a:pPr>
            <a:endParaRPr kumimoji="1" lang="ru-RU">
              <a:solidFill>
                <a:prstClr val="white"/>
              </a:solidFill>
              <a:latin typeface="+mj-lt"/>
            </a:endParaRP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2B7B434B-782C-44BA-A1E3-D15CDB366E1D}"/>
                  </a:ext>
                </a:extLst>
              </p:cNvPr>
              <p:cNvSpPr txBox="1"/>
              <p:nvPr/>
            </p:nvSpPr>
            <p:spPr>
              <a:xfrm>
                <a:off x="6361407" y="5173717"/>
                <a:ext cx="482568" cy="830997"/>
              </a:xfrm>
              <a:prstGeom prst="rect">
                <a:avLst/>
              </a:prstGeom>
              <a:noFill/>
            </p:spPr>
            <p:txBody>
              <a:bodyPr wrap="square" rtlCol="0">
                <a:spAutoFit/>
              </a:bodyPr>
              <a:lstStyle/>
              <a:p>
                <a:pPr fontAlgn="base">
                  <a:lnSpc>
                    <a:spcPct val="150000"/>
                  </a:lnSpc>
                  <a:spcBef>
                    <a:spcPct val="0"/>
                  </a:spcBef>
                  <a:spcAft>
                    <a:spcPct val="0"/>
                  </a:spcAft>
                </a:pPr>
                <a14:m>
                  <m:oMathPara xmlns:m="http://schemas.openxmlformats.org/officeDocument/2006/math">
                    <m:oMathParaPr>
                      <m:jc m:val="centerGroup"/>
                    </m:oMathParaPr>
                    <m:oMath xmlns:m="http://schemas.openxmlformats.org/officeDocument/2006/math">
                      <m:r>
                        <a:rPr lang="ru-RU" sz="1600">
                          <a:solidFill>
                            <a:srgbClr val="051A56"/>
                          </a:solidFill>
                          <a:latin typeface="Cambria Math" panose="02040503050406030204" pitchFamily="18" charset="0"/>
                        </a:rPr>
                        <m:t>∆</m:t>
                      </m:r>
                      <m:r>
                        <a:rPr lang="en-US" sz="1600">
                          <a:solidFill>
                            <a:srgbClr val="051A56"/>
                          </a:solidFill>
                          <a:latin typeface="Cambria Math" panose="02040503050406030204" pitchFamily="18" charset="0"/>
                        </a:rPr>
                        <m:t>𝑡</m:t>
                      </m:r>
                    </m:oMath>
                  </m:oMathPara>
                </a14:m>
                <a:endParaRPr lang="en-US" sz="1600" dirty="0">
                  <a:solidFill>
                    <a:srgbClr val="051A56"/>
                  </a:solidFill>
                  <a:latin typeface="+mj-lt"/>
                </a:endParaRPr>
              </a:p>
              <a:p>
                <a:pPr fontAlgn="base">
                  <a:lnSpc>
                    <a:spcPct val="150000"/>
                  </a:lnSpc>
                  <a:spcBef>
                    <a:spcPct val="0"/>
                  </a:spcBef>
                  <a:spcAft>
                    <a:spcPct val="0"/>
                  </a:spcAft>
                </a:pPr>
                <a14:m>
                  <m:oMathPara xmlns:m="http://schemas.openxmlformats.org/officeDocument/2006/math">
                    <m:oMathParaPr>
                      <m:jc m:val="centerGroup"/>
                    </m:oMathParaPr>
                    <m:oMath xmlns:m="http://schemas.openxmlformats.org/officeDocument/2006/math">
                      <m:r>
                        <a:rPr lang="ru-RU" sz="1600">
                          <a:solidFill>
                            <a:srgbClr val="051A56"/>
                          </a:solidFill>
                          <a:latin typeface="Cambria Math" panose="02040503050406030204" pitchFamily="18" charset="0"/>
                        </a:rPr>
                        <m:t>∆</m:t>
                      </m:r>
                      <m:r>
                        <a:rPr lang="ru-RU" sz="1600">
                          <a:solidFill>
                            <a:srgbClr val="051A56"/>
                          </a:solidFill>
                          <a:latin typeface="Cambria Math" panose="02040503050406030204" pitchFamily="18" charset="0"/>
                        </a:rPr>
                        <m:t>𝜑</m:t>
                      </m:r>
                    </m:oMath>
                  </m:oMathPara>
                </a14:m>
                <a:endParaRPr lang="en-US" sz="1600" dirty="0">
                  <a:solidFill>
                    <a:srgbClr val="051A56"/>
                  </a:solidFill>
                  <a:latin typeface="+mj-lt"/>
                </a:endParaRPr>
              </a:p>
            </p:txBody>
          </p:sp>
        </mc:Choice>
        <mc:Fallback xmlns="">
          <p:sp>
            <p:nvSpPr>
              <p:cNvPr id="17" name="TextBox 16">
                <a:extLst>
                  <a:ext uri="{FF2B5EF4-FFF2-40B4-BE49-F238E27FC236}">
                    <a16:creationId xmlns:a16="http://schemas.microsoft.com/office/drawing/2014/main" id="{2B7B434B-782C-44BA-A1E3-D15CDB366E1D}"/>
                  </a:ext>
                </a:extLst>
              </p:cNvPr>
              <p:cNvSpPr txBox="1">
                <a:spLocks noRot="1" noChangeAspect="1" noMove="1" noResize="1" noEditPoints="1" noAdjustHandles="1" noChangeArrowheads="1" noChangeShapeType="1" noTextEdit="1"/>
              </p:cNvSpPr>
              <p:nvPr/>
            </p:nvSpPr>
            <p:spPr>
              <a:xfrm>
                <a:off x="6361407" y="5173717"/>
                <a:ext cx="482568" cy="830997"/>
              </a:xfrm>
              <a:prstGeom prst="rect">
                <a:avLst/>
              </a:prstGeom>
              <a:blipFill>
                <a:blip r:embed="rId4"/>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37E92F11-60D8-428A-BEC6-9C62222841D7}"/>
                  </a:ext>
                </a:extLst>
              </p:cNvPr>
              <p:cNvSpPr txBox="1"/>
              <p:nvPr/>
            </p:nvSpPr>
            <p:spPr>
              <a:xfrm>
                <a:off x="1193875" y="3125957"/>
                <a:ext cx="3986541" cy="727507"/>
              </a:xfrm>
              <a:prstGeom prst="rect">
                <a:avLst/>
              </a:prstGeom>
              <a:noFill/>
            </p:spPr>
            <p:txBody>
              <a:bodyPr wrap="none" rtlCol="0">
                <a:spAutoFit/>
              </a:bodyPr>
              <a:lstStyle/>
              <a:p>
                <a:pPr fontAlgn="base">
                  <a:lnSpc>
                    <a:spcPct val="135000"/>
                  </a:lnSpc>
                  <a:spcBef>
                    <a:spcPct val="0"/>
                  </a:spcBef>
                  <a:spcAft>
                    <a:spcPct val="0"/>
                  </a:spcAft>
                </a:pPr>
                <a14:m>
                  <m:oMath xmlns:m="http://schemas.openxmlformats.org/officeDocument/2006/math">
                    <m:r>
                      <a:rPr lang="ru-RU" sz="1600">
                        <a:solidFill>
                          <a:srgbClr val="051A56"/>
                        </a:solidFill>
                        <a:latin typeface="Cambria Math" panose="02040503050406030204" pitchFamily="18" charset="0"/>
                      </a:rPr>
                      <m:t>с∙∆</m:t>
                    </m:r>
                    <m:r>
                      <a:rPr lang="en-US" sz="1600">
                        <a:solidFill>
                          <a:srgbClr val="051A56"/>
                        </a:solidFill>
                        <a:latin typeface="Cambria Math" panose="02040503050406030204" pitchFamily="18" charset="0"/>
                      </a:rPr>
                      <m:t>𝑡</m:t>
                    </m:r>
                  </m:oMath>
                </a14:m>
                <a:r>
                  <a:rPr lang="ru-RU" sz="1600" dirty="0">
                    <a:solidFill>
                      <a:srgbClr val="051A56"/>
                    </a:solidFill>
                    <a:latin typeface="+mj-lt"/>
                  </a:rPr>
                  <a:t> – дальность по времени </a:t>
                </a:r>
                <a14:m>
                  <m:oMath xmlns:m="http://schemas.openxmlformats.org/officeDocument/2006/math">
                    <m:r>
                      <a:rPr lang="ru-RU" sz="1600">
                        <a:solidFill>
                          <a:srgbClr val="051A56"/>
                        </a:solidFill>
                        <a:latin typeface="Cambria Math" panose="02040503050406030204" pitchFamily="18" charset="0"/>
                      </a:rPr>
                      <m:t>(</m:t>
                    </m:r>
                    <m:r>
                      <a:rPr lang="en-US" sz="1600">
                        <a:solidFill>
                          <a:srgbClr val="051A56"/>
                        </a:solidFill>
                        <a:latin typeface="Cambria Math" panose="02040503050406030204" pitchFamily="18" charset="0"/>
                      </a:rPr>
                      <m:t>~</m:t>
                    </m:r>
                    <m:r>
                      <a:rPr lang="ru-RU" sz="1600">
                        <a:solidFill>
                          <a:srgbClr val="051A56"/>
                        </a:solidFill>
                        <a:latin typeface="Cambria Math" panose="02040503050406030204" pitchFamily="18" charset="0"/>
                      </a:rPr>
                      <m:t>1 м)</m:t>
                    </m:r>
                  </m:oMath>
                </a14:m>
                <a:endParaRPr lang="en-US" sz="1600" dirty="0">
                  <a:solidFill>
                    <a:srgbClr val="051A56"/>
                  </a:solidFill>
                  <a:latin typeface="+mj-lt"/>
                </a:endParaRPr>
              </a:p>
              <a:p>
                <a:pPr fontAlgn="base">
                  <a:lnSpc>
                    <a:spcPct val="135000"/>
                  </a:lnSpc>
                  <a:spcBef>
                    <a:spcPct val="0"/>
                  </a:spcBef>
                  <a:spcAft>
                    <a:spcPct val="0"/>
                  </a:spcAft>
                </a:pPr>
                <a:r>
                  <a:rPr lang="ru-RU" sz="1600" dirty="0">
                    <a:solidFill>
                      <a:srgbClr val="051A56"/>
                    </a:solidFill>
                    <a:latin typeface="+mj-lt"/>
                  </a:rPr>
                  <a:t>   </a:t>
                </a:r>
                <a14:m>
                  <m:oMath xmlns:m="http://schemas.openxmlformats.org/officeDocument/2006/math">
                    <m:r>
                      <a:rPr lang="ru-RU" sz="1600">
                        <a:solidFill>
                          <a:srgbClr val="051A56"/>
                        </a:solidFill>
                        <a:latin typeface="Cambria Math" panose="02040503050406030204" pitchFamily="18" charset="0"/>
                      </a:rPr>
                      <m:t>𝜆</m:t>
                    </m:r>
                    <m:r>
                      <a:rPr lang="ru-RU" sz="1600">
                        <a:solidFill>
                          <a:srgbClr val="051A56"/>
                        </a:solidFill>
                        <a:latin typeface="Cambria Math" panose="02040503050406030204" pitchFamily="18" charset="0"/>
                      </a:rPr>
                      <m:t>∙(∆</m:t>
                    </m:r>
                    <m:r>
                      <a:rPr lang="ru-RU" sz="1600">
                        <a:solidFill>
                          <a:srgbClr val="051A56"/>
                        </a:solidFill>
                        <a:latin typeface="Cambria Math" panose="02040503050406030204" pitchFamily="18" charset="0"/>
                      </a:rPr>
                      <m:t>𝜑</m:t>
                    </m:r>
                    <m:r>
                      <a:rPr lang="ru-RU" sz="1600">
                        <a:solidFill>
                          <a:srgbClr val="051A56"/>
                        </a:solidFill>
                        <a:latin typeface="Cambria Math" panose="02040503050406030204" pitchFamily="18" charset="0"/>
                      </a:rPr>
                      <m:t>+</m:t>
                    </m:r>
                    <m:r>
                      <m:rPr>
                        <m:sty m:val="p"/>
                      </m:rPr>
                      <a:rPr lang="en-US" sz="1600">
                        <a:solidFill>
                          <a:srgbClr val="051A56"/>
                        </a:solidFill>
                        <a:latin typeface="Cambria Math" panose="02040503050406030204" pitchFamily="18" charset="0"/>
                      </a:rPr>
                      <m:t>n</m:t>
                    </m:r>
                    <m:r>
                      <a:rPr lang="en-US" sz="1600">
                        <a:solidFill>
                          <a:srgbClr val="051A56"/>
                        </a:solidFill>
                        <a:latin typeface="Cambria Math" panose="02040503050406030204" pitchFamily="18" charset="0"/>
                      </a:rPr>
                      <m:t>)</m:t>
                    </m:r>
                  </m:oMath>
                </a14:m>
                <a:r>
                  <a:rPr lang="ru-RU" sz="1600" dirty="0">
                    <a:solidFill>
                      <a:srgbClr val="051A56"/>
                    </a:solidFill>
                    <a:latin typeface="+mj-lt"/>
                  </a:rPr>
                  <a:t> – дальность по фазе </a:t>
                </a:r>
                <a14:m>
                  <m:oMath xmlns:m="http://schemas.openxmlformats.org/officeDocument/2006/math">
                    <m:r>
                      <a:rPr lang="ru-RU" sz="1600">
                        <a:solidFill>
                          <a:srgbClr val="051A56"/>
                        </a:solidFill>
                        <a:latin typeface="Cambria Math" panose="02040503050406030204" pitchFamily="18" charset="0"/>
                      </a:rPr>
                      <m:t>(</m:t>
                    </m:r>
                    <m:r>
                      <a:rPr lang="en-US" sz="1600">
                        <a:solidFill>
                          <a:srgbClr val="051A56"/>
                        </a:solidFill>
                        <a:latin typeface="Cambria Math" panose="02040503050406030204" pitchFamily="18" charset="0"/>
                      </a:rPr>
                      <m:t>~</m:t>
                    </m:r>
                    <m:r>
                      <a:rPr lang="ru-RU" sz="1600">
                        <a:solidFill>
                          <a:srgbClr val="051A56"/>
                        </a:solidFill>
                        <a:latin typeface="Cambria Math" panose="02040503050406030204" pitchFamily="18" charset="0"/>
                      </a:rPr>
                      <m:t>1 мм)</m:t>
                    </m:r>
                  </m:oMath>
                </a14:m>
                <a:endParaRPr lang="ru-RU" sz="1600" dirty="0">
                  <a:solidFill>
                    <a:srgbClr val="051A56"/>
                  </a:solidFill>
                  <a:latin typeface="+mj-lt"/>
                </a:endParaRPr>
              </a:p>
            </p:txBody>
          </p:sp>
        </mc:Choice>
        <mc:Fallback xmlns="">
          <p:sp>
            <p:nvSpPr>
              <p:cNvPr id="19" name="TextBox 18">
                <a:extLst>
                  <a:ext uri="{FF2B5EF4-FFF2-40B4-BE49-F238E27FC236}">
                    <a16:creationId xmlns:a16="http://schemas.microsoft.com/office/drawing/2014/main" id="{37E92F11-60D8-428A-BEC6-9C62222841D7}"/>
                  </a:ext>
                </a:extLst>
              </p:cNvPr>
              <p:cNvSpPr txBox="1">
                <a:spLocks noRot="1" noChangeAspect="1" noMove="1" noResize="1" noEditPoints="1" noAdjustHandles="1" noChangeArrowheads="1" noChangeShapeType="1" noTextEdit="1"/>
              </p:cNvSpPr>
              <p:nvPr/>
            </p:nvSpPr>
            <p:spPr>
              <a:xfrm>
                <a:off x="1193875" y="3125957"/>
                <a:ext cx="3986541" cy="727507"/>
              </a:xfrm>
              <a:prstGeom prst="rect">
                <a:avLst/>
              </a:prstGeom>
              <a:blipFill>
                <a:blip r:embed="rId5"/>
                <a:stretch>
                  <a:fillRect b="-10924"/>
                </a:stretch>
              </a:blipFill>
            </p:spPr>
            <p:txBody>
              <a:bodyPr/>
              <a:lstStyle/>
              <a:p>
                <a:r>
                  <a:rPr lang="ru-RU">
                    <a:noFill/>
                  </a:rPr>
                  <a:t> </a:t>
                </a:r>
              </a:p>
            </p:txBody>
          </p:sp>
        </mc:Fallback>
      </mc:AlternateContent>
      <p:pic>
        <p:nvPicPr>
          <p:cNvPr id="21" name="Picture 9">
            <a:extLst>
              <a:ext uri="{FF2B5EF4-FFF2-40B4-BE49-F238E27FC236}">
                <a16:creationId xmlns:a16="http://schemas.microsoft.com/office/drawing/2014/main" id="{8D3337F6-BA1F-48C5-9212-DE35FE222AE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70739" r="73149" b="-8440"/>
          <a:stretch/>
        </p:blipFill>
        <p:spPr>
          <a:xfrm rot="4117438">
            <a:off x="202077" y="3811744"/>
            <a:ext cx="1295531" cy="37310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8" name="Левая круглая скобка 27">
            <a:extLst>
              <a:ext uri="{FF2B5EF4-FFF2-40B4-BE49-F238E27FC236}">
                <a16:creationId xmlns:a16="http://schemas.microsoft.com/office/drawing/2014/main" id="{2CCBCA16-31FE-46A2-9610-0CD572216472}"/>
              </a:ext>
            </a:extLst>
          </p:cNvPr>
          <p:cNvSpPr/>
          <p:nvPr/>
        </p:nvSpPr>
        <p:spPr>
          <a:xfrm>
            <a:off x="475589" y="2060852"/>
            <a:ext cx="177395" cy="403431"/>
          </a:xfrm>
          <a:prstGeom prst="leftBracket">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ru-RU" sz="900">
              <a:latin typeface="+mj-lt"/>
            </a:endParaRPr>
          </a:p>
        </p:txBody>
      </p:sp>
      <p:sp>
        <p:nvSpPr>
          <p:cNvPr id="29" name="Стрелка: изогнутая вправо 28">
            <a:extLst>
              <a:ext uri="{FF2B5EF4-FFF2-40B4-BE49-F238E27FC236}">
                <a16:creationId xmlns:a16="http://schemas.microsoft.com/office/drawing/2014/main" id="{AA22C6EA-15A2-4C33-AD08-DAFCF61362A6}"/>
              </a:ext>
            </a:extLst>
          </p:cNvPr>
          <p:cNvSpPr/>
          <p:nvPr/>
        </p:nvSpPr>
        <p:spPr>
          <a:xfrm>
            <a:off x="122224" y="2213415"/>
            <a:ext cx="353365" cy="649354"/>
          </a:xfrm>
          <a:prstGeom prst="curvedRightArrow">
            <a:avLst>
              <a:gd name="adj1" fmla="val 23015"/>
              <a:gd name="adj2" fmla="val 44450"/>
              <a:gd name="adj3" fmla="val 225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sz="900">
              <a:solidFill>
                <a:schemeClr val="tx1"/>
              </a:solidFill>
              <a:latin typeface="+mj-lt"/>
            </a:endParaRPr>
          </a:p>
        </p:txBody>
      </p:sp>
      <p:sp>
        <p:nvSpPr>
          <p:cNvPr id="30" name="Левая круглая скобка 29">
            <a:extLst>
              <a:ext uri="{FF2B5EF4-FFF2-40B4-BE49-F238E27FC236}">
                <a16:creationId xmlns:a16="http://schemas.microsoft.com/office/drawing/2014/main" id="{BCA9AD06-607D-4CF3-B71A-454F6DF83218}"/>
              </a:ext>
            </a:extLst>
          </p:cNvPr>
          <p:cNvSpPr/>
          <p:nvPr/>
        </p:nvSpPr>
        <p:spPr>
          <a:xfrm>
            <a:off x="1194876" y="5419308"/>
            <a:ext cx="177395" cy="403431"/>
          </a:xfrm>
          <a:prstGeom prst="leftBracket">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ru-RU" sz="900">
              <a:latin typeface="+mj-lt"/>
            </a:endParaRPr>
          </a:p>
        </p:txBody>
      </p:sp>
      <p:sp>
        <p:nvSpPr>
          <p:cNvPr id="31" name="Стрелка: изогнутая вправо 30">
            <a:extLst>
              <a:ext uri="{FF2B5EF4-FFF2-40B4-BE49-F238E27FC236}">
                <a16:creationId xmlns:a16="http://schemas.microsoft.com/office/drawing/2014/main" id="{F9D8961A-258F-421F-BE5C-251390F4EFCA}"/>
              </a:ext>
            </a:extLst>
          </p:cNvPr>
          <p:cNvSpPr/>
          <p:nvPr/>
        </p:nvSpPr>
        <p:spPr>
          <a:xfrm>
            <a:off x="840641" y="5049831"/>
            <a:ext cx="353365" cy="649354"/>
          </a:xfrm>
          <a:prstGeom prst="curvedRightArrow">
            <a:avLst>
              <a:gd name="adj1" fmla="val 23015"/>
              <a:gd name="adj2" fmla="val 44450"/>
              <a:gd name="adj3" fmla="val 225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sz="900">
              <a:solidFill>
                <a:schemeClr val="tx1"/>
              </a:solidFill>
              <a:latin typeface="+mj-lt"/>
            </a:endParaRPr>
          </a:p>
        </p:txBody>
      </p:sp>
      <p:sp>
        <p:nvSpPr>
          <p:cNvPr id="33" name="Основная тема заголовка:…">
            <a:extLst>
              <a:ext uri="{FF2B5EF4-FFF2-40B4-BE49-F238E27FC236}">
                <a16:creationId xmlns:a16="http://schemas.microsoft.com/office/drawing/2014/main" id="{6C08D484-D9FF-40BA-9243-2157683FB0B7}"/>
              </a:ext>
            </a:extLst>
          </p:cNvPr>
          <p:cNvSpPr txBox="1"/>
          <p:nvPr/>
        </p:nvSpPr>
        <p:spPr>
          <a:xfrm>
            <a:off x="1153862" y="0"/>
            <a:ext cx="4903265" cy="4839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t" anchorCtr="0">
            <a:spAutoFit/>
          </a:bodyPr>
          <a:lstStyle/>
          <a:p>
            <a:pPr algn="r" defTabSz="412750">
              <a:lnSpc>
                <a:spcPts val="3600"/>
              </a:lnSpc>
              <a:defRPr sz="5100">
                <a:solidFill>
                  <a:srgbClr val="0B1DAB"/>
                </a:solidFill>
                <a:latin typeface="Inter Bold"/>
                <a:ea typeface="Inter Bold"/>
                <a:cs typeface="Inter Bold"/>
                <a:sym typeface="Inter Bold"/>
              </a:defRPr>
            </a:pPr>
            <a:r>
              <a:rPr lang="ru-RU" sz="2550" dirty="0">
                <a:latin typeface="+mj-lt"/>
              </a:rPr>
              <a:t>Спутниковая навигация и геодезия</a:t>
            </a:r>
          </a:p>
        </p:txBody>
      </p:sp>
      <p:sp>
        <p:nvSpPr>
          <p:cNvPr id="2" name="Rectangle 1398">
            <a:extLst>
              <a:ext uri="{FF2B5EF4-FFF2-40B4-BE49-F238E27FC236}">
                <a16:creationId xmlns:a16="http://schemas.microsoft.com/office/drawing/2014/main" id="{650AF52D-62EF-DABF-0743-6499A96D29C6}"/>
              </a:ext>
            </a:extLst>
          </p:cNvPr>
          <p:cNvSpPr>
            <a:spLocks noChangeArrowheads="1"/>
          </p:cNvSpPr>
          <p:nvPr/>
        </p:nvSpPr>
        <p:spPr bwMode="auto">
          <a:xfrm>
            <a:off x="8104482" y="843988"/>
            <a:ext cx="67358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ru-RU" altLang="ru-RU" dirty="0"/>
              <a:t>ГНСС</a:t>
            </a:r>
          </a:p>
        </p:txBody>
      </p:sp>
      <p:sp>
        <p:nvSpPr>
          <p:cNvPr id="3" name="AutoShape 1399">
            <a:extLst>
              <a:ext uri="{FF2B5EF4-FFF2-40B4-BE49-F238E27FC236}">
                <a16:creationId xmlns:a16="http://schemas.microsoft.com/office/drawing/2014/main" id="{3DE168BB-B3A0-2A1F-6925-0135A1C64BB6}"/>
              </a:ext>
            </a:extLst>
          </p:cNvPr>
          <p:cNvSpPr>
            <a:spLocks noChangeAspect="1" noChangeArrowheads="1" noTextEdit="1"/>
          </p:cNvSpPr>
          <p:nvPr/>
        </p:nvSpPr>
        <p:spPr bwMode="auto">
          <a:xfrm>
            <a:off x="6094707" y="530155"/>
            <a:ext cx="3582988" cy="277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p>
        </p:txBody>
      </p:sp>
      <p:sp>
        <p:nvSpPr>
          <p:cNvPr id="16" name="Freeform 1402">
            <a:extLst>
              <a:ext uri="{FF2B5EF4-FFF2-40B4-BE49-F238E27FC236}">
                <a16:creationId xmlns:a16="http://schemas.microsoft.com/office/drawing/2014/main" id="{AF22E842-EB83-4A93-5550-A0E078B91C40}"/>
              </a:ext>
            </a:extLst>
          </p:cNvPr>
          <p:cNvSpPr>
            <a:spLocks/>
          </p:cNvSpPr>
          <p:nvPr/>
        </p:nvSpPr>
        <p:spPr bwMode="auto">
          <a:xfrm>
            <a:off x="7856832" y="1073080"/>
            <a:ext cx="66675" cy="57150"/>
          </a:xfrm>
          <a:custGeom>
            <a:avLst/>
            <a:gdLst>
              <a:gd name="T0" fmla="*/ 6 w 7"/>
              <a:gd name="T1" fmla="*/ 1 h 6"/>
              <a:gd name="T2" fmla="*/ 6 w 7"/>
              <a:gd name="T3" fmla="*/ 5 h 6"/>
              <a:gd name="T4" fmla="*/ 2 w 7"/>
              <a:gd name="T5" fmla="*/ 5 h 6"/>
              <a:gd name="T6" fmla="*/ 1 w 7"/>
              <a:gd name="T7" fmla="*/ 1 h 6"/>
              <a:gd name="T8" fmla="*/ 6 w 7"/>
              <a:gd name="T9" fmla="*/ 1 h 6"/>
            </a:gdLst>
            <a:ahLst/>
            <a:cxnLst>
              <a:cxn ang="0">
                <a:pos x="T0" y="T1"/>
              </a:cxn>
              <a:cxn ang="0">
                <a:pos x="T2" y="T3"/>
              </a:cxn>
              <a:cxn ang="0">
                <a:pos x="T4" y="T5"/>
              </a:cxn>
              <a:cxn ang="0">
                <a:pos x="T6" y="T7"/>
              </a:cxn>
              <a:cxn ang="0">
                <a:pos x="T8" y="T9"/>
              </a:cxn>
            </a:cxnLst>
            <a:rect l="0" t="0" r="r" b="b"/>
            <a:pathLst>
              <a:path w="7" h="6">
                <a:moveTo>
                  <a:pt x="6" y="1"/>
                </a:moveTo>
                <a:cubicBezTo>
                  <a:pt x="7" y="2"/>
                  <a:pt x="7" y="4"/>
                  <a:pt x="6" y="5"/>
                </a:cubicBezTo>
                <a:cubicBezTo>
                  <a:pt x="5" y="6"/>
                  <a:pt x="3" y="6"/>
                  <a:pt x="2" y="5"/>
                </a:cubicBezTo>
                <a:cubicBezTo>
                  <a:pt x="1" y="3"/>
                  <a:pt x="0" y="2"/>
                  <a:pt x="1" y="1"/>
                </a:cubicBezTo>
                <a:cubicBezTo>
                  <a:pt x="2" y="0"/>
                  <a:pt x="4" y="0"/>
                  <a:pt x="6" y="1"/>
                </a:cubicBez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20" name="Freeform 1403">
            <a:extLst>
              <a:ext uri="{FF2B5EF4-FFF2-40B4-BE49-F238E27FC236}">
                <a16:creationId xmlns:a16="http://schemas.microsoft.com/office/drawing/2014/main" id="{5325E5E4-1BF9-0E7F-77CC-27B499246EDD}"/>
              </a:ext>
            </a:extLst>
          </p:cNvPr>
          <p:cNvSpPr>
            <a:spLocks/>
          </p:cNvSpPr>
          <p:nvPr/>
        </p:nvSpPr>
        <p:spPr bwMode="auto">
          <a:xfrm>
            <a:off x="7894932" y="1120705"/>
            <a:ext cx="9525" cy="1587"/>
          </a:xfrm>
          <a:custGeom>
            <a:avLst/>
            <a:gdLst>
              <a:gd name="T0" fmla="*/ 1 w 1"/>
              <a:gd name="T1" fmla="*/ 1 w 1"/>
              <a:gd name="T2" fmla="*/ 0 w 1"/>
              <a:gd name="T3" fmla="*/ 0 w 1"/>
              <a:gd name="T4" fmla="*/ 1 w 1"/>
            </a:gdLst>
            <a:ahLst/>
            <a:cxnLst>
              <a:cxn ang="0">
                <a:pos x="T0" y="0"/>
              </a:cxn>
              <a:cxn ang="0">
                <a:pos x="T1" y="0"/>
              </a:cxn>
              <a:cxn ang="0">
                <a:pos x="T2" y="0"/>
              </a:cxn>
              <a:cxn ang="0">
                <a:pos x="T3" y="0"/>
              </a:cxn>
              <a:cxn ang="0">
                <a:pos x="T4" y="0"/>
              </a:cxn>
            </a:cxnLst>
            <a:rect l="0" t="0" r="r" b="b"/>
            <a:pathLst>
              <a:path w="1">
                <a:moveTo>
                  <a:pt x="1" y="0"/>
                </a:moveTo>
                <a:cubicBezTo>
                  <a:pt x="1" y="0"/>
                  <a:pt x="1" y="0"/>
                  <a:pt x="1" y="0"/>
                </a:cubicBezTo>
                <a:cubicBezTo>
                  <a:pt x="1" y="0"/>
                  <a:pt x="0" y="0"/>
                  <a:pt x="0" y="0"/>
                </a:cubicBezTo>
                <a:cubicBezTo>
                  <a:pt x="0" y="0"/>
                  <a:pt x="0" y="0"/>
                  <a:pt x="0" y="0"/>
                </a:cubicBezTo>
                <a:cubicBezTo>
                  <a:pt x="0" y="0"/>
                  <a:pt x="1" y="0"/>
                  <a:pt x="1" y="0"/>
                </a:cubicBezTo>
                <a:close/>
              </a:path>
            </a:pathLst>
          </a:custGeom>
          <a:solidFill>
            <a:srgbClr val="FFFFFF"/>
          </a:solidFill>
          <a:ln w="0">
            <a:solidFill>
              <a:srgbClr val="000000"/>
            </a:solidFill>
            <a:prstDash val="solid"/>
            <a:round/>
            <a:headEnd/>
            <a:tailEnd/>
          </a:ln>
        </p:spPr>
        <p:txBody>
          <a:bodyPr/>
          <a:lstStyle/>
          <a:p>
            <a:endParaRPr lang="ru-RU"/>
          </a:p>
        </p:txBody>
      </p:sp>
      <p:sp>
        <p:nvSpPr>
          <p:cNvPr id="22" name="Freeform 1404">
            <a:extLst>
              <a:ext uri="{FF2B5EF4-FFF2-40B4-BE49-F238E27FC236}">
                <a16:creationId xmlns:a16="http://schemas.microsoft.com/office/drawing/2014/main" id="{67E39357-06E6-CA01-ADB8-C97B8049E675}"/>
              </a:ext>
            </a:extLst>
          </p:cNvPr>
          <p:cNvSpPr>
            <a:spLocks/>
          </p:cNvSpPr>
          <p:nvPr/>
        </p:nvSpPr>
        <p:spPr bwMode="auto">
          <a:xfrm>
            <a:off x="7885407" y="1120705"/>
            <a:ext cx="19050" cy="19050"/>
          </a:xfrm>
          <a:custGeom>
            <a:avLst/>
            <a:gdLst>
              <a:gd name="T0" fmla="*/ 2 w 2"/>
              <a:gd name="T1" fmla="*/ 0 h 2"/>
              <a:gd name="T2" fmla="*/ 1 w 2"/>
              <a:gd name="T3" fmla="*/ 2 h 2"/>
              <a:gd name="T4" fmla="*/ 0 w 2"/>
              <a:gd name="T5" fmla="*/ 2 h 2"/>
              <a:gd name="T6" fmla="*/ 1 w 2"/>
              <a:gd name="T7" fmla="*/ 0 h 2"/>
              <a:gd name="T8" fmla="*/ 2 w 2"/>
              <a:gd name="T9" fmla="*/ 0 h 2"/>
            </a:gdLst>
            <a:ahLst/>
            <a:cxnLst>
              <a:cxn ang="0">
                <a:pos x="T0" y="T1"/>
              </a:cxn>
              <a:cxn ang="0">
                <a:pos x="T2" y="T3"/>
              </a:cxn>
              <a:cxn ang="0">
                <a:pos x="T4" y="T5"/>
              </a:cxn>
              <a:cxn ang="0">
                <a:pos x="T6" y="T7"/>
              </a:cxn>
              <a:cxn ang="0">
                <a:pos x="T8" y="T9"/>
              </a:cxn>
            </a:cxnLst>
            <a:rect l="0" t="0" r="r" b="b"/>
            <a:pathLst>
              <a:path w="2" h="2">
                <a:moveTo>
                  <a:pt x="2" y="0"/>
                </a:moveTo>
                <a:lnTo>
                  <a:pt x="1" y="2"/>
                </a:lnTo>
                <a:lnTo>
                  <a:pt x="0" y="2"/>
                </a:lnTo>
                <a:lnTo>
                  <a:pt x="1" y="0"/>
                </a:lnTo>
                <a:lnTo>
                  <a:pt x="2" y="0"/>
                </a:lnTo>
                <a:close/>
              </a:path>
            </a:pathLst>
          </a:custGeom>
          <a:solidFill>
            <a:srgbClr val="FFFFFF"/>
          </a:solidFill>
          <a:ln w="0">
            <a:solidFill>
              <a:srgbClr val="000000"/>
            </a:solidFill>
            <a:prstDash val="solid"/>
            <a:round/>
            <a:headEnd/>
            <a:tailEnd/>
          </a:ln>
        </p:spPr>
        <p:txBody>
          <a:bodyPr/>
          <a:lstStyle/>
          <a:p>
            <a:endParaRPr lang="ru-RU"/>
          </a:p>
        </p:txBody>
      </p:sp>
      <p:sp>
        <p:nvSpPr>
          <p:cNvPr id="23" name="Freeform 1405">
            <a:extLst>
              <a:ext uri="{FF2B5EF4-FFF2-40B4-BE49-F238E27FC236}">
                <a16:creationId xmlns:a16="http://schemas.microsoft.com/office/drawing/2014/main" id="{40FB8328-440A-E3CC-7D9A-401B6E8DEABE}"/>
              </a:ext>
            </a:extLst>
          </p:cNvPr>
          <p:cNvSpPr>
            <a:spLocks/>
          </p:cNvSpPr>
          <p:nvPr/>
        </p:nvSpPr>
        <p:spPr bwMode="auto">
          <a:xfrm>
            <a:off x="7904457" y="1101655"/>
            <a:ext cx="9525" cy="9525"/>
          </a:xfrm>
          <a:custGeom>
            <a:avLst/>
            <a:gdLst>
              <a:gd name="T0" fmla="*/ 1 w 1"/>
              <a:gd name="T1" fmla="*/ 1 h 1"/>
              <a:gd name="T2" fmla="*/ 1 w 1"/>
              <a:gd name="T3" fmla="*/ 1 h 1"/>
              <a:gd name="T4" fmla="*/ 0 w 1"/>
              <a:gd name="T5" fmla="*/ 1 h 1"/>
              <a:gd name="T6" fmla="*/ 0 w 1"/>
              <a:gd name="T7" fmla="*/ 1 h 1"/>
              <a:gd name="T8" fmla="*/ 1 w 1"/>
              <a:gd name="T9" fmla="*/ 1 h 1"/>
            </a:gdLst>
            <a:ahLst/>
            <a:cxnLst>
              <a:cxn ang="0">
                <a:pos x="T0" y="T1"/>
              </a:cxn>
              <a:cxn ang="0">
                <a:pos x="T2" y="T3"/>
              </a:cxn>
              <a:cxn ang="0">
                <a:pos x="T4" y="T5"/>
              </a:cxn>
              <a:cxn ang="0">
                <a:pos x="T6" y="T7"/>
              </a:cxn>
              <a:cxn ang="0">
                <a:pos x="T8" y="T9"/>
              </a:cxn>
            </a:cxnLst>
            <a:rect l="0" t="0" r="r" b="b"/>
            <a:pathLst>
              <a:path w="1" h="1">
                <a:moveTo>
                  <a:pt x="1" y="1"/>
                </a:moveTo>
                <a:cubicBezTo>
                  <a:pt x="1" y="1"/>
                  <a:pt x="1" y="1"/>
                  <a:pt x="1" y="1"/>
                </a:cubicBezTo>
                <a:cubicBezTo>
                  <a:pt x="0" y="1"/>
                  <a:pt x="0" y="1"/>
                  <a:pt x="0" y="1"/>
                </a:cubicBezTo>
                <a:cubicBezTo>
                  <a:pt x="0" y="1"/>
                  <a:pt x="0" y="1"/>
                  <a:pt x="0" y="1"/>
                </a:cubicBezTo>
                <a:cubicBezTo>
                  <a:pt x="0" y="0"/>
                  <a:pt x="1" y="1"/>
                  <a:pt x="1" y="1"/>
                </a:cubicBezTo>
                <a:close/>
              </a:path>
            </a:pathLst>
          </a:custGeom>
          <a:solidFill>
            <a:srgbClr val="FFFFFF"/>
          </a:solidFill>
          <a:ln w="0">
            <a:solidFill>
              <a:srgbClr val="000000"/>
            </a:solidFill>
            <a:prstDash val="solid"/>
            <a:round/>
            <a:headEnd/>
            <a:tailEnd/>
          </a:ln>
        </p:spPr>
        <p:txBody>
          <a:bodyPr/>
          <a:lstStyle/>
          <a:p>
            <a:endParaRPr lang="ru-RU"/>
          </a:p>
        </p:txBody>
      </p:sp>
      <p:sp>
        <p:nvSpPr>
          <p:cNvPr id="24" name="Freeform 1406">
            <a:extLst>
              <a:ext uri="{FF2B5EF4-FFF2-40B4-BE49-F238E27FC236}">
                <a16:creationId xmlns:a16="http://schemas.microsoft.com/office/drawing/2014/main" id="{CBA7CB46-BE9B-13C9-BAF0-93DA99F1E8A0}"/>
              </a:ext>
            </a:extLst>
          </p:cNvPr>
          <p:cNvSpPr>
            <a:spLocks/>
          </p:cNvSpPr>
          <p:nvPr/>
        </p:nvSpPr>
        <p:spPr bwMode="auto">
          <a:xfrm>
            <a:off x="7894932" y="1111180"/>
            <a:ext cx="19050" cy="19050"/>
          </a:xfrm>
          <a:custGeom>
            <a:avLst/>
            <a:gdLst>
              <a:gd name="T0" fmla="*/ 2 w 2"/>
              <a:gd name="T1" fmla="*/ 0 h 2"/>
              <a:gd name="T2" fmla="*/ 1 w 2"/>
              <a:gd name="T3" fmla="*/ 2 h 2"/>
              <a:gd name="T4" fmla="*/ 0 w 2"/>
              <a:gd name="T5" fmla="*/ 2 h 2"/>
              <a:gd name="T6" fmla="*/ 1 w 2"/>
              <a:gd name="T7" fmla="*/ 0 h 2"/>
              <a:gd name="T8" fmla="*/ 2 w 2"/>
              <a:gd name="T9" fmla="*/ 0 h 2"/>
            </a:gdLst>
            <a:ahLst/>
            <a:cxnLst>
              <a:cxn ang="0">
                <a:pos x="T0" y="T1"/>
              </a:cxn>
              <a:cxn ang="0">
                <a:pos x="T2" y="T3"/>
              </a:cxn>
              <a:cxn ang="0">
                <a:pos x="T4" y="T5"/>
              </a:cxn>
              <a:cxn ang="0">
                <a:pos x="T6" y="T7"/>
              </a:cxn>
              <a:cxn ang="0">
                <a:pos x="T8" y="T9"/>
              </a:cxn>
            </a:cxnLst>
            <a:rect l="0" t="0" r="r" b="b"/>
            <a:pathLst>
              <a:path w="2" h="2">
                <a:moveTo>
                  <a:pt x="2" y="0"/>
                </a:moveTo>
                <a:lnTo>
                  <a:pt x="1" y="2"/>
                </a:lnTo>
                <a:lnTo>
                  <a:pt x="0" y="2"/>
                </a:lnTo>
                <a:lnTo>
                  <a:pt x="1" y="0"/>
                </a:lnTo>
                <a:lnTo>
                  <a:pt x="2" y="0"/>
                </a:lnTo>
                <a:close/>
              </a:path>
            </a:pathLst>
          </a:custGeom>
          <a:solidFill>
            <a:srgbClr val="FFFFFF"/>
          </a:solidFill>
          <a:ln w="0">
            <a:solidFill>
              <a:srgbClr val="000000"/>
            </a:solidFill>
            <a:prstDash val="solid"/>
            <a:round/>
            <a:headEnd/>
            <a:tailEnd/>
          </a:ln>
        </p:spPr>
        <p:txBody>
          <a:bodyPr/>
          <a:lstStyle/>
          <a:p>
            <a:endParaRPr lang="ru-RU"/>
          </a:p>
        </p:txBody>
      </p:sp>
      <p:sp>
        <p:nvSpPr>
          <p:cNvPr id="25" name="Freeform 1407">
            <a:extLst>
              <a:ext uri="{FF2B5EF4-FFF2-40B4-BE49-F238E27FC236}">
                <a16:creationId xmlns:a16="http://schemas.microsoft.com/office/drawing/2014/main" id="{EF1BB853-AD0C-209B-E14F-A2B94E9FCD2E}"/>
              </a:ext>
            </a:extLst>
          </p:cNvPr>
          <p:cNvSpPr>
            <a:spLocks/>
          </p:cNvSpPr>
          <p:nvPr/>
        </p:nvSpPr>
        <p:spPr bwMode="auto">
          <a:xfrm>
            <a:off x="7894932" y="1092130"/>
            <a:ext cx="9525" cy="9525"/>
          </a:xfrm>
          <a:custGeom>
            <a:avLst/>
            <a:gdLst>
              <a:gd name="T0" fmla="*/ 1 w 1"/>
              <a:gd name="T1" fmla="*/ 1 h 1"/>
              <a:gd name="T2" fmla="*/ 1 w 1"/>
              <a:gd name="T3" fmla="*/ 1 h 1"/>
              <a:gd name="T4" fmla="*/ 0 w 1"/>
              <a:gd name="T5" fmla="*/ 1 h 1"/>
              <a:gd name="T6" fmla="*/ 0 w 1"/>
              <a:gd name="T7" fmla="*/ 1 h 1"/>
              <a:gd name="T8" fmla="*/ 1 w 1"/>
              <a:gd name="T9" fmla="*/ 1 h 1"/>
            </a:gdLst>
            <a:ahLst/>
            <a:cxnLst>
              <a:cxn ang="0">
                <a:pos x="T0" y="T1"/>
              </a:cxn>
              <a:cxn ang="0">
                <a:pos x="T2" y="T3"/>
              </a:cxn>
              <a:cxn ang="0">
                <a:pos x="T4" y="T5"/>
              </a:cxn>
              <a:cxn ang="0">
                <a:pos x="T6" y="T7"/>
              </a:cxn>
              <a:cxn ang="0">
                <a:pos x="T8" y="T9"/>
              </a:cxn>
            </a:cxnLst>
            <a:rect l="0" t="0" r="r" b="b"/>
            <a:pathLst>
              <a:path w="1" h="1">
                <a:moveTo>
                  <a:pt x="1" y="1"/>
                </a:moveTo>
                <a:cubicBezTo>
                  <a:pt x="1" y="1"/>
                  <a:pt x="1" y="1"/>
                  <a:pt x="1" y="1"/>
                </a:cubicBezTo>
                <a:cubicBezTo>
                  <a:pt x="0" y="1"/>
                  <a:pt x="0" y="1"/>
                  <a:pt x="0" y="1"/>
                </a:cubicBezTo>
                <a:cubicBezTo>
                  <a:pt x="0" y="1"/>
                  <a:pt x="0" y="1"/>
                  <a:pt x="0" y="1"/>
                </a:cubicBezTo>
                <a:cubicBezTo>
                  <a:pt x="0" y="0"/>
                  <a:pt x="0" y="1"/>
                  <a:pt x="1" y="1"/>
                </a:cubicBezTo>
                <a:close/>
              </a:path>
            </a:pathLst>
          </a:custGeom>
          <a:solidFill>
            <a:srgbClr val="FFFFFF"/>
          </a:solidFill>
          <a:ln w="0">
            <a:solidFill>
              <a:srgbClr val="000000"/>
            </a:solidFill>
            <a:prstDash val="solid"/>
            <a:round/>
            <a:headEnd/>
            <a:tailEnd/>
          </a:ln>
        </p:spPr>
        <p:txBody>
          <a:bodyPr/>
          <a:lstStyle/>
          <a:p>
            <a:endParaRPr lang="ru-RU"/>
          </a:p>
        </p:txBody>
      </p:sp>
      <p:sp>
        <p:nvSpPr>
          <p:cNvPr id="26" name="Freeform 1408">
            <a:extLst>
              <a:ext uri="{FF2B5EF4-FFF2-40B4-BE49-F238E27FC236}">
                <a16:creationId xmlns:a16="http://schemas.microsoft.com/office/drawing/2014/main" id="{C4DE61DC-D07E-CB75-E1DB-83E8AD6A7322}"/>
              </a:ext>
            </a:extLst>
          </p:cNvPr>
          <p:cNvSpPr>
            <a:spLocks/>
          </p:cNvSpPr>
          <p:nvPr/>
        </p:nvSpPr>
        <p:spPr bwMode="auto">
          <a:xfrm>
            <a:off x="7885407" y="1101655"/>
            <a:ext cx="9525" cy="19050"/>
          </a:xfrm>
          <a:custGeom>
            <a:avLst/>
            <a:gdLst>
              <a:gd name="T0" fmla="*/ 1 w 1"/>
              <a:gd name="T1" fmla="*/ 0 h 2"/>
              <a:gd name="T2" fmla="*/ 1 w 1"/>
              <a:gd name="T3" fmla="*/ 2 h 2"/>
              <a:gd name="T4" fmla="*/ 0 w 1"/>
              <a:gd name="T5" fmla="*/ 2 h 2"/>
              <a:gd name="T6" fmla="*/ 1 w 1"/>
              <a:gd name="T7" fmla="*/ 0 h 2"/>
            </a:gdLst>
            <a:ahLst/>
            <a:cxnLst>
              <a:cxn ang="0">
                <a:pos x="T0" y="T1"/>
              </a:cxn>
              <a:cxn ang="0">
                <a:pos x="T2" y="T3"/>
              </a:cxn>
              <a:cxn ang="0">
                <a:pos x="T4" y="T5"/>
              </a:cxn>
              <a:cxn ang="0">
                <a:pos x="T6" y="T7"/>
              </a:cxn>
            </a:cxnLst>
            <a:rect l="0" t="0" r="r" b="b"/>
            <a:pathLst>
              <a:path w="1" h="2">
                <a:moveTo>
                  <a:pt x="1" y="0"/>
                </a:moveTo>
                <a:lnTo>
                  <a:pt x="1" y="2"/>
                </a:lnTo>
                <a:lnTo>
                  <a:pt x="0" y="2"/>
                </a:lnTo>
                <a:lnTo>
                  <a:pt x="1" y="0"/>
                </a:lnTo>
                <a:close/>
              </a:path>
            </a:pathLst>
          </a:custGeom>
          <a:solidFill>
            <a:srgbClr val="FFFFFF"/>
          </a:solidFill>
          <a:ln w="0">
            <a:solidFill>
              <a:srgbClr val="000000"/>
            </a:solidFill>
            <a:prstDash val="solid"/>
            <a:round/>
            <a:headEnd/>
            <a:tailEnd/>
          </a:ln>
        </p:spPr>
        <p:txBody>
          <a:bodyPr/>
          <a:lstStyle/>
          <a:p>
            <a:endParaRPr lang="ru-RU"/>
          </a:p>
        </p:txBody>
      </p:sp>
      <p:sp>
        <p:nvSpPr>
          <p:cNvPr id="27" name="Freeform 1409">
            <a:extLst>
              <a:ext uri="{FF2B5EF4-FFF2-40B4-BE49-F238E27FC236}">
                <a16:creationId xmlns:a16="http://schemas.microsoft.com/office/drawing/2014/main" id="{31355059-751E-3924-1E97-D5FDC3AFDE72}"/>
              </a:ext>
            </a:extLst>
          </p:cNvPr>
          <p:cNvSpPr>
            <a:spLocks/>
          </p:cNvSpPr>
          <p:nvPr/>
        </p:nvSpPr>
        <p:spPr bwMode="auto">
          <a:xfrm>
            <a:off x="7885407" y="1101655"/>
            <a:ext cx="9525" cy="9525"/>
          </a:xfrm>
          <a:custGeom>
            <a:avLst/>
            <a:gdLst>
              <a:gd name="T0" fmla="*/ 1 w 1"/>
              <a:gd name="T1" fmla="*/ 0 h 1"/>
              <a:gd name="T2" fmla="*/ 1 w 1"/>
              <a:gd name="T3" fmla="*/ 1 h 1"/>
              <a:gd name="T4" fmla="*/ 0 w 1"/>
              <a:gd name="T5" fmla="*/ 0 h 1"/>
              <a:gd name="T6" fmla="*/ 0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1" y="0"/>
                  <a:pt x="1" y="1"/>
                </a:cubicBezTo>
                <a:cubicBezTo>
                  <a:pt x="0" y="1"/>
                  <a:pt x="0" y="1"/>
                  <a:pt x="0" y="0"/>
                </a:cubicBezTo>
                <a:cubicBezTo>
                  <a:pt x="0" y="0"/>
                  <a:pt x="0" y="0"/>
                  <a:pt x="0" y="0"/>
                </a:cubicBezTo>
                <a:cubicBezTo>
                  <a:pt x="0" y="0"/>
                  <a:pt x="1" y="0"/>
                  <a:pt x="1" y="0"/>
                </a:cubicBezTo>
                <a:close/>
              </a:path>
            </a:pathLst>
          </a:custGeom>
          <a:solidFill>
            <a:srgbClr val="FFFFFF"/>
          </a:solidFill>
          <a:ln w="0">
            <a:solidFill>
              <a:srgbClr val="000000"/>
            </a:solidFill>
            <a:prstDash val="solid"/>
            <a:round/>
            <a:headEnd/>
            <a:tailEnd/>
          </a:ln>
        </p:spPr>
        <p:txBody>
          <a:bodyPr/>
          <a:lstStyle/>
          <a:p>
            <a:endParaRPr lang="ru-RU"/>
          </a:p>
        </p:txBody>
      </p:sp>
      <p:sp>
        <p:nvSpPr>
          <p:cNvPr id="32" name="Freeform 1410">
            <a:extLst>
              <a:ext uri="{FF2B5EF4-FFF2-40B4-BE49-F238E27FC236}">
                <a16:creationId xmlns:a16="http://schemas.microsoft.com/office/drawing/2014/main" id="{D459B1B7-F58D-BC5A-D678-D68F1B7AD70E}"/>
              </a:ext>
            </a:extLst>
          </p:cNvPr>
          <p:cNvSpPr>
            <a:spLocks/>
          </p:cNvSpPr>
          <p:nvPr/>
        </p:nvSpPr>
        <p:spPr bwMode="auto">
          <a:xfrm>
            <a:off x="7875882" y="1101655"/>
            <a:ext cx="19050" cy="19050"/>
          </a:xfrm>
          <a:custGeom>
            <a:avLst/>
            <a:gdLst>
              <a:gd name="T0" fmla="*/ 2 w 2"/>
              <a:gd name="T1" fmla="*/ 0 h 2"/>
              <a:gd name="T2" fmla="*/ 1 w 2"/>
              <a:gd name="T3" fmla="*/ 2 h 2"/>
              <a:gd name="T4" fmla="*/ 0 w 2"/>
              <a:gd name="T5" fmla="*/ 2 h 2"/>
              <a:gd name="T6" fmla="*/ 1 w 2"/>
              <a:gd name="T7" fmla="*/ 0 h 2"/>
              <a:gd name="T8" fmla="*/ 2 w 2"/>
              <a:gd name="T9" fmla="*/ 0 h 2"/>
            </a:gdLst>
            <a:ahLst/>
            <a:cxnLst>
              <a:cxn ang="0">
                <a:pos x="T0" y="T1"/>
              </a:cxn>
              <a:cxn ang="0">
                <a:pos x="T2" y="T3"/>
              </a:cxn>
              <a:cxn ang="0">
                <a:pos x="T4" y="T5"/>
              </a:cxn>
              <a:cxn ang="0">
                <a:pos x="T6" y="T7"/>
              </a:cxn>
              <a:cxn ang="0">
                <a:pos x="T8" y="T9"/>
              </a:cxn>
            </a:cxnLst>
            <a:rect l="0" t="0" r="r" b="b"/>
            <a:pathLst>
              <a:path w="2" h="2">
                <a:moveTo>
                  <a:pt x="2" y="0"/>
                </a:moveTo>
                <a:lnTo>
                  <a:pt x="1" y="2"/>
                </a:lnTo>
                <a:lnTo>
                  <a:pt x="0" y="2"/>
                </a:lnTo>
                <a:lnTo>
                  <a:pt x="1" y="0"/>
                </a:lnTo>
                <a:lnTo>
                  <a:pt x="2" y="0"/>
                </a:lnTo>
                <a:close/>
              </a:path>
            </a:pathLst>
          </a:custGeom>
          <a:solidFill>
            <a:srgbClr val="FFFFFF"/>
          </a:solidFill>
          <a:ln w="0">
            <a:solidFill>
              <a:srgbClr val="000000"/>
            </a:solidFill>
            <a:prstDash val="solid"/>
            <a:round/>
            <a:headEnd/>
            <a:tailEnd/>
          </a:ln>
        </p:spPr>
        <p:txBody>
          <a:bodyPr/>
          <a:lstStyle/>
          <a:p>
            <a:endParaRPr lang="ru-RU"/>
          </a:p>
        </p:txBody>
      </p:sp>
      <p:sp>
        <p:nvSpPr>
          <p:cNvPr id="34" name="Freeform 1411">
            <a:extLst>
              <a:ext uri="{FF2B5EF4-FFF2-40B4-BE49-F238E27FC236}">
                <a16:creationId xmlns:a16="http://schemas.microsoft.com/office/drawing/2014/main" id="{075B25CB-9EAC-9921-A5E1-C0D555FF0098}"/>
              </a:ext>
            </a:extLst>
          </p:cNvPr>
          <p:cNvSpPr>
            <a:spLocks/>
          </p:cNvSpPr>
          <p:nvPr/>
        </p:nvSpPr>
        <p:spPr bwMode="auto">
          <a:xfrm>
            <a:off x="7894932" y="1082605"/>
            <a:ext cx="9525" cy="9525"/>
          </a:xfrm>
          <a:custGeom>
            <a:avLst/>
            <a:gdLst>
              <a:gd name="T0" fmla="*/ 1 w 1"/>
              <a:gd name="T1" fmla="*/ 1 h 1"/>
              <a:gd name="T2" fmla="*/ 1 w 1"/>
              <a:gd name="T3" fmla="*/ 1 h 1"/>
              <a:gd name="T4" fmla="*/ 0 w 1"/>
              <a:gd name="T5" fmla="*/ 1 h 1"/>
              <a:gd name="T6" fmla="*/ 1 w 1"/>
              <a:gd name="T7" fmla="*/ 0 h 1"/>
              <a:gd name="T8" fmla="*/ 1 w 1"/>
              <a:gd name="T9" fmla="*/ 1 h 1"/>
            </a:gdLst>
            <a:ahLst/>
            <a:cxnLst>
              <a:cxn ang="0">
                <a:pos x="T0" y="T1"/>
              </a:cxn>
              <a:cxn ang="0">
                <a:pos x="T2" y="T3"/>
              </a:cxn>
              <a:cxn ang="0">
                <a:pos x="T4" y="T5"/>
              </a:cxn>
              <a:cxn ang="0">
                <a:pos x="T6" y="T7"/>
              </a:cxn>
              <a:cxn ang="0">
                <a:pos x="T8" y="T9"/>
              </a:cxn>
            </a:cxnLst>
            <a:rect l="0" t="0" r="r" b="b"/>
            <a:pathLst>
              <a:path w="1" h="1">
                <a:moveTo>
                  <a:pt x="1" y="1"/>
                </a:moveTo>
                <a:cubicBezTo>
                  <a:pt x="1" y="1"/>
                  <a:pt x="1" y="1"/>
                  <a:pt x="1" y="1"/>
                </a:cubicBezTo>
                <a:cubicBezTo>
                  <a:pt x="1" y="1"/>
                  <a:pt x="1" y="1"/>
                  <a:pt x="0" y="1"/>
                </a:cubicBezTo>
                <a:cubicBezTo>
                  <a:pt x="0" y="1"/>
                  <a:pt x="0" y="1"/>
                  <a:pt x="1" y="0"/>
                </a:cubicBezTo>
                <a:cubicBezTo>
                  <a:pt x="1" y="0"/>
                  <a:pt x="1" y="0"/>
                  <a:pt x="1" y="1"/>
                </a:cubicBezTo>
                <a:close/>
              </a:path>
            </a:pathLst>
          </a:custGeom>
          <a:solidFill>
            <a:srgbClr val="FFFFFF"/>
          </a:solidFill>
          <a:ln w="0">
            <a:solidFill>
              <a:srgbClr val="000000"/>
            </a:solidFill>
            <a:prstDash val="solid"/>
            <a:round/>
            <a:headEnd/>
            <a:tailEnd/>
          </a:ln>
        </p:spPr>
        <p:txBody>
          <a:bodyPr/>
          <a:lstStyle/>
          <a:p>
            <a:endParaRPr lang="ru-RU"/>
          </a:p>
        </p:txBody>
      </p:sp>
      <p:sp>
        <p:nvSpPr>
          <p:cNvPr id="35" name="Freeform 1412">
            <a:extLst>
              <a:ext uri="{FF2B5EF4-FFF2-40B4-BE49-F238E27FC236}">
                <a16:creationId xmlns:a16="http://schemas.microsoft.com/office/drawing/2014/main" id="{A15ACDA1-CAA5-7045-1B07-59A2930E5B7B}"/>
              </a:ext>
            </a:extLst>
          </p:cNvPr>
          <p:cNvSpPr>
            <a:spLocks/>
          </p:cNvSpPr>
          <p:nvPr/>
        </p:nvSpPr>
        <p:spPr bwMode="auto">
          <a:xfrm>
            <a:off x="7894932" y="1092130"/>
            <a:ext cx="9525" cy="19050"/>
          </a:xfrm>
          <a:custGeom>
            <a:avLst/>
            <a:gdLst>
              <a:gd name="T0" fmla="*/ 1 w 1"/>
              <a:gd name="T1" fmla="*/ 0 h 2"/>
              <a:gd name="T2" fmla="*/ 0 w 1"/>
              <a:gd name="T3" fmla="*/ 2 h 2"/>
              <a:gd name="T4" fmla="*/ 0 w 1"/>
              <a:gd name="T5" fmla="*/ 2 h 2"/>
              <a:gd name="T6" fmla="*/ 1 w 1"/>
              <a:gd name="T7" fmla="*/ 0 h 2"/>
            </a:gdLst>
            <a:ahLst/>
            <a:cxnLst>
              <a:cxn ang="0">
                <a:pos x="T0" y="T1"/>
              </a:cxn>
              <a:cxn ang="0">
                <a:pos x="T2" y="T3"/>
              </a:cxn>
              <a:cxn ang="0">
                <a:pos x="T4" y="T5"/>
              </a:cxn>
              <a:cxn ang="0">
                <a:pos x="T6" y="T7"/>
              </a:cxn>
            </a:cxnLst>
            <a:rect l="0" t="0" r="r" b="b"/>
            <a:pathLst>
              <a:path w="1" h="2">
                <a:moveTo>
                  <a:pt x="1" y="0"/>
                </a:moveTo>
                <a:lnTo>
                  <a:pt x="0" y="2"/>
                </a:lnTo>
                <a:lnTo>
                  <a:pt x="0" y="2"/>
                </a:lnTo>
                <a:lnTo>
                  <a:pt x="1" y="0"/>
                </a:lnTo>
                <a:close/>
              </a:path>
            </a:pathLst>
          </a:custGeom>
          <a:solidFill>
            <a:srgbClr val="FFFFFF"/>
          </a:solidFill>
          <a:ln w="0">
            <a:solidFill>
              <a:srgbClr val="000000"/>
            </a:solidFill>
            <a:prstDash val="solid"/>
            <a:round/>
            <a:headEnd/>
            <a:tailEnd/>
          </a:ln>
        </p:spPr>
        <p:txBody>
          <a:bodyPr/>
          <a:lstStyle/>
          <a:p>
            <a:endParaRPr lang="ru-RU"/>
          </a:p>
        </p:txBody>
      </p:sp>
      <p:sp>
        <p:nvSpPr>
          <p:cNvPr id="36" name="Freeform 1413">
            <a:extLst>
              <a:ext uri="{FF2B5EF4-FFF2-40B4-BE49-F238E27FC236}">
                <a16:creationId xmlns:a16="http://schemas.microsoft.com/office/drawing/2014/main" id="{E7C6A2F3-E907-D9E0-CF7B-ED82371E1E4D}"/>
              </a:ext>
            </a:extLst>
          </p:cNvPr>
          <p:cNvSpPr>
            <a:spLocks/>
          </p:cNvSpPr>
          <p:nvPr/>
        </p:nvSpPr>
        <p:spPr bwMode="auto">
          <a:xfrm>
            <a:off x="7875882" y="1092130"/>
            <a:ext cx="9525" cy="9525"/>
          </a:xfrm>
          <a:custGeom>
            <a:avLst/>
            <a:gdLst>
              <a:gd name="T0" fmla="*/ 1 w 1"/>
              <a:gd name="T1" fmla="*/ 1 h 1"/>
              <a:gd name="T2" fmla="*/ 0 w 1"/>
              <a:gd name="T3" fmla="*/ 1 h 1"/>
              <a:gd name="T4" fmla="*/ 0 w 1"/>
              <a:gd name="T5" fmla="*/ 1 h 1"/>
              <a:gd name="T6" fmla="*/ 0 w 1"/>
              <a:gd name="T7" fmla="*/ 1 h 1"/>
              <a:gd name="T8" fmla="*/ 1 w 1"/>
              <a:gd name="T9" fmla="*/ 1 h 1"/>
            </a:gdLst>
            <a:ahLst/>
            <a:cxnLst>
              <a:cxn ang="0">
                <a:pos x="T0" y="T1"/>
              </a:cxn>
              <a:cxn ang="0">
                <a:pos x="T2" y="T3"/>
              </a:cxn>
              <a:cxn ang="0">
                <a:pos x="T4" y="T5"/>
              </a:cxn>
              <a:cxn ang="0">
                <a:pos x="T6" y="T7"/>
              </a:cxn>
              <a:cxn ang="0">
                <a:pos x="T8" y="T9"/>
              </a:cxn>
            </a:cxnLst>
            <a:rect l="0" t="0" r="r" b="b"/>
            <a:pathLst>
              <a:path w="1" h="1">
                <a:moveTo>
                  <a:pt x="1" y="1"/>
                </a:moveTo>
                <a:cubicBezTo>
                  <a:pt x="1" y="1"/>
                  <a:pt x="1" y="1"/>
                  <a:pt x="0" y="1"/>
                </a:cubicBezTo>
                <a:cubicBezTo>
                  <a:pt x="0" y="1"/>
                  <a:pt x="0" y="1"/>
                  <a:pt x="0" y="1"/>
                </a:cubicBezTo>
                <a:cubicBezTo>
                  <a:pt x="0" y="1"/>
                  <a:pt x="0" y="1"/>
                  <a:pt x="0" y="1"/>
                </a:cubicBezTo>
                <a:cubicBezTo>
                  <a:pt x="0" y="0"/>
                  <a:pt x="0" y="1"/>
                  <a:pt x="1" y="1"/>
                </a:cubicBezTo>
                <a:close/>
              </a:path>
            </a:pathLst>
          </a:custGeom>
          <a:solidFill>
            <a:srgbClr val="FFFFFF"/>
          </a:solidFill>
          <a:ln w="0">
            <a:solidFill>
              <a:srgbClr val="000000"/>
            </a:solidFill>
            <a:prstDash val="solid"/>
            <a:round/>
            <a:headEnd/>
            <a:tailEnd/>
          </a:ln>
        </p:spPr>
        <p:txBody>
          <a:bodyPr/>
          <a:lstStyle/>
          <a:p>
            <a:endParaRPr lang="ru-RU"/>
          </a:p>
        </p:txBody>
      </p:sp>
      <p:sp>
        <p:nvSpPr>
          <p:cNvPr id="37" name="Freeform 1414">
            <a:extLst>
              <a:ext uri="{FF2B5EF4-FFF2-40B4-BE49-F238E27FC236}">
                <a16:creationId xmlns:a16="http://schemas.microsoft.com/office/drawing/2014/main" id="{E2B699FE-BA8A-B923-E10A-C4C210878228}"/>
              </a:ext>
            </a:extLst>
          </p:cNvPr>
          <p:cNvSpPr>
            <a:spLocks/>
          </p:cNvSpPr>
          <p:nvPr/>
        </p:nvSpPr>
        <p:spPr bwMode="auto">
          <a:xfrm>
            <a:off x="7866357" y="1101655"/>
            <a:ext cx="9525" cy="19050"/>
          </a:xfrm>
          <a:custGeom>
            <a:avLst/>
            <a:gdLst>
              <a:gd name="T0" fmla="*/ 1 w 1"/>
              <a:gd name="T1" fmla="*/ 0 h 2"/>
              <a:gd name="T2" fmla="*/ 1 w 1"/>
              <a:gd name="T3" fmla="*/ 2 h 2"/>
              <a:gd name="T4" fmla="*/ 0 w 1"/>
              <a:gd name="T5" fmla="*/ 2 h 2"/>
              <a:gd name="T6" fmla="*/ 1 w 1"/>
              <a:gd name="T7" fmla="*/ 0 h 2"/>
            </a:gdLst>
            <a:ahLst/>
            <a:cxnLst>
              <a:cxn ang="0">
                <a:pos x="T0" y="T1"/>
              </a:cxn>
              <a:cxn ang="0">
                <a:pos x="T2" y="T3"/>
              </a:cxn>
              <a:cxn ang="0">
                <a:pos x="T4" y="T5"/>
              </a:cxn>
              <a:cxn ang="0">
                <a:pos x="T6" y="T7"/>
              </a:cxn>
            </a:cxnLst>
            <a:rect l="0" t="0" r="r" b="b"/>
            <a:pathLst>
              <a:path w="1" h="2">
                <a:moveTo>
                  <a:pt x="1" y="0"/>
                </a:moveTo>
                <a:lnTo>
                  <a:pt x="1" y="2"/>
                </a:lnTo>
                <a:lnTo>
                  <a:pt x="0" y="2"/>
                </a:lnTo>
                <a:lnTo>
                  <a:pt x="1" y="0"/>
                </a:lnTo>
                <a:close/>
              </a:path>
            </a:pathLst>
          </a:custGeom>
          <a:solidFill>
            <a:srgbClr val="FFFFFF"/>
          </a:solidFill>
          <a:ln w="0">
            <a:solidFill>
              <a:srgbClr val="000000"/>
            </a:solidFill>
            <a:prstDash val="solid"/>
            <a:round/>
            <a:headEnd/>
            <a:tailEnd/>
          </a:ln>
        </p:spPr>
        <p:txBody>
          <a:bodyPr/>
          <a:lstStyle/>
          <a:p>
            <a:endParaRPr lang="ru-RU"/>
          </a:p>
        </p:txBody>
      </p:sp>
      <p:sp>
        <p:nvSpPr>
          <p:cNvPr id="38" name="Freeform 1415">
            <a:extLst>
              <a:ext uri="{FF2B5EF4-FFF2-40B4-BE49-F238E27FC236}">
                <a16:creationId xmlns:a16="http://schemas.microsoft.com/office/drawing/2014/main" id="{5E952892-9D74-BD11-9B6A-46097AE242D4}"/>
              </a:ext>
            </a:extLst>
          </p:cNvPr>
          <p:cNvSpPr>
            <a:spLocks/>
          </p:cNvSpPr>
          <p:nvPr/>
        </p:nvSpPr>
        <p:spPr bwMode="auto">
          <a:xfrm>
            <a:off x="7875882" y="1082605"/>
            <a:ext cx="9525" cy="9525"/>
          </a:xfrm>
          <a:custGeom>
            <a:avLst/>
            <a:gdLst>
              <a:gd name="T0" fmla="*/ 1 w 1"/>
              <a:gd name="T1" fmla="*/ 0 h 1"/>
              <a:gd name="T2" fmla="*/ 1 w 1"/>
              <a:gd name="T3" fmla="*/ 1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1"/>
                  <a:pt x="1" y="1"/>
                  <a:pt x="1" y="1"/>
                </a:cubicBezTo>
                <a:cubicBezTo>
                  <a:pt x="1" y="1"/>
                  <a:pt x="1" y="1"/>
                  <a:pt x="1" y="1"/>
                </a:cubicBezTo>
                <a:cubicBezTo>
                  <a:pt x="0" y="1"/>
                  <a:pt x="1" y="0"/>
                  <a:pt x="1" y="0"/>
                </a:cubicBezTo>
                <a:cubicBezTo>
                  <a:pt x="1" y="0"/>
                  <a:pt x="1" y="0"/>
                  <a:pt x="1" y="0"/>
                </a:cubicBezTo>
                <a:close/>
              </a:path>
            </a:pathLst>
          </a:custGeom>
          <a:solidFill>
            <a:srgbClr val="FFFFFF"/>
          </a:solidFill>
          <a:ln w="0">
            <a:solidFill>
              <a:srgbClr val="000000"/>
            </a:solidFill>
            <a:prstDash val="solid"/>
            <a:round/>
            <a:headEnd/>
            <a:tailEnd/>
          </a:ln>
        </p:spPr>
        <p:txBody>
          <a:bodyPr/>
          <a:lstStyle/>
          <a:p>
            <a:endParaRPr lang="ru-RU"/>
          </a:p>
        </p:txBody>
      </p:sp>
      <p:sp>
        <p:nvSpPr>
          <p:cNvPr id="39" name="Freeform 1416">
            <a:extLst>
              <a:ext uri="{FF2B5EF4-FFF2-40B4-BE49-F238E27FC236}">
                <a16:creationId xmlns:a16="http://schemas.microsoft.com/office/drawing/2014/main" id="{AFCDE45F-C819-2684-ED89-6A77613A848D}"/>
              </a:ext>
            </a:extLst>
          </p:cNvPr>
          <p:cNvSpPr>
            <a:spLocks/>
          </p:cNvSpPr>
          <p:nvPr/>
        </p:nvSpPr>
        <p:spPr bwMode="auto">
          <a:xfrm>
            <a:off x="7875882" y="1092130"/>
            <a:ext cx="9525" cy="19050"/>
          </a:xfrm>
          <a:custGeom>
            <a:avLst/>
            <a:gdLst>
              <a:gd name="T0" fmla="*/ 1 w 1"/>
              <a:gd name="T1" fmla="*/ 0 h 2"/>
              <a:gd name="T2" fmla="*/ 0 w 1"/>
              <a:gd name="T3" fmla="*/ 2 h 2"/>
              <a:gd name="T4" fmla="*/ 0 w 1"/>
              <a:gd name="T5" fmla="*/ 1 h 2"/>
              <a:gd name="T6" fmla="*/ 1 w 1"/>
              <a:gd name="T7" fmla="*/ 0 h 2"/>
            </a:gdLst>
            <a:ahLst/>
            <a:cxnLst>
              <a:cxn ang="0">
                <a:pos x="T0" y="T1"/>
              </a:cxn>
              <a:cxn ang="0">
                <a:pos x="T2" y="T3"/>
              </a:cxn>
              <a:cxn ang="0">
                <a:pos x="T4" y="T5"/>
              </a:cxn>
              <a:cxn ang="0">
                <a:pos x="T6" y="T7"/>
              </a:cxn>
            </a:cxnLst>
            <a:rect l="0" t="0" r="r" b="b"/>
            <a:pathLst>
              <a:path w="1" h="2">
                <a:moveTo>
                  <a:pt x="1" y="0"/>
                </a:moveTo>
                <a:lnTo>
                  <a:pt x="0" y="2"/>
                </a:lnTo>
                <a:lnTo>
                  <a:pt x="0" y="1"/>
                </a:lnTo>
                <a:lnTo>
                  <a:pt x="1" y="0"/>
                </a:lnTo>
                <a:close/>
              </a:path>
            </a:pathLst>
          </a:custGeom>
          <a:solidFill>
            <a:srgbClr val="FFFFFF"/>
          </a:solidFill>
          <a:ln w="0">
            <a:solidFill>
              <a:srgbClr val="000000"/>
            </a:solidFill>
            <a:prstDash val="solid"/>
            <a:round/>
            <a:headEnd/>
            <a:tailEnd/>
          </a:ln>
        </p:spPr>
        <p:txBody>
          <a:bodyPr/>
          <a:lstStyle/>
          <a:p>
            <a:endParaRPr lang="ru-RU"/>
          </a:p>
        </p:txBody>
      </p:sp>
      <p:sp>
        <p:nvSpPr>
          <p:cNvPr id="40" name="Freeform 1417">
            <a:extLst>
              <a:ext uri="{FF2B5EF4-FFF2-40B4-BE49-F238E27FC236}">
                <a16:creationId xmlns:a16="http://schemas.microsoft.com/office/drawing/2014/main" id="{148BDE00-B9A8-DDB1-D9D8-13E7866A8021}"/>
              </a:ext>
            </a:extLst>
          </p:cNvPr>
          <p:cNvSpPr>
            <a:spLocks/>
          </p:cNvSpPr>
          <p:nvPr/>
        </p:nvSpPr>
        <p:spPr bwMode="auto">
          <a:xfrm>
            <a:off x="7942557" y="1111180"/>
            <a:ext cx="9525" cy="9525"/>
          </a:xfrm>
          <a:custGeom>
            <a:avLst/>
            <a:gdLst>
              <a:gd name="T0" fmla="*/ 0 w 1"/>
              <a:gd name="T1" fmla="*/ 0 h 1"/>
              <a:gd name="T2" fmla="*/ 1 w 1"/>
              <a:gd name="T3" fmla="*/ 1 h 1"/>
              <a:gd name="T4" fmla="*/ 1 w 1"/>
              <a:gd name="T5" fmla="*/ 1 h 1"/>
              <a:gd name="T6" fmla="*/ 0 w 1"/>
              <a:gd name="T7" fmla="*/ 0 h 1"/>
            </a:gdLst>
            <a:ahLst/>
            <a:cxnLst>
              <a:cxn ang="0">
                <a:pos x="T0" y="T1"/>
              </a:cxn>
              <a:cxn ang="0">
                <a:pos x="T2" y="T3"/>
              </a:cxn>
              <a:cxn ang="0">
                <a:pos x="T4" y="T5"/>
              </a:cxn>
              <a:cxn ang="0">
                <a:pos x="T6" y="T7"/>
              </a:cxn>
            </a:cxnLst>
            <a:rect l="0" t="0" r="r" b="b"/>
            <a:pathLst>
              <a:path w="1" h="1">
                <a:moveTo>
                  <a:pt x="0" y="0"/>
                </a:moveTo>
                <a:cubicBezTo>
                  <a:pt x="0" y="0"/>
                  <a:pt x="0" y="1"/>
                  <a:pt x="1" y="1"/>
                </a:cubicBezTo>
                <a:cubicBezTo>
                  <a:pt x="1" y="1"/>
                  <a:pt x="1" y="1"/>
                  <a:pt x="1" y="1"/>
                </a:cubicBezTo>
                <a:lnTo>
                  <a:pt x="0" y="0"/>
                </a:lnTo>
                <a:close/>
              </a:path>
            </a:pathLst>
          </a:custGeom>
          <a:solidFill>
            <a:srgbClr val="FFFFFF"/>
          </a:solidFill>
          <a:ln w="0">
            <a:solidFill>
              <a:srgbClr val="000000"/>
            </a:solidFill>
            <a:prstDash val="solid"/>
            <a:round/>
            <a:headEnd/>
            <a:tailEnd/>
          </a:ln>
        </p:spPr>
        <p:txBody>
          <a:bodyPr/>
          <a:lstStyle/>
          <a:p>
            <a:endParaRPr lang="ru-RU"/>
          </a:p>
        </p:txBody>
      </p:sp>
      <p:sp>
        <p:nvSpPr>
          <p:cNvPr id="41" name="Freeform 1418">
            <a:extLst>
              <a:ext uri="{FF2B5EF4-FFF2-40B4-BE49-F238E27FC236}">
                <a16:creationId xmlns:a16="http://schemas.microsoft.com/office/drawing/2014/main" id="{946BB6EE-8C58-DAA9-1514-41336BFCF60C}"/>
              </a:ext>
            </a:extLst>
          </p:cNvPr>
          <p:cNvSpPr>
            <a:spLocks/>
          </p:cNvSpPr>
          <p:nvPr/>
        </p:nvSpPr>
        <p:spPr bwMode="auto">
          <a:xfrm>
            <a:off x="7933032" y="1120705"/>
            <a:ext cx="19050" cy="19050"/>
          </a:xfrm>
          <a:custGeom>
            <a:avLst/>
            <a:gdLst>
              <a:gd name="T0" fmla="*/ 1 w 2"/>
              <a:gd name="T1" fmla="*/ 1 h 2"/>
              <a:gd name="T2" fmla="*/ 1 w 2"/>
              <a:gd name="T3" fmla="*/ 2 h 2"/>
              <a:gd name="T4" fmla="*/ 0 w 2"/>
              <a:gd name="T5" fmla="*/ 2 h 2"/>
              <a:gd name="T6" fmla="*/ 0 w 2"/>
              <a:gd name="T7" fmla="*/ 1 h 2"/>
              <a:gd name="T8" fmla="*/ 1 w 2"/>
              <a:gd name="T9" fmla="*/ 1 h 2"/>
            </a:gdLst>
            <a:ahLst/>
            <a:cxnLst>
              <a:cxn ang="0">
                <a:pos x="T0" y="T1"/>
              </a:cxn>
              <a:cxn ang="0">
                <a:pos x="T2" y="T3"/>
              </a:cxn>
              <a:cxn ang="0">
                <a:pos x="T4" y="T5"/>
              </a:cxn>
              <a:cxn ang="0">
                <a:pos x="T6" y="T7"/>
              </a:cxn>
              <a:cxn ang="0">
                <a:pos x="T8" y="T9"/>
              </a:cxn>
            </a:cxnLst>
            <a:rect l="0" t="0" r="r" b="b"/>
            <a:pathLst>
              <a:path w="2" h="2">
                <a:moveTo>
                  <a:pt x="1" y="1"/>
                </a:moveTo>
                <a:cubicBezTo>
                  <a:pt x="1" y="1"/>
                  <a:pt x="2" y="2"/>
                  <a:pt x="1" y="2"/>
                </a:cubicBezTo>
                <a:cubicBezTo>
                  <a:pt x="1" y="2"/>
                  <a:pt x="1" y="2"/>
                  <a:pt x="0" y="2"/>
                </a:cubicBezTo>
                <a:cubicBezTo>
                  <a:pt x="0" y="1"/>
                  <a:pt x="0" y="1"/>
                  <a:pt x="0" y="1"/>
                </a:cubicBezTo>
                <a:cubicBezTo>
                  <a:pt x="0" y="0"/>
                  <a:pt x="1" y="0"/>
                  <a:pt x="1" y="1"/>
                </a:cubicBez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42" name="Freeform 1419">
            <a:extLst>
              <a:ext uri="{FF2B5EF4-FFF2-40B4-BE49-F238E27FC236}">
                <a16:creationId xmlns:a16="http://schemas.microsoft.com/office/drawing/2014/main" id="{B6AC962C-AA2D-CDE4-7EC3-71F0D20A2419}"/>
              </a:ext>
            </a:extLst>
          </p:cNvPr>
          <p:cNvSpPr>
            <a:spLocks noEditPoints="1"/>
          </p:cNvSpPr>
          <p:nvPr/>
        </p:nvSpPr>
        <p:spPr bwMode="auto">
          <a:xfrm>
            <a:off x="7847307" y="1006405"/>
            <a:ext cx="142875" cy="123825"/>
          </a:xfrm>
          <a:custGeom>
            <a:avLst/>
            <a:gdLst>
              <a:gd name="T0" fmla="*/ 1 w 15"/>
              <a:gd name="T1" fmla="*/ 3 h 13"/>
              <a:gd name="T2" fmla="*/ 2 w 15"/>
              <a:gd name="T3" fmla="*/ 4 h 13"/>
              <a:gd name="T4" fmla="*/ 4 w 15"/>
              <a:gd name="T5" fmla="*/ 3 h 13"/>
              <a:gd name="T6" fmla="*/ 4 w 15"/>
              <a:gd name="T7" fmla="*/ 2 h 13"/>
              <a:gd name="T8" fmla="*/ 1 w 15"/>
              <a:gd name="T9" fmla="*/ 3 h 13"/>
              <a:gd name="T10" fmla="*/ 4 w 15"/>
              <a:gd name="T11" fmla="*/ 3 h 13"/>
              <a:gd name="T12" fmla="*/ 5 w 15"/>
              <a:gd name="T13" fmla="*/ 2 h 13"/>
              <a:gd name="T14" fmla="*/ 4 w 15"/>
              <a:gd name="T15" fmla="*/ 1 h 13"/>
              <a:gd name="T16" fmla="*/ 4 w 15"/>
              <a:gd name="T17" fmla="*/ 2 h 13"/>
              <a:gd name="T18" fmla="*/ 4 w 15"/>
              <a:gd name="T19" fmla="*/ 2 h 13"/>
              <a:gd name="T20" fmla="*/ 4 w 15"/>
              <a:gd name="T21" fmla="*/ 1 h 13"/>
              <a:gd name="T22" fmla="*/ 2 w 15"/>
              <a:gd name="T23" fmla="*/ 2 h 13"/>
              <a:gd name="T24" fmla="*/ 1 w 15"/>
              <a:gd name="T25" fmla="*/ 3 h 13"/>
              <a:gd name="T26" fmla="*/ 4 w 15"/>
              <a:gd name="T27" fmla="*/ 5 h 13"/>
              <a:gd name="T28" fmla="*/ 6 w 15"/>
              <a:gd name="T29" fmla="*/ 0 h 13"/>
              <a:gd name="T30" fmla="*/ 4 w 15"/>
              <a:gd name="T31" fmla="*/ 1 h 13"/>
              <a:gd name="T32" fmla="*/ 2 w 15"/>
              <a:gd name="T33" fmla="*/ 4 h 13"/>
              <a:gd name="T34" fmla="*/ 0 w 15"/>
              <a:gd name="T35" fmla="*/ 6 h 13"/>
              <a:gd name="T36" fmla="*/ 6 w 15"/>
              <a:gd name="T37" fmla="*/ 6 h 13"/>
              <a:gd name="T38" fmla="*/ 9 w 15"/>
              <a:gd name="T39" fmla="*/ 1 h 13"/>
              <a:gd name="T40" fmla="*/ 5 w 15"/>
              <a:gd name="T41" fmla="*/ 2 h 13"/>
              <a:gd name="T42" fmla="*/ 7 w 15"/>
              <a:gd name="T43" fmla="*/ 2 h 13"/>
              <a:gd name="T44" fmla="*/ 7 w 15"/>
              <a:gd name="T45" fmla="*/ 2 h 13"/>
              <a:gd name="T46" fmla="*/ 8 w 15"/>
              <a:gd name="T47" fmla="*/ 3 h 13"/>
              <a:gd name="T48" fmla="*/ 7 w 15"/>
              <a:gd name="T49" fmla="*/ 2 h 13"/>
              <a:gd name="T50" fmla="*/ 8 w 15"/>
              <a:gd name="T51" fmla="*/ 0 h 13"/>
              <a:gd name="T52" fmla="*/ 6 w 15"/>
              <a:gd name="T53" fmla="*/ 0 h 13"/>
              <a:gd name="T54" fmla="*/ 13 w 15"/>
              <a:gd name="T55" fmla="*/ 13 h 13"/>
              <a:gd name="T56" fmla="*/ 15 w 15"/>
              <a:gd name="T57" fmla="*/ 9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5" h="13">
                <a:moveTo>
                  <a:pt x="1" y="3"/>
                </a:moveTo>
                <a:lnTo>
                  <a:pt x="2" y="4"/>
                </a:lnTo>
                <a:lnTo>
                  <a:pt x="4" y="3"/>
                </a:lnTo>
                <a:lnTo>
                  <a:pt x="4" y="2"/>
                </a:lnTo>
                <a:lnTo>
                  <a:pt x="1" y="3"/>
                </a:lnTo>
                <a:close/>
                <a:moveTo>
                  <a:pt x="4" y="3"/>
                </a:moveTo>
                <a:lnTo>
                  <a:pt x="5" y="2"/>
                </a:lnTo>
                <a:lnTo>
                  <a:pt x="4" y="1"/>
                </a:lnTo>
                <a:lnTo>
                  <a:pt x="4" y="2"/>
                </a:lnTo>
                <a:lnTo>
                  <a:pt x="4" y="2"/>
                </a:lnTo>
                <a:moveTo>
                  <a:pt x="4" y="1"/>
                </a:moveTo>
                <a:lnTo>
                  <a:pt x="2" y="2"/>
                </a:lnTo>
                <a:lnTo>
                  <a:pt x="1" y="3"/>
                </a:lnTo>
                <a:moveTo>
                  <a:pt x="4" y="5"/>
                </a:moveTo>
                <a:lnTo>
                  <a:pt x="6" y="0"/>
                </a:lnTo>
                <a:lnTo>
                  <a:pt x="4" y="1"/>
                </a:lnTo>
                <a:moveTo>
                  <a:pt x="2" y="4"/>
                </a:moveTo>
                <a:lnTo>
                  <a:pt x="0" y="6"/>
                </a:lnTo>
                <a:moveTo>
                  <a:pt x="6" y="6"/>
                </a:moveTo>
                <a:lnTo>
                  <a:pt x="9" y="1"/>
                </a:lnTo>
                <a:moveTo>
                  <a:pt x="5" y="2"/>
                </a:moveTo>
                <a:lnTo>
                  <a:pt x="7" y="2"/>
                </a:lnTo>
                <a:moveTo>
                  <a:pt x="7" y="2"/>
                </a:moveTo>
                <a:lnTo>
                  <a:pt x="8" y="3"/>
                </a:lnTo>
                <a:moveTo>
                  <a:pt x="7" y="2"/>
                </a:moveTo>
                <a:lnTo>
                  <a:pt x="8" y="0"/>
                </a:lnTo>
                <a:lnTo>
                  <a:pt x="6" y="0"/>
                </a:lnTo>
                <a:moveTo>
                  <a:pt x="13" y="13"/>
                </a:moveTo>
                <a:lnTo>
                  <a:pt x="15" y="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43" name="Freeform 1420">
            <a:extLst>
              <a:ext uri="{FF2B5EF4-FFF2-40B4-BE49-F238E27FC236}">
                <a16:creationId xmlns:a16="http://schemas.microsoft.com/office/drawing/2014/main" id="{531AEB3B-2129-DB2B-40E3-89C2783BBA08}"/>
              </a:ext>
            </a:extLst>
          </p:cNvPr>
          <p:cNvSpPr>
            <a:spLocks/>
          </p:cNvSpPr>
          <p:nvPr/>
        </p:nvSpPr>
        <p:spPr bwMode="auto">
          <a:xfrm>
            <a:off x="7913982" y="1044505"/>
            <a:ext cx="28575" cy="38100"/>
          </a:xfrm>
          <a:custGeom>
            <a:avLst/>
            <a:gdLst>
              <a:gd name="T0" fmla="*/ 3 w 3"/>
              <a:gd name="T1" fmla="*/ 2 h 4"/>
              <a:gd name="T2" fmla="*/ 1 w 3"/>
              <a:gd name="T3" fmla="*/ 0 h 4"/>
              <a:gd name="T4" fmla="*/ 0 w 3"/>
              <a:gd name="T5" fmla="*/ 2 h 4"/>
              <a:gd name="T6" fmla="*/ 2 w 3"/>
              <a:gd name="T7" fmla="*/ 4 h 4"/>
              <a:gd name="T8" fmla="*/ 3 w 3"/>
              <a:gd name="T9" fmla="*/ 2 h 4"/>
            </a:gdLst>
            <a:ahLst/>
            <a:cxnLst>
              <a:cxn ang="0">
                <a:pos x="T0" y="T1"/>
              </a:cxn>
              <a:cxn ang="0">
                <a:pos x="T2" y="T3"/>
              </a:cxn>
              <a:cxn ang="0">
                <a:pos x="T4" y="T5"/>
              </a:cxn>
              <a:cxn ang="0">
                <a:pos x="T6" y="T7"/>
              </a:cxn>
              <a:cxn ang="0">
                <a:pos x="T8" y="T9"/>
              </a:cxn>
            </a:cxnLst>
            <a:rect l="0" t="0" r="r" b="b"/>
            <a:pathLst>
              <a:path w="3" h="4">
                <a:moveTo>
                  <a:pt x="3" y="2"/>
                </a:moveTo>
                <a:lnTo>
                  <a:pt x="1" y="0"/>
                </a:lnTo>
                <a:lnTo>
                  <a:pt x="0" y="2"/>
                </a:lnTo>
                <a:lnTo>
                  <a:pt x="2" y="4"/>
                </a:lnTo>
                <a:lnTo>
                  <a:pt x="3" y="2"/>
                </a:ln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44" name="Freeform 1421">
            <a:extLst>
              <a:ext uri="{FF2B5EF4-FFF2-40B4-BE49-F238E27FC236}">
                <a16:creationId xmlns:a16="http://schemas.microsoft.com/office/drawing/2014/main" id="{053005FC-C894-B6BF-6694-0414EBCEF589}"/>
              </a:ext>
            </a:extLst>
          </p:cNvPr>
          <p:cNvSpPr>
            <a:spLocks/>
          </p:cNvSpPr>
          <p:nvPr/>
        </p:nvSpPr>
        <p:spPr bwMode="auto">
          <a:xfrm>
            <a:off x="7923507" y="1025455"/>
            <a:ext cx="38100" cy="38100"/>
          </a:xfrm>
          <a:custGeom>
            <a:avLst/>
            <a:gdLst>
              <a:gd name="T0" fmla="*/ 1 w 4"/>
              <a:gd name="T1" fmla="*/ 0 h 4"/>
              <a:gd name="T2" fmla="*/ 0 w 4"/>
              <a:gd name="T3" fmla="*/ 2 h 4"/>
              <a:gd name="T4" fmla="*/ 2 w 4"/>
              <a:gd name="T5" fmla="*/ 4 h 4"/>
              <a:gd name="T6" fmla="*/ 4 w 4"/>
              <a:gd name="T7" fmla="*/ 2 h 4"/>
              <a:gd name="T8" fmla="*/ 1 w 4"/>
              <a:gd name="T9" fmla="*/ 0 h 4"/>
            </a:gdLst>
            <a:ahLst/>
            <a:cxnLst>
              <a:cxn ang="0">
                <a:pos x="T0" y="T1"/>
              </a:cxn>
              <a:cxn ang="0">
                <a:pos x="T2" y="T3"/>
              </a:cxn>
              <a:cxn ang="0">
                <a:pos x="T4" y="T5"/>
              </a:cxn>
              <a:cxn ang="0">
                <a:pos x="T6" y="T7"/>
              </a:cxn>
              <a:cxn ang="0">
                <a:pos x="T8" y="T9"/>
              </a:cxn>
            </a:cxnLst>
            <a:rect l="0" t="0" r="r" b="b"/>
            <a:pathLst>
              <a:path w="4" h="4">
                <a:moveTo>
                  <a:pt x="1" y="0"/>
                </a:moveTo>
                <a:lnTo>
                  <a:pt x="0" y="2"/>
                </a:lnTo>
                <a:lnTo>
                  <a:pt x="2" y="4"/>
                </a:lnTo>
                <a:lnTo>
                  <a:pt x="4" y="2"/>
                </a:lnTo>
                <a:lnTo>
                  <a:pt x="1" y="0"/>
                </a:ln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45" name="Freeform 1422">
            <a:extLst>
              <a:ext uri="{FF2B5EF4-FFF2-40B4-BE49-F238E27FC236}">
                <a16:creationId xmlns:a16="http://schemas.microsoft.com/office/drawing/2014/main" id="{CFB06ADB-92C6-171D-8E3D-CA7F7F693810}"/>
              </a:ext>
            </a:extLst>
          </p:cNvPr>
          <p:cNvSpPr>
            <a:spLocks/>
          </p:cNvSpPr>
          <p:nvPr/>
        </p:nvSpPr>
        <p:spPr bwMode="auto">
          <a:xfrm>
            <a:off x="7952082" y="1082605"/>
            <a:ext cx="28575" cy="38100"/>
          </a:xfrm>
          <a:custGeom>
            <a:avLst/>
            <a:gdLst>
              <a:gd name="T0" fmla="*/ 1 w 3"/>
              <a:gd name="T1" fmla="*/ 0 h 4"/>
              <a:gd name="T2" fmla="*/ 0 w 3"/>
              <a:gd name="T3" fmla="*/ 1 h 4"/>
              <a:gd name="T4" fmla="*/ 2 w 3"/>
              <a:gd name="T5" fmla="*/ 4 h 4"/>
              <a:gd name="T6" fmla="*/ 3 w 3"/>
              <a:gd name="T7" fmla="*/ 2 h 4"/>
              <a:gd name="T8" fmla="*/ 1 w 3"/>
              <a:gd name="T9" fmla="*/ 0 h 4"/>
            </a:gdLst>
            <a:ahLst/>
            <a:cxnLst>
              <a:cxn ang="0">
                <a:pos x="T0" y="T1"/>
              </a:cxn>
              <a:cxn ang="0">
                <a:pos x="T2" y="T3"/>
              </a:cxn>
              <a:cxn ang="0">
                <a:pos x="T4" y="T5"/>
              </a:cxn>
              <a:cxn ang="0">
                <a:pos x="T6" y="T7"/>
              </a:cxn>
              <a:cxn ang="0">
                <a:pos x="T8" y="T9"/>
              </a:cxn>
            </a:cxnLst>
            <a:rect l="0" t="0" r="r" b="b"/>
            <a:pathLst>
              <a:path w="3" h="4">
                <a:moveTo>
                  <a:pt x="1" y="0"/>
                </a:moveTo>
                <a:lnTo>
                  <a:pt x="0" y="1"/>
                </a:lnTo>
                <a:lnTo>
                  <a:pt x="2" y="4"/>
                </a:lnTo>
                <a:lnTo>
                  <a:pt x="3" y="2"/>
                </a:lnTo>
                <a:lnTo>
                  <a:pt x="1" y="0"/>
                </a:ln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46" name="Freeform 1423">
            <a:extLst>
              <a:ext uri="{FF2B5EF4-FFF2-40B4-BE49-F238E27FC236}">
                <a16:creationId xmlns:a16="http://schemas.microsoft.com/office/drawing/2014/main" id="{A3DB3C52-95A5-99B1-02CF-229D34E36F02}"/>
              </a:ext>
            </a:extLst>
          </p:cNvPr>
          <p:cNvSpPr>
            <a:spLocks noEditPoints="1"/>
          </p:cNvSpPr>
          <p:nvPr/>
        </p:nvSpPr>
        <p:spPr bwMode="auto">
          <a:xfrm>
            <a:off x="7847307" y="920680"/>
            <a:ext cx="247650" cy="247650"/>
          </a:xfrm>
          <a:custGeom>
            <a:avLst/>
            <a:gdLst>
              <a:gd name="T0" fmla="*/ 13 w 26"/>
              <a:gd name="T1" fmla="*/ 15 h 26"/>
              <a:gd name="T2" fmla="*/ 12 w 26"/>
              <a:gd name="T3" fmla="*/ 15 h 26"/>
              <a:gd name="T4" fmla="*/ 12 w 26"/>
              <a:gd name="T5" fmla="*/ 16 h 26"/>
              <a:gd name="T6" fmla="*/ 14 w 26"/>
              <a:gd name="T7" fmla="*/ 19 h 26"/>
              <a:gd name="T8" fmla="*/ 15 w 26"/>
              <a:gd name="T9" fmla="*/ 18 h 26"/>
              <a:gd name="T10" fmla="*/ 14 w 26"/>
              <a:gd name="T11" fmla="*/ 16 h 26"/>
              <a:gd name="T12" fmla="*/ 13 w 26"/>
              <a:gd name="T13" fmla="*/ 15 h 26"/>
              <a:gd name="T14" fmla="*/ 13 w 26"/>
              <a:gd name="T15" fmla="*/ 24 h 26"/>
              <a:gd name="T16" fmla="*/ 15 w 26"/>
              <a:gd name="T17" fmla="*/ 20 h 26"/>
              <a:gd name="T18" fmla="*/ 26 w 26"/>
              <a:gd name="T19" fmla="*/ 24 h 26"/>
              <a:gd name="T20" fmla="*/ 16 w 26"/>
              <a:gd name="T21" fmla="*/ 0 h 26"/>
              <a:gd name="T22" fmla="*/ 8 w 26"/>
              <a:gd name="T23" fmla="*/ 3 h 26"/>
              <a:gd name="T24" fmla="*/ 18 w 26"/>
              <a:gd name="T25" fmla="*/ 26 h 26"/>
              <a:gd name="T26" fmla="*/ 26 w 26"/>
              <a:gd name="T27" fmla="*/ 24 h 26"/>
              <a:gd name="T28" fmla="*/ 8 w 26"/>
              <a:gd name="T29" fmla="*/ 12 h 26"/>
              <a:gd name="T30" fmla="*/ 5 w 26"/>
              <a:gd name="T31" fmla="*/ 11 h 26"/>
              <a:gd name="T32" fmla="*/ 8 w 26"/>
              <a:gd name="T33" fmla="*/ 9 h 26"/>
              <a:gd name="T34" fmla="*/ 9 w 26"/>
              <a:gd name="T35" fmla="*/ 10 h 26"/>
              <a:gd name="T36" fmla="*/ 9 w 26"/>
              <a:gd name="T37" fmla="*/ 10 h 26"/>
              <a:gd name="T38" fmla="*/ 9 w 26"/>
              <a:gd name="T39" fmla="*/ 10 h 26"/>
              <a:gd name="T40" fmla="*/ 13 w 26"/>
              <a:gd name="T41" fmla="*/ 14 h 26"/>
              <a:gd name="T42" fmla="*/ 9 w 26"/>
              <a:gd name="T43" fmla="*/ 10 h 26"/>
              <a:gd name="T44" fmla="*/ 9 w 26"/>
              <a:gd name="T45" fmla="*/ 10 h 26"/>
              <a:gd name="T46" fmla="*/ 5 w 26"/>
              <a:gd name="T47" fmla="*/ 23 h 26"/>
              <a:gd name="T48" fmla="*/ 7 w 26"/>
              <a:gd name="T49" fmla="*/ 24 h 26"/>
              <a:gd name="T50" fmla="*/ 9 w 26"/>
              <a:gd name="T51" fmla="*/ 25 h 26"/>
              <a:gd name="T52" fmla="*/ 13 w 26"/>
              <a:gd name="T53" fmla="*/ 24 h 26"/>
              <a:gd name="T54" fmla="*/ 13 w 26"/>
              <a:gd name="T55" fmla="*/ 22 h 26"/>
              <a:gd name="T56" fmla="*/ 6 w 26"/>
              <a:gd name="T57" fmla="*/ 15 h 26"/>
              <a:gd name="T58" fmla="*/ 4 w 26"/>
              <a:gd name="T59" fmla="*/ 14 h 26"/>
              <a:gd name="T60" fmla="*/ 0 w 26"/>
              <a:gd name="T61" fmla="*/ 15 h 26"/>
              <a:gd name="T62" fmla="*/ 0 w 26"/>
              <a:gd name="T63" fmla="*/ 17 h 26"/>
              <a:gd name="T64" fmla="*/ 5 w 26"/>
              <a:gd name="T65" fmla="*/ 2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 h="26">
                <a:moveTo>
                  <a:pt x="13" y="15"/>
                </a:moveTo>
                <a:lnTo>
                  <a:pt x="12" y="15"/>
                </a:lnTo>
                <a:lnTo>
                  <a:pt x="12" y="16"/>
                </a:lnTo>
                <a:lnTo>
                  <a:pt x="14" y="19"/>
                </a:lnTo>
                <a:lnTo>
                  <a:pt x="15" y="18"/>
                </a:lnTo>
                <a:lnTo>
                  <a:pt x="14" y="16"/>
                </a:lnTo>
                <a:lnTo>
                  <a:pt x="13" y="15"/>
                </a:lnTo>
                <a:close/>
                <a:moveTo>
                  <a:pt x="13" y="24"/>
                </a:moveTo>
                <a:lnTo>
                  <a:pt x="15" y="20"/>
                </a:lnTo>
                <a:moveTo>
                  <a:pt x="26" y="24"/>
                </a:moveTo>
                <a:lnTo>
                  <a:pt x="16" y="0"/>
                </a:lnTo>
                <a:lnTo>
                  <a:pt x="8" y="3"/>
                </a:lnTo>
                <a:lnTo>
                  <a:pt x="18" y="26"/>
                </a:lnTo>
                <a:lnTo>
                  <a:pt x="26" y="24"/>
                </a:lnTo>
                <a:close/>
                <a:moveTo>
                  <a:pt x="8" y="12"/>
                </a:moveTo>
                <a:lnTo>
                  <a:pt x="5" y="11"/>
                </a:lnTo>
                <a:moveTo>
                  <a:pt x="8" y="9"/>
                </a:moveTo>
                <a:lnTo>
                  <a:pt x="9" y="10"/>
                </a:lnTo>
                <a:moveTo>
                  <a:pt x="9" y="10"/>
                </a:moveTo>
                <a:lnTo>
                  <a:pt x="9" y="10"/>
                </a:lnTo>
                <a:lnTo>
                  <a:pt x="13" y="14"/>
                </a:lnTo>
                <a:moveTo>
                  <a:pt x="9" y="10"/>
                </a:moveTo>
                <a:lnTo>
                  <a:pt x="9" y="10"/>
                </a:lnTo>
                <a:moveTo>
                  <a:pt x="5" y="23"/>
                </a:moveTo>
                <a:lnTo>
                  <a:pt x="7" y="24"/>
                </a:lnTo>
                <a:lnTo>
                  <a:pt x="9" y="25"/>
                </a:lnTo>
                <a:lnTo>
                  <a:pt x="13" y="24"/>
                </a:lnTo>
                <a:lnTo>
                  <a:pt x="13" y="22"/>
                </a:lnTo>
                <a:lnTo>
                  <a:pt x="6" y="15"/>
                </a:lnTo>
                <a:lnTo>
                  <a:pt x="4" y="14"/>
                </a:lnTo>
                <a:lnTo>
                  <a:pt x="0" y="15"/>
                </a:lnTo>
                <a:lnTo>
                  <a:pt x="0" y="17"/>
                </a:lnTo>
                <a:lnTo>
                  <a:pt x="5" y="2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47" name="Freeform 1424">
            <a:extLst>
              <a:ext uri="{FF2B5EF4-FFF2-40B4-BE49-F238E27FC236}">
                <a16:creationId xmlns:a16="http://schemas.microsoft.com/office/drawing/2014/main" id="{D99C4057-0BF3-70B6-D36C-7F07054C97C8}"/>
              </a:ext>
            </a:extLst>
          </p:cNvPr>
          <p:cNvSpPr>
            <a:spLocks noEditPoints="1"/>
          </p:cNvSpPr>
          <p:nvPr/>
        </p:nvSpPr>
        <p:spPr bwMode="auto">
          <a:xfrm>
            <a:off x="7790157" y="977830"/>
            <a:ext cx="285750" cy="190500"/>
          </a:xfrm>
          <a:custGeom>
            <a:avLst/>
            <a:gdLst>
              <a:gd name="T0" fmla="*/ 1 w 30"/>
              <a:gd name="T1" fmla="*/ 12 h 20"/>
              <a:gd name="T2" fmla="*/ 6 w 30"/>
              <a:gd name="T3" fmla="*/ 10 h 20"/>
              <a:gd name="T4" fmla="*/ 0 w 30"/>
              <a:gd name="T5" fmla="*/ 10 h 20"/>
              <a:gd name="T6" fmla="*/ 6 w 30"/>
              <a:gd name="T7" fmla="*/ 7 h 20"/>
              <a:gd name="T8" fmla="*/ 2 w 30"/>
              <a:gd name="T9" fmla="*/ 13 h 20"/>
              <a:gd name="T10" fmla="*/ 6 w 30"/>
              <a:gd name="T11" fmla="*/ 11 h 20"/>
              <a:gd name="T12" fmla="*/ 3 w 30"/>
              <a:gd name="T13" fmla="*/ 17 h 20"/>
              <a:gd name="T14" fmla="*/ 9 w 30"/>
              <a:gd name="T15" fmla="*/ 16 h 20"/>
              <a:gd name="T16" fmla="*/ 4 w 30"/>
              <a:gd name="T17" fmla="*/ 19 h 20"/>
              <a:gd name="T18" fmla="*/ 10 w 30"/>
              <a:gd name="T19" fmla="*/ 16 h 20"/>
              <a:gd name="T20" fmla="*/ 5 w 30"/>
              <a:gd name="T21" fmla="*/ 20 h 20"/>
              <a:gd name="T22" fmla="*/ 11 w 30"/>
              <a:gd name="T23" fmla="*/ 18 h 20"/>
              <a:gd name="T24" fmla="*/ 17 w 30"/>
              <a:gd name="T25" fmla="*/ 3 h 20"/>
              <a:gd name="T26" fmla="*/ 24 w 30"/>
              <a:gd name="T27" fmla="*/ 0 h 20"/>
              <a:gd name="T28" fmla="*/ 18 w 30"/>
              <a:gd name="T29" fmla="*/ 5 h 20"/>
              <a:gd name="T30" fmla="*/ 25 w 30"/>
              <a:gd name="T31" fmla="*/ 2 h 20"/>
              <a:gd name="T32" fmla="*/ 18 w 30"/>
              <a:gd name="T33" fmla="*/ 6 h 20"/>
              <a:gd name="T34" fmla="*/ 26 w 30"/>
              <a:gd name="T35" fmla="*/ 3 h 20"/>
              <a:gd name="T36" fmla="*/ 20 w 30"/>
              <a:gd name="T37" fmla="*/ 11 h 20"/>
              <a:gd name="T38" fmla="*/ 28 w 30"/>
              <a:gd name="T39" fmla="*/ 8 h 20"/>
              <a:gd name="T40" fmla="*/ 28 w 30"/>
              <a:gd name="T41" fmla="*/ 8 h 20"/>
              <a:gd name="T42" fmla="*/ 21 w 30"/>
              <a:gd name="T43" fmla="*/ 12 h 20"/>
              <a:gd name="T44" fmla="*/ 28 w 30"/>
              <a:gd name="T45" fmla="*/ 9 h 20"/>
              <a:gd name="T46" fmla="*/ 22 w 30"/>
              <a:gd name="T47" fmla="*/ 15 h 20"/>
              <a:gd name="T48" fmla="*/ 30 w 30"/>
              <a:gd name="T49" fmla="*/ 1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0" h="20">
                <a:moveTo>
                  <a:pt x="1" y="12"/>
                </a:moveTo>
                <a:lnTo>
                  <a:pt x="6" y="10"/>
                </a:lnTo>
                <a:moveTo>
                  <a:pt x="0" y="10"/>
                </a:moveTo>
                <a:lnTo>
                  <a:pt x="6" y="7"/>
                </a:lnTo>
                <a:moveTo>
                  <a:pt x="2" y="13"/>
                </a:moveTo>
                <a:lnTo>
                  <a:pt x="6" y="11"/>
                </a:lnTo>
                <a:moveTo>
                  <a:pt x="3" y="17"/>
                </a:moveTo>
                <a:lnTo>
                  <a:pt x="9" y="16"/>
                </a:lnTo>
                <a:moveTo>
                  <a:pt x="4" y="19"/>
                </a:moveTo>
                <a:lnTo>
                  <a:pt x="10" y="16"/>
                </a:lnTo>
                <a:moveTo>
                  <a:pt x="5" y="20"/>
                </a:moveTo>
                <a:lnTo>
                  <a:pt x="11" y="18"/>
                </a:lnTo>
                <a:moveTo>
                  <a:pt x="17" y="3"/>
                </a:moveTo>
                <a:lnTo>
                  <a:pt x="24" y="0"/>
                </a:lnTo>
                <a:moveTo>
                  <a:pt x="18" y="5"/>
                </a:moveTo>
                <a:lnTo>
                  <a:pt x="25" y="2"/>
                </a:lnTo>
                <a:moveTo>
                  <a:pt x="18" y="6"/>
                </a:moveTo>
                <a:lnTo>
                  <a:pt x="26" y="3"/>
                </a:lnTo>
                <a:moveTo>
                  <a:pt x="20" y="11"/>
                </a:moveTo>
                <a:lnTo>
                  <a:pt x="28" y="8"/>
                </a:lnTo>
                <a:lnTo>
                  <a:pt x="28" y="8"/>
                </a:lnTo>
                <a:moveTo>
                  <a:pt x="21" y="12"/>
                </a:moveTo>
                <a:lnTo>
                  <a:pt x="28" y="9"/>
                </a:lnTo>
                <a:moveTo>
                  <a:pt x="22" y="15"/>
                </a:moveTo>
                <a:lnTo>
                  <a:pt x="30" y="1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48" name="Freeform 1425">
            <a:extLst>
              <a:ext uri="{FF2B5EF4-FFF2-40B4-BE49-F238E27FC236}">
                <a16:creationId xmlns:a16="http://schemas.microsoft.com/office/drawing/2014/main" id="{54DD1FA5-550E-3E63-61B6-4D28DC37A5B9}"/>
              </a:ext>
            </a:extLst>
          </p:cNvPr>
          <p:cNvSpPr>
            <a:spLocks noEditPoints="1"/>
          </p:cNvSpPr>
          <p:nvPr/>
        </p:nvSpPr>
        <p:spPr bwMode="auto">
          <a:xfrm>
            <a:off x="7771107" y="996880"/>
            <a:ext cx="142875" cy="219075"/>
          </a:xfrm>
          <a:custGeom>
            <a:avLst/>
            <a:gdLst>
              <a:gd name="T0" fmla="*/ 13 w 15"/>
              <a:gd name="T1" fmla="*/ 15 h 23"/>
              <a:gd name="T2" fmla="*/ 15 w 15"/>
              <a:gd name="T3" fmla="*/ 21 h 23"/>
              <a:gd name="T4" fmla="*/ 9 w 15"/>
              <a:gd name="T5" fmla="*/ 23 h 23"/>
              <a:gd name="T6" fmla="*/ 0 w 15"/>
              <a:gd name="T7" fmla="*/ 3 h 23"/>
              <a:gd name="T8" fmla="*/ 7 w 15"/>
              <a:gd name="T9" fmla="*/ 0 h 23"/>
              <a:gd name="T10" fmla="*/ 9 w 15"/>
              <a:gd name="T11" fmla="*/ 6 h 23"/>
              <a:gd name="T12" fmla="*/ 7 w 15"/>
              <a:gd name="T13" fmla="*/ 18 h 23"/>
              <a:gd name="T14" fmla="*/ 13 w 15"/>
              <a:gd name="T15" fmla="*/ 16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23">
                <a:moveTo>
                  <a:pt x="13" y="15"/>
                </a:moveTo>
                <a:lnTo>
                  <a:pt x="15" y="21"/>
                </a:lnTo>
                <a:lnTo>
                  <a:pt x="9" y="23"/>
                </a:lnTo>
                <a:lnTo>
                  <a:pt x="0" y="3"/>
                </a:lnTo>
                <a:lnTo>
                  <a:pt x="7" y="0"/>
                </a:lnTo>
                <a:lnTo>
                  <a:pt x="9" y="6"/>
                </a:lnTo>
                <a:moveTo>
                  <a:pt x="7" y="18"/>
                </a:moveTo>
                <a:lnTo>
                  <a:pt x="13" y="1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49" name="Freeform 1426">
            <a:extLst>
              <a:ext uri="{FF2B5EF4-FFF2-40B4-BE49-F238E27FC236}">
                <a16:creationId xmlns:a16="http://schemas.microsoft.com/office/drawing/2014/main" id="{1D2588E0-14DC-CFAC-4251-11F548ADBD99}"/>
              </a:ext>
            </a:extLst>
          </p:cNvPr>
          <p:cNvSpPr>
            <a:spLocks/>
          </p:cNvSpPr>
          <p:nvPr/>
        </p:nvSpPr>
        <p:spPr bwMode="auto">
          <a:xfrm>
            <a:off x="7885407" y="1139755"/>
            <a:ext cx="28575" cy="47625"/>
          </a:xfrm>
          <a:custGeom>
            <a:avLst/>
            <a:gdLst>
              <a:gd name="T0" fmla="*/ 3 w 3"/>
              <a:gd name="T1" fmla="*/ 0 h 5"/>
              <a:gd name="T2" fmla="*/ 1 w 3"/>
              <a:gd name="T3" fmla="*/ 5 h 5"/>
              <a:gd name="T4" fmla="*/ 0 w 3"/>
              <a:gd name="T5" fmla="*/ 5 h 5"/>
              <a:gd name="T6" fmla="*/ 3 w 3"/>
              <a:gd name="T7" fmla="*/ 0 h 5"/>
            </a:gdLst>
            <a:ahLst/>
            <a:cxnLst>
              <a:cxn ang="0">
                <a:pos x="T0" y="T1"/>
              </a:cxn>
              <a:cxn ang="0">
                <a:pos x="T2" y="T3"/>
              </a:cxn>
              <a:cxn ang="0">
                <a:pos x="T4" y="T5"/>
              </a:cxn>
              <a:cxn ang="0">
                <a:pos x="T6" y="T7"/>
              </a:cxn>
            </a:cxnLst>
            <a:rect l="0" t="0" r="r" b="b"/>
            <a:pathLst>
              <a:path w="3" h="5">
                <a:moveTo>
                  <a:pt x="3" y="0"/>
                </a:moveTo>
                <a:lnTo>
                  <a:pt x="1" y="5"/>
                </a:lnTo>
                <a:lnTo>
                  <a:pt x="0" y="5"/>
                </a:lnTo>
                <a:lnTo>
                  <a:pt x="3" y="0"/>
                </a:lnTo>
                <a:close/>
              </a:path>
            </a:pathLst>
          </a:custGeom>
          <a:solidFill>
            <a:srgbClr val="FFFFFF"/>
          </a:solidFill>
          <a:ln w="0">
            <a:solidFill>
              <a:srgbClr val="000000"/>
            </a:solidFill>
            <a:prstDash val="solid"/>
            <a:round/>
            <a:headEnd/>
            <a:tailEnd/>
          </a:ln>
        </p:spPr>
        <p:txBody>
          <a:bodyPr/>
          <a:lstStyle/>
          <a:p>
            <a:endParaRPr lang="ru-RU"/>
          </a:p>
        </p:txBody>
      </p:sp>
      <p:sp>
        <p:nvSpPr>
          <p:cNvPr id="50" name="Freeform 1427">
            <a:extLst>
              <a:ext uri="{FF2B5EF4-FFF2-40B4-BE49-F238E27FC236}">
                <a16:creationId xmlns:a16="http://schemas.microsoft.com/office/drawing/2014/main" id="{09C3B63D-0610-A120-E0EF-EEDF7CBC9A37}"/>
              </a:ext>
            </a:extLst>
          </p:cNvPr>
          <p:cNvSpPr>
            <a:spLocks/>
          </p:cNvSpPr>
          <p:nvPr/>
        </p:nvSpPr>
        <p:spPr bwMode="auto">
          <a:xfrm>
            <a:off x="7952082" y="1063555"/>
            <a:ext cx="19050" cy="9525"/>
          </a:xfrm>
          <a:custGeom>
            <a:avLst/>
            <a:gdLst>
              <a:gd name="T0" fmla="*/ 0 w 2"/>
              <a:gd name="T1" fmla="*/ 1 h 1"/>
              <a:gd name="T2" fmla="*/ 2 w 2"/>
              <a:gd name="T3" fmla="*/ 0 h 1"/>
              <a:gd name="T4" fmla="*/ 2 w 2"/>
              <a:gd name="T5" fmla="*/ 0 h 1"/>
              <a:gd name="T6" fmla="*/ 1 w 2"/>
              <a:gd name="T7" fmla="*/ 0 h 1"/>
              <a:gd name="T8" fmla="*/ 0 w 2"/>
              <a:gd name="T9" fmla="*/ 1 h 1"/>
            </a:gdLst>
            <a:ahLst/>
            <a:cxnLst>
              <a:cxn ang="0">
                <a:pos x="T0" y="T1"/>
              </a:cxn>
              <a:cxn ang="0">
                <a:pos x="T2" y="T3"/>
              </a:cxn>
              <a:cxn ang="0">
                <a:pos x="T4" y="T5"/>
              </a:cxn>
              <a:cxn ang="0">
                <a:pos x="T6" y="T7"/>
              </a:cxn>
              <a:cxn ang="0">
                <a:pos x="T8" y="T9"/>
              </a:cxn>
            </a:cxnLst>
            <a:rect l="0" t="0" r="r" b="b"/>
            <a:pathLst>
              <a:path w="2" h="1">
                <a:moveTo>
                  <a:pt x="0" y="1"/>
                </a:moveTo>
                <a:lnTo>
                  <a:pt x="2" y="0"/>
                </a:lnTo>
                <a:lnTo>
                  <a:pt x="2" y="0"/>
                </a:lnTo>
                <a:lnTo>
                  <a:pt x="1" y="0"/>
                </a:lnTo>
                <a:lnTo>
                  <a:pt x="0" y="1"/>
                </a:lnTo>
                <a:close/>
              </a:path>
            </a:pathLst>
          </a:custGeom>
          <a:solidFill>
            <a:srgbClr val="FFFFFF"/>
          </a:solidFill>
          <a:ln w="0">
            <a:solidFill>
              <a:srgbClr val="000000"/>
            </a:solidFill>
            <a:prstDash val="solid"/>
            <a:round/>
            <a:headEnd/>
            <a:tailEnd/>
          </a:ln>
        </p:spPr>
        <p:txBody>
          <a:bodyPr/>
          <a:lstStyle/>
          <a:p>
            <a:endParaRPr lang="ru-RU"/>
          </a:p>
        </p:txBody>
      </p:sp>
      <p:sp>
        <p:nvSpPr>
          <p:cNvPr id="51" name="Freeform 1428">
            <a:extLst>
              <a:ext uri="{FF2B5EF4-FFF2-40B4-BE49-F238E27FC236}">
                <a16:creationId xmlns:a16="http://schemas.microsoft.com/office/drawing/2014/main" id="{E179E53B-7286-D9D9-A0D7-907619A21965}"/>
              </a:ext>
            </a:extLst>
          </p:cNvPr>
          <p:cNvSpPr>
            <a:spLocks/>
          </p:cNvSpPr>
          <p:nvPr/>
        </p:nvSpPr>
        <p:spPr bwMode="auto">
          <a:xfrm>
            <a:off x="7885407" y="1187380"/>
            <a:ext cx="9525" cy="9525"/>
          </a:xfrm>
          <a:custGeom>
            <a:avLst/>
            <a:gdLst>
              <a:gd name="T0" fmla="*/ 1 w 1"/>
              <a:gd name="T1" fmla="*/ 0 h 1"/>
              <a:gd name="T2" fmla="*/ 1 w 1"/>
              <a:gd name="T3" fmla="*/ 1 h 1"/>
              <a:gd name="T4" fmla="*/ 0 w 1"/>
              <a:gd name="T5" fmla="*/ 1 h 1"/>
              <a:gd name="T6" fmla="*/ 0 w 1"/>
              <a:gd name="T7" fmla="*/ 1 h 1"/>
              <a:gd name="T8" fmla="*/ 0 w 1"/>
              <a:gd name="T9" fmla="*/ 0 h 1"/>
              <a:gd name="T10" fmla="*/ 0 w 1"/>
              <a:gd name="T11" fmla="*/ 0 h 1"/>
              <a:gd name="T12" fmla="*/ 1 w 1"/>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1" y="0"/>
                </a:moveTo>
                <a:lnTo>
                  <a:pt x="1" y="1"/>
                </a:lnTo>
                <a:lnTo>
                  <a:pt x="0" y="1"/>
                </a:lnTo>
                <a:lnTo>
                  <a:pt x="0" y="1"/>
                </a:lnTo>
                <a:lnTo>
                  <a:pt x="0" y="0"/>
                </a:lnTo>
                <a:lnTo>
                  <a:pt x="0" y="0"/>
                </a:lnTo>
                <a:lnTo>
                  <a:pt x="1" y="0"/>
                </a:lnTo>
                <a:close/>
              </a:path>
            </a:pathLst>
          </a:custGeom>
          <a:solidFill>
            <a:srgbClr val="FFFFFF"/>
          </a:solidFill>
          <a:ln w="0">
            <a:solidFill>
              <a:srgbClr val="000000"/>
            </a:solidFill>
            <a:prstDash val="solid"/>
            <a:round/>
            <a:headEnd/>
            <a:tailEnd/>
          </a:ln>
        </p:spPr>
        <p:txBody>
          <a:bodyPr/>
          <a:lstStyle/>
          <a:p>
            <a:endParaRPr lang="ru-RU"/>
          </a:p>
        </p:txBody>
      </p:sp>
      <p:sp>
        <p:nvSpPr>
          <p:cNvPr id="52" name="Freeform 1429">
            <a:extLst>
              <a:ext uri="{FF2B5EF4-FFF2-40B4-BE49-F238E27FC236}">
                <a16:creationId xmlns:a16="http://schemas.microsoft.com/office/drawing/2014/main" id="{D577A8F3-669C-3F88-1A89-88F26E8DEC62}"/>
              </a:ext>
            </a:extLst>
          </p:cNvPr>
          <p:cNvSpPr>
            <a:spLocks/>
          </p:cNvSpPr>
          <p:nvPr/>
        </p:nvSpPr>
        <p:spPr bwMode="auto">
          <a:xfrm>
            <a:off x="7961607" y="1015930"/>
            <a:ext cx="152400" cy="47625"/>
          </a:xfrm>
          <a:custGeom>
            <a:avLst/>
            <a:gdLst>
              <a:gd name="T0" fmla="*/ 0 w 16"/>
              <a:gd name="T1" fmla="*/ 5 h 5"/>
              <a:gd name="T2" fmla="*/ 16 w 16"/>
              <a:gd name="T3" fmla="*/ 0 h 5"/>
              <a:gd name="T4" fmla="*/ 0 w 16"/>
              <a:gd name="T5" fmla="*/ 5 h 5"/>
            </a:gdLst>
            <a:ahLst/>
            <a:cxnLst>
              <a:cxn ang="0">
                <a:pos x="T0" y="T1"/>
              </a:cxn>
              <a:cxn ang="0">
                <a:pos x="T2" y="T3"/>
              </a:cxn>
              <a:cxn ang="0">
                <a:pos x="T4" y="T5"/>
              </a:cxn>
            </a:cxnLst>
            <a:rect l="0" t="0" r="r" b="b"/>
            <a:pathLst>
              <a:path w="16" h="5">
                <a:moveTo>
                  <a:pt x="0" y="5"/>
                </a:moveTo>
                <a:lnTo>
                  <a:pt x="16" y="0"/>
                </a:lnTo>
                <a:lnTo>
                  <a:pt x="0"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53" name="Freeform 1430">
            <a:extLst>
              <a:ext uri="{FF2B5EF4-FFF2-40B4-BE49-F238E27FC236}">
                <a16:creationId xmlns:a16="http://schemas.microsoft.com/office/drawing/2014/main" id="{DBA2AE92-393A-F77A-2F43-A3025B7A4301}"/>
              </a:ext>
            </a:extLst>
          </p:cNvPr>
          <p:cNvSpPr>
            <a:spLocks/>
          </p:cNvSpPr>
          <p:nvPr/>
        </p:nvSpPr>
        <p:spPr bwMode="auto">
          <a:xfrm>
            <a:off x="7971132" y="1149280"/>
            <a:ext cx="47625" cy="47625"/>
          </a:xfrm>
          <a:custGeom>
            <a:avLst/>
            <a:gdLst>
              <a:gd name="T0" fmla="*/ 0 w 5"/>
              <a:gd name="T1" fmla="*/ 0 h 5"/>
              <a:gd name="T2" fmla="*/ 5 w 5"/>
              <a:gd name="T3" fmla="*/ 5 h 5"/>
              <a:gd name="T4" fmla="*/ 0 w 5"/>
              <a:gd name="T5" fmla="*/ 0 h 5"/>
            </a:gdLst>
            <a:ahLst/>
            <a:cxnLst>
              <a:cxn ang="0">
                <a:pos x="T0" y="T1"/>
              </a:cxn>
              <a:cxn ang="0">
                <a:pos x="T2" y="T3"/>
              </a:cxn>
              <a:cxn ang="0">
                <a:pos x="T4" y="T5"/>
              </a:cxn>
            </a:cxnLst>
            <a:rect l="0" t="0" r="r" b="b"/>
            <a:pathLst>
              <a:path w="5" h="5">
                <a:moveTo>
                  <a:pt x="0" y="0"/>
                </a:moveTo>
                <a:lnTo>
                  <a:pt x="5" y="5"/>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54" name="Freeform 1431">
            <a:extLst>
              <a:ext uri="{FF2B5EF4-FFF2-40B4-BE49-F238E27FC236}">
                <a16:creationId xmlns:a16="http://schemas.microsoft.com/office/drawing/2014/main" id="{602747AF-B22D-E641-828C-9E5817BB82F6}"/>
              </a:ext>
            </a:extLst>
          </p:cNvPr>
          <p:cNvSpPr>
            <a:spLocks/>
          </p:cNvSpPr>
          <p:nvPr/>
        </p:nvSpPr>
        <p:spPr bwMode="auto">
          <a:xfrm>
            <a:off x="7847307" y="1111180"/>
            <a:ext cx="57150" cy="123825"/>
          </a:xfrm>
          <a:custGeom>
            <a:avLst/>
            <a:gdLst>
              <a:gd name="T0" fmla="*/ 6 w 6"/>
              <a:gd name="T1" fmla="*/ 0 h 13"/>
              <a:gd name="T2" fmla="*/ 0 w 6"/>
              <a:gd name="T3" fmla="*/ 13 h 13"/>
              <a:gd name="T4" fmla="*/ 6 w 6"/>
              <a:gd name="T5" fmla="*/ 0 h 13"/>
            </a:gdLst>
            <a:ahLst/>
            <a:cxnLst>
              <a:cxn ang="0">
                <a:pos x="T0" y="T1"/>
              </a:cxn>
              <a:cxn ang="0">
                <a:pos x="T2" y="T3"/>
              </a:cxn>
              <a:cxn ang="0">
                <a:pos x="T4" y="T5"/>
              </a:cxn>
            </a:cxnLst>
            <a:rect l="0" t="0" r="r" b="b"/>
            <a:pathLst>
              <a:path w="6" h="13">
                <a:moveTo>
                  <a:pt x="6" y="0"/>
                </a:moveTo>
                <a:lnTo>
                  <a:pt x="0" y="13"/>
                </a:lnTo>
                <a:lnTo>
                  <a:pt x="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55" name="Freeform 1432">
            <a:extLst>
              <a:ext uri="{FF2B5EF4-FFF2-40B4-BE49-F238E27FC236}">
                <a16:creationId xmlns:a16="http://schemas.microsoft.com/office/drawing/2014/main" id="{C7B19DA6-0D09-DB62-0D7B-A9A385BF7373}"/>
              </a:ext>
            </a:extLst>
          </p:cNvPr>
          <p:cNvSpPr>
            <a:spLocks/>
          </p:cNvSpPr>
          <p:nvPr/>
        </p:nvSpPr>
        <p:spPr bwMode="auto">
          <a:xfrm>
            <a:off x="7942557" y="1120705"/>
            <a:ext cx="9525" cy="19050"/>
          </a:xfrm>
          <a:custGeom>
            <a:avLst/>
            <a:gdLst>
              <a:gd name="T0" fmla="*/ 0 w 1"/>
              <a:gd name="T1" fmla="*/ 2 h 2"/>
              <a:gd name="T2" fmla="*/ 1 w 1"/>
              <a:gd name="T3" fmla="*/ 0 h 2"/>
              <a:gd name="T4" fmla="*/ 0 w 1"/>
              <a:gd name="T5" fmla="*/ 2 h 2"/>
            </a:gdLst>
            <a:ahLst/>
            <a:cxnLst>
              <a:cxn ang="0">
                <a:pos x="T0" y="T1"/>
              </a:cxn>
              <a:cxn ang="0">
                <a:pos x="T2" y="T3"/>
              </a:cxn>
              <a:cxn ang="0">
                <a:pos x="T4" y="T5"/>
              </a:cxn>
            </a:cxnLst>
            <a:rect l="0" t="0" r="r" b="b"/>
            <a:pathLst>
              <a:path w="1" h="2">
                <a:moveTo>
                  <a:pt x="0" y="2"/>
                </a:moveTo>
                <a:lnTo>
                  <a:pt x="1" y="0"/>
                </a:lnTo>
                <a:lnTo>
                  <a:pt x="0" y="2"/>
                </a:lnTo>
                <a:close/>
              </a:path>
            </a:pathLst>
          </a:custGeom>
          <a:solidFill>
            <a:srgbClr val="FFFFFF"/>
          </a:solidFill>
          <a:ln w="0">
            <a:solidFill>
              <a:srgbClr val="000000"/>
            </a:solidFill>
            <a:prstDash val="solid"/>
            <a:round/>
            <a:headEnd/>
            <a:tailEnd/>
          </a:ln>
        </p:spPr>
        <p:txBody>
          <a:bodyPr/>
          <a:lstStyle/>
          <a:p>
            <a:endParaRPr lang="ru-RU"/>
          </a:p>
        </p:txBody>
      </p:sp>
      <p:sp>
        <p:nvSpPr>
          <p:cNvPr id="56" name="Freeform 1433">
            <a:extLst>
              <a:ext uri="{FF2B5EF4-FFF2-40B4-BE49-F238E27FC236}">
                <a16:creationId xmlns:a16="http://schemas.microsoft.com/office/drawing/2014/main" id="{B7B1E255-4A91-FF48-D30F-124AB213AC0E}"/>
              </a:ext>
            </a:extLst>
          </p:cNvPr>
          <p:cNvSpPr>
            <a:spLocks/>
          </p:cNvSpPr>
          <p:nvPr/>
        </p:nvSpPr>
        <p:spPr bwMode="auto">
          <a:xfrm>
            <a:off x="7933032" y="1111180"/>
            <a:ext cx="9525" cy="19050"/>
          </a:xfrm>
          <a:custGeom>
            <a:avLst/>
            <a:gdLst>
              <a:gd name="T0" fmla="*/ 0 w 1"/>
              <a:gd name="T1" fmla="*/ 2 h 2"/>
              <a:gd name="T2" fmla="*/ 1 w 1"/>
              <a:gd name="T3" fmla="*/ 0 h 2"/>
              <a:gd name="T4" fmla="*/ 0 w 1"/>
              <a:gd name="T5" fmla="*/ 2 h 2"/>
            </a:gdLst>
            <a:ahLst/>
            <a:cxnLst>
              <a:cxn ang="0">
                <a:pos x="T0" y="T1"/>
              </a:cxn>
              <a:cxn ang="0">
                <a:pos x="T2" y="T3"/>
              </a:cxn>
              <a:cxn ang="0">
                <a:pos x="T4" y="T5"/>
              </a:cxn>
            </a:cxnLst>
            <a:rect l="0" t="0" r="r" b="b"/>
            <a:pathLst>
              <a:path w="1" h="2">
                <a:moveTo>
                  <a:pt x="0" y="2"/>
                </a:moveTo>
                <a:lnTo>
                  <a:pt x="1" y="0"/>
                </a:lnTo>
                <a:lnTo>
                  <a:pt x="0" y="2"/>
                </a:lnTo>
                <a:close/>
              </a:path>
            </a:pathLst>
          </a:custGeom>
          <a:solidFill>
            <a:srgbClr val="FFFFFF"/>
          </a:solidFill>
          <a:ln w="0">
            <a:solidFill>
              <a:srgbClr val="000000"/>
            </a:solidFill>
            <a:prstDash val="solid"/>
            <a:round/>
            <a:headEnd/>
            <a:tailEnd/>
          </a:ln>
        </p:spPr>
        <p:txBody>
          <a:bodyPr/>
          <a:lstStyle/>
          <a:p>
            <a:endParaRPr lang="ru-RU"/>
          </a:p>
        </p:txBody>
      </p:sp>
      <p:sp>
        <p:nvSpPr>
          <p:cNvPr id="57" name="Line 1434">
            <a:extLst>
              <a:ext uri="{FF2B5EF4-FFF2-40B4-BE49-F238E27FC236}">
                <a16:creationId xmlns:a16="http://schemas.microsoft.com/office/drawing/2014/main" id="{B943E806-4834-6D0C-5482-36170B49BE60}"/>
              </a:ext>
            </a:extLst>
          </p:cNvPr>
          <p:cNvSpPr>
            <a:spLocks noChangeShapeType="1"/>
          </p:cNvSpPr>
          <p:nvPr/>
        </p:nvSpPr>
        <p:spPr bwMode="auto">
          <a:xfrm>
            <a:off x="7913982" y="1082605"/>
            <a:ext cx="9525" cy="1587"/>
          </a:xfrm>
          <a:prstGeom prst="line">
            <a:avLst/>
          </a:prstGeom>
          <a:noFill/>
          <a:ln w="0">
            <a:solidFill>
              <a:srgbClr val="24211D"/>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58" name="Line 1435">
            <a:extLst>
              <a:ext uri="{FF2B5EF4-FFF2-40B4-BE49-F238E27FC236}">
                <a16:creationId xmlns:a16="http://schemas.microsoft.com/office/drawing/2014/main" id="{DC7B44A1-95D0-B80C-33C7-6E1C046FD755}"/>
              </a:ext>
            </a:extLst>
          </p:cNvPr>
          <p:cNvSpPr>
            <a:spLocks noChangeShapeType="1"/>
          </p:cNvSpPr>
          <p:nvPr/>
        </p:nvSpPr>
        <p:spPr bwMode="auto">
          <a:xfrm>
            <a:off x="7952082" y="1092130"/>
            <a:ext cx="9525" cy="1587"/>
          </a:xfrm>
          <a:prstGeom prst="line">
            <a:avLst/>
          </a:prstGeom>
          <a:noFill/>
          <a:ln w="0">
            <a:solidFill>
              <a:srgbClr val="24211D"/>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59" name="Line 1436">
            <a:extLst>
              <a:ext uri="{FF2B5EF4-FFF2-40B4-BE49-F238E27FC236}">
                <a16:creationId xmlns:a16="http://schemas.microsoft.com/office/drawing/2014/main" id="{A6D87809-10DB-2273-DF55-63F44E1E6925}"/>
              </a:ext>
            </a:extLst>
          </p:cNvPr>
          <p:cNvSpPr>
            <a:spLocks noChangeShapeType="1"/>
          </p:cNvSpPr>
          <p:nvPr/>
        </p:nvSpPr>
        <p:spPr bwMode="auto">
          <a:xfrm>
            <a:off x="7990182" y="1101655"/>
            <a:ext cx="19050" cy="1587"/>
          </a:xfrm>
          <a:prstGeom prst="line">
            <a:avLst/>
          </a:prstGeom>
          <a:noFill/>
          <a:ln w="0">
            <a:solidFill>
              <a:srgbClr val="24211D"/>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87" name="Rectangle 1464">
            <a:extLst>
              <a:ext uri="{FF2B5EF4-FFF2-40B4-BE49-F238E27FC236}">
                <a16:creationId xmlns:a16="http://schemas.microsoft.com/office/drawing/2014/main" id="{E1E94439-C5B8-1963-FE3B-FDAD538924A1}"/>
              </a:ext>
            </a:extLst>
          </p:cNvPr>
          <p:cNvSpPr>
            <a:spLocks noChangeArrowheads="1"/>
          </p:cNvSpPr>
          <p:nvPr/>
        </p:nvSpPr>
        <p:spPr bwMode="auto">
          <a:xfrm>
            <a:off x="7539332" y="2706617"/>
            <a:ext cx="476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altLang="ru-RU" sz="1500">
                <a:solidFill>
                  <a:srgbClr val="000000"/>
                </a:solidFill>
                <a:latin typeface="Times New Roman" panose="02020603050405020304" pitchFamily="18" charset="0"/>
              </a:rPr>
              <a:t> </a:t>
            </a:r>
            <a:endParaRPr lang="ru-RU" altLang="ru-RU"/>
          </a:p>
        </p:txBody>
      </p:sp>
      <p:sp>
        <p:nvSpPr>
          <p:cNvPr id="88" name="Freeform 1465">
            <a:extLst>
              <a:ext uri="{FF2B5EF4-FFF2-40B4-BE49-F238E27FC236}">
                <a16:creationId xmlns:a16="http://schemas.microsoft.com/office/drawing/2014/main" id="{6FB15166-502F-57C9-B6B0-8DE9DA3BDB95}"/>
              </a:ext>
            </a:extLst>
          </p:cNvPr>
          <p:cNvSpPr>
            <a:spLocks/>
          </p:cNvSpPr>
          <p:nvPr/>
        </p:nvSpPr>
        <p:spPr bwMode="auto">
          <a:xfrm>
            <a:off x="6361407" y="1120705"/>
            <a:ext cx="66675" cy="66675"/>
          </a:xfrm>
          <a:custGeom>
            <a:avLst/>
            <a:gdLst>
              <a:gd name="T0" fmla="*/ 5 w 7"/>
              <a:gd name="T1" fmla="*/ 2 h 7"/>
              <a:gd name="T2" fmla="*/ 6 w 7"/>
              <a:gd name="T3" fmla="*/ 6 h 7"/>
              <a:gd name="T4" fmla="*/ 2 w 7"/>
              <a:gd name="T5" fmla="*/ 5 h 7"/>
              <a:gd name="T6" fmla="*/ 1 w 7"/>
              <a:gd name="T7" fmla="*/ 1 h 7"/>
              <a:gd name="T8" fmla="*/ 5 w 7"/>
              <a:gd name="T9" fmla="*/ 2 h 7"/>
            </a:gdLst>
            <a:ahLst/>
            <a:cxnLst>
              <a:cxn ang="0">
                <a:pos x="T0" y="T1"/>
              </a:cxn>
              <a:cxn ang="0">
                <a:pos x="T2" y="T3"/>
              </a:cxn>
              <a:cxn ang="0">
                <a:pos x="T4" y="T5"/>
              </a:cxn>
              <a:cxn ang="0">
                <a:pos x="T6" y="T7"/>
              </a:cxn>
              <a:cxn ang="0">
                <a:pos x="T8" y="T9"/>
              </a:cxn>
            </a:cxnLst>
            <a:rect l="0" t="0" r="r" b="b"/>
            <a:pathLst>
              <a:path w="7" h="7">
                <a:moveTo>
                  <a:pt x="5" y="2"/>
                </a:moveTo>
                <a:cubicBezTo>
                  <a:pt x="6" y="3"/>
                  <a:pt x="7" y="5"/>
                  <a:pt x="6" y="6"/>
                </a:cubicBezTo>
                <a:cubicBezTo>
                  <a:pt x="5" y="7"/>
                  <a:pt x="3" y="7"/>
                  <a:pt x="2" y="5"/>
                </a:cubicBezTo>
                <a:cubicBezTo>
                  <a:pt x="0" y="4"/>
                  <a:pt x="0" y="2"/>
                  <a:pt x="1" y="1"/>
                </a:cubicBezTo>
                <a:cubicBezTo>
                  <a:pt x="2" y="0"/>
                  <a:pt x="4" y="0"/>
                  <a:pt x="5" y="2"/>
                </a:cubicBez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89" name="Freeform 1466">
            <a:extLst>
              <a:ext uri="{FF2B5EF4-FFF2-40B4-BE49-F238E27FC236}">
                <a16:creationId xmlns:a16="http://schemas.microsoft.com/office/drawing/2014/main" id="{7289D883-404D-26F3-B693-FC5B767DC8AB}"/>
              </a:ext>
            </a:extLst>
          </p:cNvPr>
          <p:cNvSpPr>
            <a:spLocks/>
          </p:cNvSpPr>
          <p:nvPr/>
        </p:nvSpPr>
        <p:spPr bwMode="auto">
          <a:xfrm>
            <a:off x="6389982" y="1168330"/>
            <a:ext cx="9525" cy="9525"/>
          </a:xfrm>
          <a:custGeom>
            <a:avLst/>
            <a:gdLst>
              <a:gd name="T0" fmla="*/ 1 w 1"/>
              <a:gd name="T1" fmla="*/ 0 h 1"/>
              <a:gd name="T2" fmla="*/ 1 w 1"/>
              <a:gd name="T3" fmla="*/ 1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1"/>
                  <a:pt x="1" y="1"/>
                  <a:pt x="1" y="1"/>
                </a:cubicBezTo>
                <a:cubicBezTo>
                  <a:pt x="1" y="1"/>
                  <a:pt x="1" y="1"/>
                  <a:pt x="1" y="1"/>
                </a:cubicBezTo>
                <a:cubicBezTo>
                  <a:pt x="0" y="0"/>
                  <a:pt x="1" y="0"/>
                  <a:pt x="1" y="0"/>
                </a:cubicBezTo>
                <a:cubicBezTo>
                  <a:pt x="1" y="0"/>
                  <a:pt x="1" y="0"/>
                  <a:pt x="1" y="0"/>
                </a:cubicBezTo>
                <a:close/>
              </a:path>
            </a:pathLst>
          </a:custGeom>
          <a:solidFill>
            <a:srgbClr val="FFFFFF"/>
          </a:solidFill>
          <a:ln w="0">
            <a:solidFill>
              <a:srgbClr val="000000"/>
            </a:solidFill>
            <a:prstDash val="solid"/>
            <a:round/>
            <a:headEnd/>
            <a:tailEnd/>
          </a:ln>
        </p:spPr>
        <p:txBody>
          <a:bodyPr/>
          <a:lstStyle/>
          <a:p>
            <a:endParaRPr lang="ru-RU"/>
          </a:p>
        </p:txBody>
      </p:sp>
      <p:sp>
        <p:nvSpPr>
          <p:cNvPr id="90" name="Freeform 1467">
            <a:extLst>
              <a:ext uri="{FF2B5EF4-FFF2-40B4-BE49-F238E27FC236}">
                <a16:creationId xmlns:a16="http://schemas.microsoft.com/office/drawing/2014/main" id="{10DD1E6A-0D34-875F-D799-DF0D7F487364}"/>
              </a:ext>
            </a:extLst>
          </p:cNvPr>
          <p:cNvSpPr>
            <a:spLocks/>
          </p:cNvSpPr>
          <p:nvPr/>
        </p:nvSpPr>
        <p:spPr bwMode="auto">
          <a:xfrm>
            <a:off x="6389982" y="1177855"/>
            <a:ext cx="9525" cy="9525"/>
          </a:xfrm>
          <a:custGeom>
            <a:avLst/>
            <a:gdLst>
              <a:gd name="T0" fmla="*/ 1 w 1"/>
              <a:gd name="T1" fmla="*/ 0 h 1"/>
              <a:gd name="T2" fmla="*/ 0 w 1"/>
              <a:gd name="T3" fmla="*/ 1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lnTo>
                  <a:pt x="0" y="1"/>
                </a:lnTo>
                <a:lnTo>
                  <a:pt x="0" y="1"/>
                </a:lnTo>
                <a:lnTo>
                  <a:pt x="1" y="0"/>
                </a:lnTo>
                <a:close/>
              </a:path>
            </a:pathLst>
          </a:custGeom>
          <a:solidFill>
            <a:srgbClr val="FFFFFF"/>
          </a:solidFill>
          <a:ln w="0">
            <a:solidFill>
              <a:srgbClr val="000000"/>
            </a:solidFill>
            <a:prstDash val="solid"/>
            <a:round/>
            <a:headEnd/>
            <a:tailEnd/>
          </a:ln>
        </p:spPr>
        <p:txBody>
          <a:bodyPr/>
          <a:lstStyle/>
          <a:p>
            <a:endParaRPr lang="ru-RU"/>
          </a:p>
        </p:txBody>
      </p:sp>
      <p:sp>
        <p:nvSpPr>
          <p:cNvPr id="91" name="Freeform 1468">
            <a:extLst>
              <a:ext uri="{FF2B5EF4-FFF2-40B4-BE49-F238E27FC236}">
                <a16:creationId xmlns:a16="http://schemas.microsoft.com/office/drawing/2014/main" id="{79B2F5B8-E68D-6CB0-D62A-E01551808EA4}"/>
              </a:ext>
            </a:extLst>
          </p:cNvPr>
          <p:cNvSpPr>
            <a:spLocks/>
          </p:cNvSpPr>
          <p:nvPr/>
        </p:nvSpPr>
        <p:spPr bwMode="auto">
          <a:xfrm>
            <a:off x="6399507" y="1158805"/>
            <a:ext cx="9525" cy="9525"/>
          </a:xfrm>
          <a:custGeom>
            <a:avLst/>
            <a:gdLst>
              <a:gd name="T0" fmla="*/ 1 w 1"/>
              <a:gd name="T1" fmla="*/ 0 h 1"/>
              <a:gd name="T2" fmla="*/ 1 w 1"/>
              <a:gd name="T3" fmla="*/ 1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1" y="1"/>
                  <a:pt x="1" y="1"/>
                </a:cubicBezTo>
                <a:cubicBezTo>
                  <a:pt x="1" y="1"/>
                  <a:pt x="1" y="1"/>
                  <a:pt x="1" y="1"/>
                </a:cubicBezTo>
                <a:cubicBezTo>
                  <a:pt x="0" y="0"/>
                  <a:pt x="1" y="0"/>
                  <a:pt x="1" y="0"/>
                </a:cubicBezTo>
                <a:cubicBezTo>
                  <a:pt x="1" y="0"/>
                  <a:pt x="1" y="0"/>
                  <a:pt x="1" y="0"/>
                </a:cubicBezTo>
                <a:close/>
              </a:path>
            </a:pathLst>
          </a:custGeom>
          <a:solidFill>
            <a:srgbClr val="FFFFFF"/>
          </a:solidFill>
          <a:ln w="0">
            <a:solidFill>
              <a:srgbClr val="000000"/>
            </a:solidFill>
            <a:prstDash val="solid"/>
            <a:round/>
            <a:headEnd/>
            <a:tailEnd/>
          </a:ln>
        </p:spPr>
        <p:txBody>
          <a:bodyPr/>
          <a:lstStyle/>
          <a:p>
            <a:endParaRPr lang="ru-RU"/>
          </a:p>
        </p:txBody>
      </p:sp>
      <p:sp>
        <p:nvSpPr>
          <p:cNvPr id="92" name="Freeform 1469">
            <a:extLst>
              <a:ext uri="{FF2B5EF4-FFF2-40B4-BE49-F238E27FC236}">
                <a16:creationId xmlns:a16="http://schemas.microsoft.com/office/drawing/2014/main" id="{0EBCCDCD-FE3E-178B-74C3-052967AA6B12}"/>
              </a:ext>
            </a:extLst>
          </p:cNvPr>
          <p:cNvSpPr>
            <a:spLocks/>
          </p:cNvSpPr>
          <p:nvPr/>
        </p:nvSpPr>
        <p:spPr bwMode="auto">
          <a:xfrm>
            <a:off x="6399507" y="1158805"/>
            <a:ext cx="9525" cy="19050"/>
          </a:xfrm>
          <a:custGeom>
            <a:avLst/>
            <a:gdLst>
              <a:gd name="T0" fmla="*/ 1 w 1"/>
              <a:gd name="T1" fmla="*/ 1 h 2"/>
              <a:gd name="T2" fmla="*/ 0 w 1"/>
              <a:gd name="T3" fmla="*/ 2 h 2"/>
              <a:gd name="T4" fmla="*/ 0 w 1"/>
              <a:gd name="T5" fmla="*/ 2 h 2"/>
              <a:gd name="T6" fmla="*/ 1 w 1"/>
              <a:gd name="T7" fmla="*/ 0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lnTo>
                  <a:pt x="0" y="2"/>
                </a:lnTo>
                <a:lnTo>
                  <a:pt x="0" y="2"/>
                </a:lnTo>
                <a:lnTo>
                  <a:pt x="1" y="0"/>
                </a:lnTo>
                <a:lnTo>
                  <a:pt x="1" y="1"/>
                </a:lnTo>
                <a:close/>
              </a:path>
            </a:pathLst>
          </a:custGeom>
          <a:solidFill>
            <a:srgbClr val="FFFFFF"/>
          </a:solidFill>
          <a:ln w="0">
            <a:solidFill>
              <a:srgbClr val="000000"/>
            </a:solidFill>
            <a:prstDash val="solid"/>
            <a:round/>
            <a:headEnd/>
            <a:tailEnd/>
          </a:ln>
        </p:spPr>
        <p:txBody>
          <a:bodyPr/>
          <a:lstStyle/>
          <a:p>
            <a:endParaRPr lang="ru-RU"/>
          </a:p>
        </p:txBody>
      </p:sp>
      <p:sp>
        <p:nvSpPr>
          <p:cNvPr id="93" name="Freeform 1470">
            <a:extLst>
              <a:ext uri="{FF2B5EF4-FFF2-40B4-BE49-F238E27FC236}">
                <a16:creationId xmlns:a16="http://schemas.microsoft.com/office/drawing/2014/main" id="{AE003F76-511D-2185-4DDD-2469C76D546E}"/>
              </a:ext>
            </a:extLst>
          </p:cNvPr>
          <p:cNvSpPr>
            <a:spLocks/>
          </p:cNvSpPr>
          <p:nvPr/>
        </p:nvSpPr>
        <p:spPr bwMode="auto">
          <a:xfrm>
            <a:off x="6389982" y="1149280"/>
            <a:ext cx="9525" cy="9525"/>
          </a:xfrm>
          <a:custGeom>
            <a:avLst/>
            <a:gdLst>
              <a:gd name="T0" fmla="*/ 1 w 1"/>
              <a:gd name="T1" fmla="*/ 0 h 1"/>
              <a:gd name="T2" fmla="*/ 1 w 1"/>
              <a:gd name="T3" fmla="*/ 1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1" y="1"/>
                  <a:pt x="1" y="1"/>
                </a:cubicBezTo>
                <a:cubicBezTo>
                  <a:pt x="1" y="1"/>
                  <a:pt x="1" y="1"/>
                  <a:pt x="0" y="1"/>
                </a:cubicBezTo>
                <a:cubicBezTo>
                  <a:pt x="0" y="0"/>
                  <a:pt x="0" y="0"/>
                  <a:pt x="1" y="0"/>
                </a:cubicBezTo>
                <a:cubicBezTo>
                  <a:pt x="1" y="0"/>
                  <a:pt x="1" y="0"/>
                  <a:pt x="1" y="0"/>
                </a:cubicBezTo>
                <a:close/>
              </a:path>
            </a:pathLst>
          </a:custGeom>
          <a:solidFill>
            <a:srgbClr val="FFFFFF"/>
          </a:solidFill>
          <a:ln w="0">
            <a:solidFill>
              <a:srgbClr val="000000"/>
            </a:solidFill>
            <a:prstDash val="solid"/>
            <a:round/>
            <a:headEnd/>
            <a:tailEnd/>
          </a:ln>
        </p:spPr>
        <p:txBody>
          <a:bodyPr/>
          <a:lstStyle/>
          <a:p>
            <a:endParaRPr lang="ru-RU"/>
          </a:p>
        </p:txBody>
      </p:sp>
      <p:sp>
        <p:nvSpPr>
          <p:cNvPr id="94" name="Freeform 1471">
            <a:extLst>
              <a:ext uri="{FF2B5EF4-FFF2-40B4-BE49-F238E27FC236}">
                <a16:creationId xmlns:a16="http://schemas.microsoft.com/office/drawing/2014/main" id="{6560AEE7-D6E8-6D45-7A9D-C9B42AE0FD11}"/>
              </a:ext>
            </a:extLst>
          </p:cNvPr>
          <p:cNvSpPr>
            <a:spLocks/>
          </p:cNvSpPr>
          <p:nvPr/>
        </p:nvSpPr>
        <p:spPr bwMode="auto">
          <a:xfrm>
            <a:off x="6389982" y="1149280"/>
            <a:ext cx="9525" cy="19050"/>
          </a:xfrm>
          <a:custGeom>
            <a:avLst/>
            <a:gdLst>
              <a:gd name="T0" fmla="*/ 1 w 1"/>
              <a:gd name="T1" fmla="*/ 1 h 2"/>
              <a:gd name="T2" fmla="*/ 0 w 1"/>
              <a:gd name="T3" fmla="*/ 2 h 2"/>
              <a:gd name="T4" fmla="*/ 0 w 1"/>
              <a:gd name="T5" fmla="*/ 2 h 2"/>
              <a:gd name="T6" fmla="*/ 1 w 1"/>
              <a:gd name="T7" fmla="*/ 0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lnTo>
                  <a:pt x="0" y="2"/>
                </a:lnTo>
                <a:lnTo>
                  <a:pt x="0" y="2"/>
                </a:lnTo>
                <a:lnTo>
                  <a:pt x="1" y="0"/>
                </a:lnTo>
                <a:lnTo>
                  <a:pt x="1" y="1"/>
                </a:lnTo>
                <a:close/>
              </a:path>
            </a:pathLst>
          </a:custGeom>
          <a:solidFill>
            <a:srgbClr val="FFFFFF"/>
          </a:solidFill>
          <a:ln w="0">
            <a:solidFill>
              <a:srgbClr val="000000"/>
            </a:solidFill>
            <a:prstDash val="solid"/>
            <a:round/>
            <a:headEnd/>
            <a:tailEnd/>
          </a:ln>
        </p:spPr>
        <p:txBody>
          <a:bodyPr/>
          <a:lstStyle/>
          <a:p>
            <a:endParaRPr lang="ru-RU"/>
          </a:p>
        </p:txBody>
      </p:sp>
      <p:sp>
        <p:nvSpPr>
          <p:cNvPr id="95" name="Freeform 1472">
            <a:extLst>
              <a:ext uri="{FF2B5EF4-FFF2-40B4-BE49-F238E27FC236}">
                <a16:creationId xmlns:a16="http://schemas.microsoft.com/office/drawing/2014/main" id="{B9EBDED1-FEB2-5990-8F0C-969B694A12A5}"/>
              </a:ext>
            </a:extLst>
          </p:cNvPr>
          <p:cNvSpPr>
            <a:spLocks/>
          </p:cNvSpPr>
          <p:nvPr/>
        </p:nvSpPr>
        <p:spPr bwMode="auto">
          <a:xfrm>
            <a:off x="6380457" y="1149280"/>
            <a:ext cx="9525" cy="9525"/>
          </a:xfrm>
          <a:custGeom>
            <a:avLst/>
            <a:gdLst>
              <a:gd name="T0" fmla="*/ 1 w 1"/>
              <a:gd name="T1" fmla="*/ 1 h 1"/>
              <a:gd name="T2" fmla="*/ 1 w 1"/>
              <a:gd name="T3" fmla="*/ 1 h 1"/>
              <a:gd name="T4" fmla="*/ 1 w 1"/>
              <a:gd name="T5" fmla="*/ 1 h 1"/>
              <a:gd name="T6" fmla="*/ 1 w 1"/>
              <a:gd name="T7" fmla="*/ 0 h 1"/>
              <a:gd name="T8" fmla="*/ 1 w 1"/>
              <a:gd name="T9" fmla="*/ 1 h 1"/>
            </a:gdLst>
            <a:ahLst/>
            <a:cxnLst>
              <a:cxn ang="0">
                <a:pos x="T0" y="T1"/>
              </a:cxn>
              <a:cxn ang="0">
                <a:pos x="T2" y="T3"/>
              </a:cxn>
              <a:cxn ang="0">
                <a:pos x="T4" y="T5"/>
              </a:cxn>
              <a:cxn ang="0">
                <a:pos x="T6" y="T7"/>
              </a:cxn>
              <a:cxn ang="0">
                <a:pos x="T8" y="T9"/>
              </a:cxn>
            </a:cxnLst>
            <a:rect l="0" t="0" r="r" b="b"/>
            <a:pathLst>
              <a:path w="1" h="1">
                <a:moveTo>
                  <a:pt x="1" y="1"/>
                </a:moveTo>
                <a:cubicBezTo>
                  <a:pt x="1" y="1"/>
                  <a:pt x="1" y="1"/>
                  <a:pt x="1" y="1"/>
                </a:cubicBezTo>
                <a:cubicBezTo>
                  <a:pt x="1" y="1"/>
                  <a:pt x="1" y="1"/>
                  <a:pt x="1" y="1"/>
                </a:cubicBezTo>
                <a:cubicBezTo>
                  <a:pt x="0" y="1"/>
                  <a:pt x="0" y="0"/>
                  <a:pt x="1" y="0"/>
                </a:cubicBezTo>
                <a:cubicBezTo>
                  <a:pt x="1" y="0"/>
                  <a:pt x="1" y="0"/>
                  <a:pt x="1" y="1"/>
                </a:cubicBezTo>
                <a:close/>
              </a:path>
            </a:pathLst>
          </a:custGeom>
          <a:solidFill>
            <a:srgbClr val="FFFFFF"/>
          </a:solidFill>
          <a:ln w="0">
            <a:solidFill>
              <a:srgbClr val="000000"/>
            </a:solidFill>
            <a:prstDash val="solid"/>
            <a:round/>
            <a:headEnd/>
            <a:tailEnd/>
          </a:ln>
        </p:spPr>
        <p:txBody>
          <a:bodyPr/>
          <a:lstStyle/>
          <a:p>
            <a:endParaRPr lang="ru-RU"/>
          </a:p>
        </p:txBody>
      </p:sp>
      <p:sp>
        <p:nvSpPr>
          <p:cNvPr id="96" name="Freeform 1473">
            <a:extLst>
              <a:ext uri="{FF2B5EF4-FFF2-40B4-BE49-F238E27FC236}">
                <a16:creationId xmlns:a16="http://schemas.microsoft.com/office/drawing/2014/main" id="{0977DE40-6251-774C-1DAE-6952D9C854B7}"/>
              </a:ext>
            </a:extLst>
          </p:cNvPr>
          <p:cNvSpPr>
            <a:spLocks/>
          </p:cNvSpPr>
          <p:nvPr/>
        </p:nvSpPr>
        <p:spPr bwMode="auto">
          <a:xfrm>
            <a:off x="6380457" y="1158805"/>
            <a:ext cx="9525" cy="19050"/>
          </a:xfrm>
          <a:custGeom>
            <a:avLst/>
            <a:gdLst>
              <a:gd name="T0" fmla="*/ 1 w 1"/>
              <a:gd name="T1" fmla="*/ 0 h 2"/>
              <a:gd name="T2" fmla="*/ 0 w 1"/>
              <a:gd name="T3" fmla="*/ 2 h 2"/>
              <a:gd name="T4" fmla="*/ 0 w 1"/>
              <a:gd name="T5" fmla="*/ 2 h 2"/>
              <a:gd name="T6" fmla="*/ 1 w 1"/>
              <a:gd name="T7" fmla="*/ 0 h 2"/>
            </a:gdLst>
            <a:ahLst/>
            <a:cxnLst>
              <a:cxn ang="0">
                <a:pos x="T0" y="T1"/>
              </a:cxn>
              <a:cxn ang="0">
                <a:pos x="T2" y="T3"/>
              </a:cxn>
              <a:cxn ang="0">
                <a:pos x="T4" y="T5"/>
              </a:cxn>
              <a:cxn ang="0">
                <a:pos x="T6" y="T7"/>
              </a:cxn>
            </a:cxnLst>
            <a:rect l="0" t="0" r="r" b="b"/>
            <a:pathLst>
              <a:path w="1" h="2">
                <a:moveTo>
                  <a:pt x="1" y="0"/>
                </a:moveTo>
                <a:lnTo>
                  <a:pt x="0" y="2"/>
                </a:lnTo>
                <a:lnTo>
                  <a:pt x="0" y="2"/>
                </a:lnTo>
                <a:lnTo>
                  <a:pt x="1" y="0"/>
                </a:lnTo>
                <a:close/>
              </a:path>
            </a:pathLst>
          </a:custGeom>
          <a:solidFill>
            <a:srgbClr val="FFFFFF"/>
          </a:solidFill>
          <a:ln w="0">
            <a:solidFill>
              <a:srgbClr val="000000"/>
            </a:solidFill>
            <a:prstDash val="solid"/>
            <a:round/>
            <a:headEnd/>
            <a:tailEnd/>
          </a:ln>
        </p:spPr>
        <p:txBody>
          <a:bodyPr/>
          <a:lstStyle/>
          <a:p>
            <a:endParaRPr lang="ru-RU"/>
          </a:p>
        </p:txBody>
      </p:sp>
      <p:sp>
        <p:nvSpPr>
          <p:cNvPr id="97" name="Freeform 1474">
            <a:extLst>
              <a:ext uri="{FF2B5EF4-FFF2-40B4-BE49-F238E27FC236}">
                <a16:creationId xmlns:a16="http://schemas.microsoft.com/office/drawing/2014/main" id="{DEDE501A-70CE-229A-EAD0-5352411A509C}"/>
              </a:ext>
            </a:extLst>
          </p:cNvPr>
          <p:cNvSpPr>
            <a:spLocks/>
          </p:cNvSpPr>
          <p:nvPr/>
        </p:nvSpPr>
        <p:spPr bwMode="auto">
          <a:xfrm>
            <a:off x="6399507" y="1139755"/>
            <a:ext cx="9525" cy="9525"/>
          </a:xfrm>
          <a:custGeom>
            <a:avLst/>
            <a:gdLst>
              <a:gd name="T0" fmla="*/ 0 w 1"/>
              <a:gd name="T1" fmla="*/ 0 h 1"/>
              <a:gd name="T2" fmla="*/ 0 w 1"/>
              <a:gd name="T3" fmla="*/ 1 h 1"/>
              <a:gd name="T4" fmla="*/ 0 w 1"/>
              <a:gd name="T5" fmla="*/ 1 h 1"/>
              <a:gd name="T6" fmla="*/ 0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1" y="0"/>
                  <a:pt x="1" y="1"/>
                  <a:pt x="0" y="1"/>
                </a:cubicBezTo>
                <a:cubicBezTo>
                  <a:pt x="0" y="1"/>
                  <a:pt x="0" y="1"/>
                  <a:pt x="0" y="1"/>
                </a:cubicBezTo>
                <a:cubicBezTo>
                  <a:pt x="0" y="0"/>
                  <a:pt x="0" y="0"/>
                  <a:pt x="0" y="0"/>
                </a:cubicBezTo>
                <a:cubicBezTo>
                  <a:pt x="0" y="0"/>
                  <a:pt x="0" y="0"/>
                  <a:pt x="0" y="0"/>
                </a:cubicBezTo>
                <a:close/>
              </a:path>
            </a:pathLst>
          </a:custGeom>
          <a:solidFill>
            <a:srgbClr val="FFFFFF"/>
          </a:solidFill>
          <a:ln w="0">
            <a:solidFill>
              <a:srgbClr val="000000"/>
            </a:solidFill>
            <a:prstDash val="solid"/>
            <a:round/>
            <a:headEnd/>
            <a:tailEnd/>
          </a:ln>
        </p:spPr>
        <p:txBody>
          <a:bodyPr/>
          <a:lstStyle/>
          <a:p>
            <a:endParaRPr lang="ru-RU"/>
          </a:p>
        </p:txBody>
      </p:sp>
      <p:sp>
        <p:nvSpPr>
          <p:cNvPr id="98" name="Freeform 1475">
            <a:extLst>
              <a:ext uri="{FF2B5EF4-FFF2-40B4-BE49-F238E27FC236}">
                <a16:creationId xmlns:a16="http://schemas.microsoft.com/office/drawing/2014/main" id="{0BE70FBB-D906-E4A0-44E6-EC2F4164AE19}"/>
              </a:ext>
            </a:extLst>
          </p:cNvPr>
          <p:cNvSpPr>
            <a:spLocks/>
          </p:cNvSpPr>
          <p:nvPr/>
        </p:nvSpPr>
        <p:spPr bwMode="auto">
          <a:xfrm>
            <a:off x="6389982" y="1139755"/>
            <a:ext cx="9525" cy="19050"/>
          </a:xfrm>
          <a:custGeom>
            <a:avLst/>
            <a:gdLst>
              <a:gd name="T0" fmla="*/ 1 w 1"/>
              <a:gd name="T1" fmla="*/ 1 h 2"/>
              <a:gd name="T2" fmla="*/ 0 w 1"/>
              <a:gd name="T3" fmla="*/ 2 h 2"/>
              <a:gd name="T4" fmla="*/ 0 w 1"/>
              <a:gd name="T5" fmla="*/ 2 h 2"/>
              <a:gd name="T6" fmla="*/ 1 w 1"/>
              <a:gd name="T7" fmla="*/ 0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lnTo>
                  <a:pt x="0" y="2"/>
                </a:lnTo>
                <a:lnTo>
                  <a:pt x="0" y="2"/>
                </a:lnTo>
                <a:lnTo>
                  <a:pt x="1" y="0"/>
                </a:lnTo>
                <a:lnTo>
                  <a:pt x="1" y="1"/>
                </a:lnTo>
                <a:close/>
              </a:path>
            </a:pathLst>
          </a:custGeom>
          <a:solidFill>
            <a:srgbClr val="FFFFFF"/>
          </a:solidFill>
          <a:ln w="0">
            <a:solidFill>
              <a:srgbClr val="000000"/>
            </a:solidFill>
            <a:prstDash val="solid"/>
            <a:round/>
            <a:headEnd/>
            <a:tailEnd/>
          </a:ln>
        </p:spPr>
        <p:txBody>
          <a:bodyPr/>
          <a:lstStyle/>
          <a:p>
            <a:endParaRPr lang="ru-RU"/>
          </a:p>
        </p:txBody>
      </p:sp>
      <p:sp>
        <p:nvSpPr>
          <p:cNvPr id="99" name="Freeform 1476">
            <a:extLst>
              <a:ext uri="{FF2B5EF4-FFF2-40B4-BE49-F238E27FC236}">
                <a16:creationId xmlns:a16="http://schemas.microsoft.com/office/drawing/2014/main" id="{0494659A-BBA3-0B8D-D2EA-E1B1E5BB9549}"/>
              </a:ext>
            </a:extLst>
          </p:cNvPr>
          <p:cNvSpPr>
            <a:spLocks/>
          </p:cNvSpPr>
          <p:nvPr/>
        </p:nvSpPr>
        <p:spPr bwMode="auto">
          <a:xfrm>
            <a:off x="6370932" y="1149280"/>
            <a:ext cx="9525" cy="9525"/>
          </a:xfrm>
          <a:custGeom>
            <a:avLst/>
            <a:gdLst>
              <a:gd name="T0" fmla="*/ 1 w 1"/>
              <a:gd name="T1" fmla="*/ 0 h 1"/>
              <a:gd name="T2" fmla="*/ 1 w 1"/>
              <a:gd name="T3" fmla="*/ 1 h 1"/>
              <a:gd name="T4" fmla="*/ 0 w 1"/>
              <a:gd name="T5" fmla="*/ 1 h 1"/>
              <a:gd name="T6" fmla="*/ 0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1" y="1"/>
                  <a:pt x="1" y="1"/>
                </a:cubicBezTo>
                <a:cubicBezTo>
                  <a:pt x="1" y="1"/>
                  <a:pt x="1" y="1"/>
                  <a:pt x="0" y="1"/>
                </a:cubicBezTo>
                <a:cubicBezTo>
                  <a:pt x="0" y="0"/>
                  <a:pt x="0" y="0"/>
                  <a:pt x="0" y="0"/>
                </a:cubicBezTo>
                <a:cubicBezTo>
                  <a:pt x="1" y="0"/>
                  <a:pt x="1" y="0"/>
                  <a:pt x="1" y="0"/>
                </a:cubicBezTo>
                <a:close/>
              </a:path>
            </a:pathLst>
          </a:custGeom>
          <a:solidFill>
            <a:srgbClr val="FFFFFF"/>
          </a:solidFill>
          <a:ln w="0">
            <a:solidFill>
              <a:srgbClr val="000000"/>
            </a:solidFill>
            <a:prstDash val="solid"/>
            <a:round/>
            <a:headEnd/>
            <a:tailEnd/>
          </a:ln>
        </p:spPr>
        <p:txBody>
          <a:bodyPr/>
          <a:lstStyle/>
          <a:p>
            <a:endParaRPr lang="ru-RU"/>
          </a:p>
        </p:txBody>
      </p:sp>
      <p:sp>
        <p:nvSpPr>
          <p:cNvPr id="100" name="Freeform 1477">
            <a:extLst>
              <a:ext uri="{FF2B5EF4-FFF2-40B4-BE49-F238E27FC236}">
                <a16:creationId xmlns:a16="http://schemas.microsoft.com/office/drawing/2014/main" id="{2B3EB89D-871D-9CC9-E77E-9F304C9D89CD}"/>
              </a:ext>
            </a:extLst>
          </p:cNvPr>
          <p:cNvSpPr>
            <a:spLocks/>
          </p:cNvSpPr>
          <p:nvPr/>
        </p:nvSpPr>
        <p:spPr bwMode="auto">
          <a:xfrm>
            <a:off x="6370932" y="1149280"/>
            <a:ext cx="9525" cy="19050"/>
          </a:xfrm>
          <a:custGeom>
            <a:avLst/>
            <a:gdLst>
              <a:gd name="T0" fmla="*/ 1 w 1"/>
              <a:gd name="T1" fmla="*/ 1 h 2"/>
              <a:gd name="T2" fmla="*/ 0 w 1"/>
              <a:gd name="T3" fmla="*/ 2 h 2"/>
              <a:gd name="T4" fmla="*/ 0 w 1"/>
              <a:gd name="T5" fmla="*/ 2 h 2"/>
              <a:gd name="T6" fmla="*/ 0 w 1"/>
              <a:gd name="T7" fmla="*/ 0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lnTo>
                  <a:pt x="0" y="2"/>
                </a:lnTo>
                <a:lnTo>
                  <a:pt x="0" y="2"/>
                </a:lnTo>
                <a:lnTo>
                  <a:pt x="0" y="0"/>
                </a:lnTo>
                <a:lnTo>
                  <a:pt x="1" y="1"/>
                </a:lnTo>
                <a:close/>
              </a:path>
            </a:pathLst>
          </a:custGeom>
          <a:solidFill>
            <a:srgbClr val="FFFFFF"/>
          </a:solidFill>
          <a:ln w="0">
            <a:solidFill>
              <a:srgbClr val="000000"/>
            </a:solidFill>
            <a:prstDash val="solid"/>
            <a:round/>
            <a:headEnd/>
            <a:tailEnd/>
          </a:ln>
        </p:spPr>
        <p:txBody>
          <a:bodyPr/>
          <a:lstStyle/>
          <a:p>
            <a:endParaRPr lang="ru-RU"/>
          </a:p>
        </p:txBody>
      </p:sp>
      <p:sp>
        <p:nvSpPr>
          <p:cNvPr id="101" name="Freeform 1478">
            <a:extLst>
              <a:ext uri="{FF2B5EF4-FFF2-40B4-BE49-F238E27FC236}">
                <a16:creationId xmlns:a16="http://schemas.microsoft.com/office/drawing/2014/main" id="{89A56045-2226-EA19-61D6-C7562BC763ED}"/>
              </a:ext>
            </a:extLst>
          </p:cNvPr>
          <p:cNvSpPr>
            <a:spLocks/>
          </p:cNvSpPr>
          <p:nvPr/>
        </p:nvSpPr>
        <p:spPr bwMode="auto">
          <a:xfrm>
            <a:off x="6380457" y="1139755"/>
            <a:ext cx="9525" cy="9525"/>
          </a:xfrm>
          <a:custGeom>
            <a:avLst/>
            <a:gdLst>
              <a:gd name="T0" fmla="*/ 1 w 1"/>
              <a:gd name="T1" fmla="*/ 0 h 1"/>
              <a:gd name="T2" fmla="*/ 1 w 1"/>
              <a:gd name="T3" fmla="*/ 0 h 1"/>
              <a:gd name="T4" fmla="*/ 0 w 1"/>
              <a:gd name="T5" fmla="*/ 0 h 1"/>
              <a:gd name="T6" fmla="*/ 0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1" y="0"/>
                  <a:pt x="1" y="0"/>
                </a:cubicBezTo>
                <a:cubicBezTo>
                  <a:pt x="0" y="1"/>
                  <a:pt x="0" y="0"/>
                  <a:pt x="0" y="0"/>
                </a:cubicBezTo>
                <a:cubicBezTo>
                  <a:pt x="0" y="0"/>
                  <a:pt x="0" y="0"/>
                  <a:pt x="0" y="0"/>
                </a:cubicBezTo>
                <a:cubicBezTo>
                  <a:pt x="0" y="0"/>
                  <a:pt x="1" y="0"/>
                  <a:pt x="1" y="0"/>
                </a:cubicBezTo>
                <a:close/>
              </a:path>
            </a:pathLst>
          </a:custGeom>
          <a:solidFill>
            <a:srgbClr val="FFFFFF"/>
          </a:solidFill>
          <a:ln w="0">
            <a:solidFill>
              <a:srgbClr val="000000"/>
            </a:solidFill>
            <a:prstDash val="solid"/>
            <a:round/>
            <a:headEnd/>
            <a:tailEnd/>
          </a:ln>
        </p:spPr>
        <p:txBody>
          <a:bodyPr/>
          <a:lstStyle/>
          <a:p>
            <a:endParaRPr lang="ru-RU"/>
          </a:p>
        </p:txBody>
      </p:sp>
      <p:sp>
        <p:nvSpPr>
          <p:cNvPr id="102" name="Freeform 1479">
            <a:extLst>
              <a:ext uri="{FF2B5EF4-FFF2-40B4-BE49-F238E27FC236}">
                <a16:creationId xmlns:a16="http://schemas.microsoft.com/office/drawing/2014/main" id="{0754FD45-46A6-C376-ACE7-97A05757F371}"/>
              </a:ext>
            </a:extLst>
          </p:cNvPr>
          <p:cNvSpPr>
            <a:spLocks/>
          </p:cNvSpPr>
          <p:nvPr/>
        </p:nvSpPr>
        <p:spPr bwMode="auto">
          <a:xfrm>
            <a:off x="6370932" y="1139755"/>
            <a:ext cx="9525" cy="19050"/>
          </a:xfrm>
          <a:custGeom>
            <a:avLst/>
            <a:gdLst>
              <a:gd name="T0" fmla="*/ 1 w 1"/>
              <a:gd name="T1" fmla="*/ 0 h 2"/>
              <a:gd name="T2" fmla="*/ 1 w 1"/>
              <a:gd name="T3" fmla="*/ 2 h 2"/>
              <a:gd name="T4" fmla="*/ 0 w 1"/>
              <a:gd name="T5" fmla="*/ 2 h 2"/>
              <a:gd name="T6" fmla="*/ 1 w 1"/>
              <a:gd name="T7" fmla="*/ 0 h 2"/>
            </a:gdLst>
            <a:ahLst/>
            <a:cxnLst>
              <a:cxn ang="0">
                <a:pos x="T0" y="T1"/>
              </a:cxn>
              <a:cxn ang="0">
                <a:pos x="T2" y="T3"/>
              </a:cxn>
              <a:cxn ang="0">
                <a:pos x="T4" y="T5"/>
              </a:cxn>
              <a:cxn ang="0">
                <a:pos x="T6" y="T7"/>
              </a:cxn>
            </a:cxnLst>
            <a:rect l="0" t="0" r="r" b="b"/>
            <a:pathLst>
              <a:path w="1" h="2">
                <a:moveTo>
                  <a:pt x="1" y="0"/>
                </a:moveTo>
                <a:lnTo>
                  <a:pt x="1" y="2"/>
                </a:lnTo>
                <a:lnTo>
                  <a:pt x="0" y="2"/>
                </a:lnTo>
                <a:lnTo>
                  <a:pt x="1" y="0"/>
                </a:lnTo>
                <a:close/>
              </a:path>
            </a:pathLst>
          </a:custGeom>
          <a:solidFill>
            <a:srgbClr val="FFFFFF"/>
          </a:solidFill>
          <a:ln w="0">
            <a:solidFill>
              <a:srgbClr val="000000"/>
            </a:solidFill>
            <a:prstDash val="solid"/>
            <a:round/>
            <a:headEnd/>
            <a:tailEnd/>
          </a:ln>
        </p:spPr>
        <p:txBody>
          <a:bodyPr/>
          <a:lstStyle/>
          <a:p>
            <a:endParaRPr lang="ru-RU"/>
          </a:p>
        </p:txBody>
      </p:sp>
      <p:sp>
        <p:nvSpPr>
          <p:cNvPr id="103" name="Freeform 1480">
            <a:extLst>
              <a:ext uri="{FF2B5EF4-FFF2-40B4-BE49-F238E27FC236}">
                <a16:creationId xmlns:a16="http://schemas.microsoft.com/office/drawing/2014/main" id="{180B5A7B-7118-D0FA-267A-3CD5DC6035DF}"/>
              </a:ext>
            </a:extLst>
          </p:cNvPr>
          <p:cNvSpPr>
            <a:spLocks/>
          </p:cNvSpPr>
          <p:nvPr/>
        </p:nvSpPr>
        <p:spPr bwMode="auto">
          <a:xfrm>
            <a:off x="6437607" y="1168330"/>
            <a:ext cx="9525" cy="9525"/>
          </a:xfrm>
          <a:custGeom>
            <a:avLst/>
            <a:gdLst>
              <a:gd name="T0" fmla="*/ 0 w 1"/>
              <a:gd name="T1" fmla="*/ 0 h 1"/>
              <a:gd name="T2" fmla="*/ 1 w 1"/>
              <a:gd name="T3" fmla="*/ 0 h 1"/>
              <a:gd name="T4" fmla="*/ 1 w 1"/>
              <a:gd name="T5" fmla="*/ 1 h 1"/>
              <a:gd name="T6" fmla="*/ 0 w 1"/>
              <a:gd name="T7" fmla="*/ 0 h 1"/>
            </a:gdLst>
            <a:ahLst/>
            <a:cxnLst>
              <a:cxn ang="0">
                <a:pos x="T0" y="T1"/>
              </a:cxn>
              <a:cxn ang="0">
                <a:pos x="T2" y="T3"/>
              </a:cxn>
              <a:cxn ang="0">
                <a:pos x="T4" y="T5"/>
              </a:cxn>
              <a:cxn ang="0">
                <a:pos x="T6" y="T7"/>
              </a:cxn>
            </a:cxnLst>
            <a:rect l="0" t="0" r="r" b="b"/>
            <a:pathLst>
              <a:path w="1" h="1">
                <a:moveTo>
                  <a:pt x="0" y="0"/>
                </a:moveTo>
                <a:cubicBezTo>
                  <a:pt x="0" y="0"/>
                  <a:pt x="1" y="0"/>
                  <a:pt x="1" y="0"/>
                </a:cubicBezTo>
                <a:cubicBezTo>
                  <a:pt x="1" y="1"/>
                  <a:pt x="1" y="1"/>
                  <a:pt x="1" y="1"/>
                </a:cubicBezTo>
                <a:lnTo>
                  <a:pt x="0" y="0"/>
                </a:lnTo>
                <a:close/>
              </a:path>
            </a:pathLst>
          </a:custGeom>
          <a:solidFill>
            <a:srgbClr val="FFFFFF"/>
          </a:solidFill>
          <a:ln w="0">
            <a:solidFill>
              <a:srgbClr val="000000"/>
            </a:solidFill>
            <a:prstDash val="solid"/>
            <a:round/>
            <a:headEnd/>
            <a:tailEnd/>
          </a:ln>
        </p:spPr>
        <p:txBody>
          <a:bodyPr/>
          <a:lstStyle/>
          <a:p>
            <a:endParaRPr lang="ru-RU"/>
          </a:p>
        </p:txBody>
      </p:sp>
      <p:sp>
        <p:nvSpPr>
          <p:cNvPr id="104" name="Freeform 1481">
            <a:extLst>
              <a:ext uri="{FF2B5EF4-FFF2-40B4-BE49-F238E27FC236}">
                <a16:creationId xmlns:a16="http://schemas.microsoft.com/office/drawing/2014/main" id="{CCA126D4-8B65-4DB3-B177-5543F1CE4E53}"/>
              </a:ext>
            </a:extLst>
          </p:cNvPr>
          <p:cNvSpPr>
            <a:spLocks/>
          </p:cNvSpPr>
          <p:nvPr/>
        </p:nvSpPr>
        <p:spPr bwMode="auto">
          <a:xfrm>
            <a:off x="6428082" y="1177855"/>
            <a:ext cx="19050" cy="19050"/>
          </a:xfrm>
          <a:custGeom>
            <a:avLst/>
            <a:gdLst>
              <a:gd name="T0" fmla="*/ 1 w 2"/>
              <a:gd name="T1" fmla="*/ 0 h 2"/>
              <a:gd name="T2" fmla="*/ 2 w 2"/>
              <a:gd name="T3" fmla="*/ 2 h 2"/>
              <a:gd name="T4" fmla="*/ 1 w 2"/>
              <a:gd name="T5" fmla="*/ 1 h 2"/>
              <a:gd name="T6" fmla="*/ 0 w 2"/>
              <a:gd name="T7" fmla="*/ 0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2" y="1"/>
                  <a:pt x="2" y="1"/>
                  <a:pt x="2" y="2"/>
                </a:cubicBezTo>
                <a:cubicBezTo>
                  <a:pt x="2" y="2"/>
                  <a:pt x="1" y="2"/>
                  <a:pt x="1" y="1"/>
                </a:cubicBezTo>
                <a:cubicBezTo>
                  <a:pt x="0" y="1"/>
                  <a:pt x="0" y="0"/>
                  <a:pt x="0" y="0"/>
                </a:cubicBezTo>
                <a:cubicBezTo>
                  <a:pt x="1" y="0"/>
                  <a:pt x="1" y="0"/>
                  <a:pt x="1" y="0"/>
                </a:cubicBez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105" name="Freeform 1482">
            <a:extLst>
              <a:ext uri="{FF2B5EF4-FFF2-40B4-BE49-F238E27FC236}">
                <a16:creationId xmlns:a16="http://schemas.microsoft.com/office/drawing/2014/main" id="{8D4D03C8-D0FA-3D9D-EAC0-98AB7AEC009D}"/>
              </a:ext>
            </a:extLst>
          </p:cNvPr>
          <p:cNvSpPr>
            <a:spLocks noEditPoints="1"/>
          </p:cNvSpPr>
          <p:nvPr/>
        </p:nvSpPr>
        <p:spPr bwMode="auto">
          <a:xfrm>
            <a:off x="6351882" y="1054030"/>
            <a:ext cx="133350" cy="123825"/>
          </a:xfrm>
          <a:custGeom>
            <a:avLst/>
            <a:gdLst>
              <a:gd name="T0" fmla="*/ 1 w 14"/>
              <a:gd name="T1" fmla="*/ 4 h 13"/>
              <a:gd name="T2" fmla="*/ 1 w 14"/>
              <a:gd name="T3" fmla="*/ 4 h 13"/>
              <a:gd name="T4" fmla="*/ 4 w 14"/>
              <a:gd name="T5" fmla="*/ 3 h 13"/>
              <a:gd name="T6" fmla="*/ 3 w 14"/>
              <a:gd name="T7" fmla="*/ 2 h 13"/>
              <a:gd name="T8" fmla="*/ 1 w 14"/>
              <a:gd name="T9" fmla="*/ 4 h 13"/>
              <a:gd name="T10" fmla="*/ 4 w 14"/>
              <a:gd name="T11" fmla="*/ 3 h 13"/>
              <a:gd name="T12" fmla="*/ 4 w 14"/>
              <a:gd name="T13" fmla="*/ 2 h 13"/>
              <a:gd name="T14" fmla="*/ 4 w 14"/>
              <a:gd name="T15" fmla="*/ 2 h 13"/>
              <a:gd name="T16" fmla="*/ 3 w 14"/>
              <a:gd name="T17" fmla="*/ 2 h 13"/>
              <a:gd name="T18" fmla="*/ 3 w 14"/>
              <a:gd name="T19" fmla="*/ 3 h 13"/>
              <a:gd name="T20" fmla="*/ 4 w 14"/>
              <a:gd name="T21" fmla="*/ 2 h 13"/>
              <a:gd name="T22" fmla="*/ 1 w 14"/>
              <a:gd name="T23" fmla="*/ 3 h 13"/>
              <a:gd name="T24" fmla="*/ 1 w 14"/>
              <a:gd name="T25" fmla="*/ 4 h 13"/>
              <a:gd name="T26" fmla="*/ 3 w 14"/>
              <a:gd name="T27" fmla="*/ 5 h 13"/>
              <a:gd name="T28" fmla="*/ 6 w 14"/>
              <a:gd name="T29" fmla="*/ 1 h 13"/>
              <a:gd name="T30" fmla="*/ 4 w 14"/>
              <a:gd name="T31" fmla="*/ 2 h 13"/>
              <a:gd name="T32" fmla="*/ 1 w 14"/>
              <a:gd name="T33" fmla="*/ 4 h 13"/>
              <a:gd name="T34" fmla="*/ 0 w 14"/>
              <a:gd name="T35" fmla="*/ 7 h 13"/>
              <a:gd name="T36" fmla="*/ 6 w 14"/>
              <a:gd name="T37" fmla="*/ 6 h 13"/>
              <a:gd name="T38" fmla="*/ 8 w 14"/>
              <a:gd name="T39" fmla="*/ 2 h 13"/>
              <a:gd name="T40" fmla="*/ 5 w 14"/>
              <a:gd name="T41" fmla="*/ 3 h 13"/>
              <a:gd name="T42" fmla="*/ 6 w 14"/>
              <a:gd name="T43" fmla="*/ 2 h 13"/>
              <a:gd name="T44" fmla="*/ 6 w 14"/>
              <a:gd name="T45" fmla="*/ 2 h 13"/>
              <a:gd name="T46" fmla="*/ 7 w 14"/>
              <a:gd name="T47" fmla="*/ 4 h 13"/>
              <a:gd name="T48" fmla="*/ 6 w 14"/>
              <a:gd name="T49" fmla="*/ 2 h 13"/>
              <a:gd name="T50" fmla="*/ 7 w 14"/>
              <a:gd name="T51" fmla="*/ 0 h 13"/>
              <a:gd name="T52" fmla="*/ 6 w 14"/>
              <a:gd name="T53" fmla="*/ 1 h 13"/>
              <a:gd name="T54" fmla="*/ 12 w 14"/>
              <a:gd name="T55" fmla="*/ 13 h 13"/>
              <a:gd name="T56" fmla="*/ 14 w 14"/>
              <a:gd name="T57" fmla="*/ 1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4" h="13">
                <a:moveTo>
                  <a:pt x="1" y="4"/>
                </a:moveTo>
                <a:lnTo>
                  <a:pt x="1" y="4"/>
                </a:lnTo>
                <a:lnTo>
                  <a:pt x="4" y="3"/>
                </a:lnTo>
                <a:lnTo>
                  <a:pt x="3" y="2"/>
                </a:lnTo>
                <a:lnTo>
                  <a:pt x="1" y="4"/>
                </a:lnTo>
                <a:close/>
                <a:moveTo>
                  <a:pt x="4" y="3"/>
                </a:moveTo>
                <a:lnTo>
                  <a:pt x="4" y="2"/>
                </a:lnTo>
                <a:lnTo>
                  <a:pt x="4" y="2"/>
                </a:lnTo>
                <a:lnTo>
                  <a:pt x="3" y="2"/>
                </a:lnTo>
                <a:lnTo>
                  <a:pt x="3" y="3"/>
                </a:lnTo>
                <a:moveTo>
                  <a:pt x="4" y="2"/>
                </a:moveTo>
                <a:lnTo>
                  <a:pt x="1" y="3"/>
                </a:lnTo>
                <a:lnTo>
                  <a:pt x="1" y="4"/>
                </a:lnTo>
                <a:moveTo>
                  <a:pt x="3" y="5"/>
                </a:moveTo>
                <a:lnTo>
                  <a:pt x="6" y="1"/>
                </a:lnTo>
                <a:lnTo>
                  <a:pt x="4" y="2"/>
                </a:lnTo>
                <a:moveTo>
                  <a:pt x="1" y="4"/>
                </a:moveTo>
                <a:lnTo>
                  <a:pt x="0" y="7"/>
                </a:lnTo>
                <a:moveTo>
                  <a:pt x="6" y="6"/>
                </a:moveTo>
                <a:lnTo>
                  <a:pt x="8" y="2"/>
                </a:lnTo>
                <a:moveTo>
                  <a:pt x="5" y="3"/>
                </a:moveTo>
                <a:lnTo>
                  <a:pt x="6" y="2"/>
                </a:lnTo>
                <a:moveTo>
                  <a:pt x="6" y="2"/>
                </a:moveTo>
                <a:lnTo>
                  <a:pt x="7" y="4"/>
                </a:lnTo>
                <a:moveTo>
                  <a:pt x="6" y="2"/>
                </a:moveTo>
                <a:lnTo>
                  <a:pt x="7" y="0"/>
                </a:lnTo>
                <a:lnTo>
                  <a:pt x="6" y="1"/>
                </a:lnTo>
                <a:moveTo>
                  <a:pt x="12" y="13"/>
                </a:moveTo>
                <a:lnTo>
                  <a:pt x="14" y="1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106" name="Freeform 1483">
            <a:extLst>
              <a:ext uri="{FF2B5EF4-FFF2-40B4-BE49-F238E27FC236}">
                <a16:creationId xmlns:a16="http://schemas.microsoft.com/office/drawing/2014/main" id="{8E3A1A17-D79E-3D67-C8DB-8EEF5F176230}"/>
              </a:ext>
            </a:extLst>
          </p:cNvPr>
          <p:cNvSpPr>
            <a:spLocks/>
          </p:cNvSpPr>
          <p:nvPr/>
        </p:nvSpPr>
        <p:spPr bwMode="auto">
          <a:xfrm>
            <a:off x="6409032" y="1101655"/>
            <a:ext cx="38100" cy="38100"/>
          </a:xfrm>
          <a:custGeom>
            <a:avLst/>
            <a:gdLst>
              <a:gd name="T0" fmla="*/ 4 w 4"/>
              <a:gd name="T1" fmla="*/ 2 h 4"/>
              <a:gd name="T2" fmla="*/ 1 w 4"/>
              <a:gd name="T3" fmla="*/ 0 h 4"/>
              <a:gd name="T4" fmla="*/ 0 w 4"/>
              <a:gd name="T5" fmla="*/ 1 h 4"/>
              <a:gd name="T6" fmla="*/ 3 w 4"/>
              <a:gd name="T7" fmla="*/ 4 h 4"/>
              <a:gd name="T8" fmla="*/ 4 w 4"/>
              <a:gd name="T9" fmla="*/ 2 h 4"/>
            </a:gdLst>
            <a:ahLst/>
            <a:cxnLst>
              <a:cxn ang="0">
                <a:pos x="T0" y="T1"/>
              </a:cxn>
              <a:cxn ang="0">
                <a:pos x="T2" y="T3"/>
              </a:cxn>
              <a:cxn ang="0">
                <a:pos x="T4" y="T5"/>
              </a:cxn>
              <a:cxn ang="0">
                <a:pos x="T6" y="T7"/>
              </a:cxn>
              <a:cxn ang="0">
                <a:pos x="T8" y="T9"/>
              </a:cxn>
            </a:cxnLst>
            <a:rect l="0" t="0" r="r" b="b"/>
            <a:pathLst>
              <a:path w="4" h="4">
                <a:moveTo>
                  <a:pt x="4" y="2"/>
                </a:moveTo>
                <a:lnTo>
                  <a:pt x="1" y="0"/>
                </a:lnTo>
                <a:lnTo>
                  <a:pt x="0" y="1"/>
                </a:lnTo>
                <a:lnTo>
                  <a:pt x="3" y="4"/>
                </a:lnTo>
                <a:lnTo>
                  <a:pt x="4" y="2"/>
                </a:ln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107" name="Freeform 1484">
            <a:extLst>
              <a:ext uri="{FF2B5EF4-FFF2-40B4-BE49-F238E27FC236}">
                <a16:creationId xmlns:a16="http://schemas.microsoft.com/office/drawing/2014/main" id="{0A9D77F8-B372-A7E4-AF47-7F72BB9B19F1}"/>
              </a:ext>
            </a:extLst>
          </p:cNvPr>
          <p:cNvSpPr>
            <a:spLocks/>
          </p:cNvSpPr>
          <p:nvPr/>
        </p:nvSpPr>
        <p:spPr bwMode="auto">
          <a:xfrm>
            <a:off x="6428082" y="1073080"/>
            <a:ext cx="28575" cy="47625"/>
          </a:xfrm>
          <a:custGeom>
            <a:avLst/>
            <a:gdLst>
              <a:gd name="T0" fmla="*/ 1 w 3"/>
              <a:gd name="T1" fmla="*/ 0 h 5"/>
              <a:gd name="T2" fmla="*/ 0 w 3"/>
              <a:gd name="T3" fmla="*/ 2 h 5"/>
              <a:gd name="T4" fmla="*/ 2 w 3"/>
              <a:gd name="T5" fmla="*/ 5 h 5"/>
              <a:gd name="T6" fmla="*/ 3 w 3"/>
              <a:gd name="T7" fmla="*/ 3 h 5"/>
              <a:gd name="T8" fmla="*/ 1 w 3"/>
              <a:gd name="T9" fmla="*/ 0 h 5"/>
            </a:gdLst>
            <a:ahLst/>
            <a:cxnLst>
              <a:cxn ang="0">
                <a:pos x="T0" y="T1"/>
              </a:cxn>
              <a:cxn ang="0">
                <a:pos x="T2" y="T3"/>
              </a:cxn>
              <a:cxn ang="0">
                <a:pos x="T4" y="T5"/>
              </a:cxn>
              <a:cxn ang="0">
                <a:pos x="T6" y="T7"/>
              </a:cxn>
              <a:cxn ang="0">
                <a:pos x="T8" y="T9"/>
              </a:cxn>
            </a:cxnLst>
            <a:rect l="0" t="0" r="r" b="b"/>
            <a:pathLst>
              <a:path w="3" h="5">
                <a:moveTo>
                  <a:pt x="1" y="0"/>
                </a:moveTo>
                <a:lnTo>
                  <a:pt x="0" y="2"/>
                </a:lnTo>
                <a:lnTo>
                  <a:pt x="2" y="5"/>
                </a:lnTo>
                <a:lnTo>
                  <a:pt x="3" y="3"/>
                </a:lnTo>
                <a:lnTo>
                  <a:pt x="1" y="0"/>
                </a:ln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108" name="Freeform 1485">
            <a:extLst>
              <a:ext uri="{FF2B5EF4-FFF2-40B4-BE49-F238E27FC236}">
                <a16:creationId xmlns:a16="http://schemas.microsoft.com/office/drawing/2014/main" id="{D568470A-CC32-8443-792F-C549B8EE3FED}"/>
              </a:ext>
            </a:extLst>
          </p:cNvPr>
          <p:cNvSpPr>
            <a:spLocks/>
          </p:cNvSpPr>
          <p:nvPr/>
        </p:nvSpPr>
        <p:spPr bwMode="auto">
          <a:xfrm>
            <a:off x="6447132" y="1130230"/>
            <a:ext cx="28575" cy="38100"/>
          </a:xfrm>
          <a:custGeom>
            <a:avLst/>
            <a:gdLst>
              <a:gd name="T0" fmla="*/ 1 w 3"/>
              <a:gd name="T1" fmla="*/ 0 h 4"/>
              <a:gd name="T2" fmla="*/ 0 w 3"/>
              <a:gd name="T3" fmla="*/ 2 h 4"/>
              <a:gd name="T4" fmla="*/ 2 w 3"/>
              <a:gd name="T5" fmla="*/ 4 h 4"/>
              <a:gd name="T6" fmla="*/ 3 w 3"/>
              <a:gd name="T7" fmla="*/ 2 h 4"/>
              <a:gd name="T8" fmla="*/ 1 w 3"/>
              <a:gd name="T9" fmla="*/ 0 h 4"/>
            </a:gdLst>
            <a:ahLst/>
            <a:cxnLst>
              <a:cxn ang="0">
                <a:pos x="T0" y="T1"/>
              </a:cxn>
              <a:cxn ang="0">
                <a:pos x="T2" y="T3"/>
              </a:cxn>
              <a:cxn ang="0">
                <a:pos x="T4" y="T5"/>
              </a:cxn>
              <a:cxn ang="0">
                <a:pos x="T6" y="T7"/>
              </a:cxn>
              <a:cxn ang="0">
                <a:pos x="T8" y="T9"/>
              </a:cxn>
            </a:cxnLst>
            <a:rect l="0" t="0" r="r" b="b"/>
            <a:pathLst>
              <a:path w="3" h="4">
                <a:moveTo>
                  <a:pt x="1" y="0"/>
                </a:moveTo>
                <a:lnTo>
                  <a:pt x="0" y="2"/>
                </a:lnTo>
                <a:lnTo>
                  <a:pt x="2" y="4"/>
                </a:lnTo>
                <a:lnTo>
                  <a:pt x="3" y="2"/>
                </a:lnTo>
                <a:lnTo>
                  <a:pt x="1" y="0"/>
                </a:ln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109" name="Freeform 1486">
            <a:extLst>
              <a:ext uri="{FF2B5EF4-FFF2-40B4-BE49-F238E27FC236}">
                <a16:creationId xmlns:a16="http://schemas.microsoft.com/office/drawing/2014/main" id="{7E4A0695-69D2-C61A-E6C8-9EC4D7AA8D3A}"/>
              </a:ext>
            </a:extLst>
          </p:cNvPr>
          <p:cNvSpPr>
            <a:spLocks noEditPoints="1"/>
          </p:cNvSpPr>
          <p:nvPr/>
        </p:nvSpPr>
        <p:spPr bwMode="auto">
          <a:xfrm>
            <a:off x="6342357" y="968305"/>
            <a:ext cx="247650" cy="257175"/>
          </a:xfrm>
          <a:custGeom>
            <a:avLst/>
            <a:gdLst>
              <a:gd name="T0" fmla="*/ 13 w 26"/>
              <a:gd name="T1" fmla="*/ 16 h 27"/>
              <a:gd name="T2" fmla="*/ 13 w 26"/>
              <a:gd name="T3" fmla="*/ 16 h 27"/>
              <a:gd name="T4" fmla="*/ 12 w 26"/>
              <a:gd name="T5" fmla="*/ 17 h 27"/>
              <a:gd name="T6" fmla="*/ 14 w 26"/>
              <a:gd name="T7" fmla="*/ 19 h 27"/>
              <a:gd name="T8" fmla="*/ 15 w 26"/>
              <a:gd name="T9" fmla="*/ 18 h 27"/>
              <a:gd name="T10" fmla="*/ 14 w 26"/>
              <a:gd name="T11" fmla="*/ 17 h 27"/>
              <a:gd name="T12" fmla="*/ 13 w 26"/>
              <a:gd name="T13" fmla="*/ 16 h 27"/>
              <a:gd name="T14" fmla="*/ 13 w 26"/>
              <a:gd name="T15" fmla="*/ 25 h 27"/>
              <a:gd name="T16" fmla="*/ 16 w 26"/>
              <a:gd name="T17" fmla="*/ 20 h 27"/>
              <a:gd name="T18" fmla="*/ 26 w 26"/>
              <a:gd name="T19" fmla="*/ 24 h 27"/>
              <a:gd name="T20" fmla="*/ 16 w 26"/>
              <a:gd name="T21" fmla="*/ 0 h 27"/>
              <a:gd name="T22" fmla="*/ 9 w 26"/>
              <a:gd name="T23" fmla="*/ 4 h 27"/>
              <a:gd name="T24" fmla="*/ 19 w 26"/>
              <a:gd name="T25" fmla="*/ 27 h 27"/>
              <a:gd name="T26" fmla="*/ 26 w 26"/>
              <a:gd name="T27" fmla="*/ 24 h 27"/>
              <a:gd name="T28" fmla="*/ 8 w 26"/>
              <a:gd name="T29" fmla="*/ 13 h 27"/>
              <a:gd name="T30" fmla="*/ 6 w 26"/>
              <a:gd name="T31" fmla="*/ 12 h 27"/>
              <a:gd name="T32" fmla="*/ 8 w 26"/>
              <a:gd name="T33" fmla="*/ 9 h 27"/>
              <a:gd name="T34" fmla="*/ 9 w 26"/>
              <a:gd name="T35" fmla="*/ 11 h 27"/>
              <a:gd name="T36" fmla="*/ 9 w 26"/>
              <a:gd name="T37" fmla="*/ 11 h 27"/>
              <a:gd name="T38" fmla="*/ 10 w 26"/>
              <a:gd name="T39" fmla="*/ 10 h 27"/>
              <a:gd name="T40" fmla="*/ 14 w 26"/>
              <a:gd name="T41" fmla="*/ 14 h 27"/>
              <a:gd name="T42" fmla="*/ 10 w 26"/>
              <a:gd name="T43" fmla="*/ 11 h 27"/>
              <a:gd name="T44" fmla="*/ 9 w 26"/>
              <a:gd name="T45" fmla="*/ 10 h 27"/>
              <a:gd name="T46" fmla="*/ 5 w 26"/>
              <a:gd name="T47" fmla="*/ 23 h 27"/>
              <a:gd name="T48" fmla="*/ 7 w 26"/>
              <a:gd name="T49" fmla="*/ 25 h 27"/>
              <a:gd name="T50" fmla="*/ 10 w 26"/>
              <a:gd name="T51" fmla="*/ 26 h 27"/>
              <a:gd name="T52" fmla="*/ 13 w 26"/>
              <a:gd name="T53" fmla="*/ 24 h 27"/>
              <a:gd name="T54" fmla="*/ 13 w 26"/>
              <a:gd name="T55" fmla="*/ 22 h 27"/>
              <a:gd name="T56" fmla="*/ 7 w 26"/>
              <a:gd name="T57" fmla="*/ 15 h 27"/>
              <a:gd name="T58" fmla="*/ 4 w 26"/>
              <a:gd name="T59" fmla="*/ 14 h 27"/>
              <a:gd name="T60" fmla="*/ 1 w 26"/>
              <a:gd name="T61" fmla="*/ 16 h 27"/>
              <a:gd name="T62" fmla="*/ 0 w 26"/>
              <a:gd name="T63" fmla="*/ 18 h 27"/>
              <a:gd name="T64" fmla="*/ 5 w 26"/>
              <a:gd name="T65" fmla="*/ 2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 h="27">
                <a:moveTo>
                  <a:pt x="13" y="16"/>
                </a:moveTo>
                <a:lnTo>
                  <a:pt x="13" y="16"/>
                </a:lnTo>
                <a:lnTo>
                  <a:pt x="12" y="17"/>
                </a:lnTo>
                <a:lnTo>
                  <a:pt x="14" y="19"/>
                </a:lnTo>
                <a:lnTo>
                  <a:pt x="15" y="18"/>
                </a:lnTo>
                <a:lnTo>
                  <a:pt x="14" y="17"/>
                </a:lnTo>
                <a:lnTo>
                  <a:pt x="13" y="16"/>
                </a:lnTo>
                <a:close/>
                <a:moveTo>
                  <a:pt x="13" y="25"/>
                </a:moveTo>
                <a:lnTo>
                  <a:pt x="16" y="20"/>
                </a:lnTo>
                <a:moveTo>
                  <a:pt x="26" y="24"/>
                </a:moveTo>
                <a:lnTo>
                  <a:pt x="16" y="0"/>
                </a:lnTo>
                <a:lnTo>
                  <a:pt x="9" y="4"/>
                </a:lnTo>
                <a:lnTo>
                  <a:pt x="19" y="27"/>
                </a:lnTo>
                <a:lnTo>
                  <a:pt x="26" y="24"/>
                </a:lnTo>
                <a:close/>
                <a:moveTo>
                  <a:pt x="8" y="13"/>
                </a:moveTo>
                <a:lnTo>
                  <a:pt x="6" y="12"/>
                </a:lnTo>
                <a:moveTo>
                  <a:pt x="8" y="9"/>
                </a:moveTo>
                <a:lnTo>
                  <a:pt x="9" y="11"/>
                </a:lnTo>
                <a:moveTo>
                  <a:pt x="9" y="11"/>
                </a:moveTo>
                <a:lnTo>
                  <a:pt x="10" y="10"/>
                </a:lnTo>
                <a:lnTo>
                  <a:pt x="14" y="14"/>
                </a:lnTo>
                <a:moveTo>
                  <a:pt x="10" y="11"/>
                </a:moveTo>
                <a:lnTo>
                  <a:pt x="9" y="10"/>
                </a:lnTo>
                <a:moveTo>
                  <a:pt x="5" y="23"/>
                </a:moveTo>
                <a:lnTo>
                  <a:pt x="7" y="25"/>
                </a:lnTo>
                <a:lnTo>
                  <a:pt x="10" y="26"/>
                </a:lnTo>
                <a:lnTo>
                  <a:pt x="13" y="24"/>
                </a:lnTo>
                <a:lnTo>
                  <a:pt x="13" y="22"/>
                </a:lnTo>
                <a:lnTo>
                  <a:pt x="7" y="15"/>
                </a:lnTo>
                <a:lnTo>
                  <a:pt x="4" y="14"/>
                </a:lnTo>
                <a:lnTo>
                  <a:pt x="1" y="16"/>
                </a:lnTo>
                <a:lnTo>
                  <a:pt x="0" y="18"/>
                </a:lnTo>
                <a:lnTo>
                  <a:pt x="5" y="2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110" name="Freeform 1487">
            <a:extLst>
              <a:ext uri="{FF2B5EF4-FFF2-40B4-BE49-F238E27FC236}">
                <a16:creationId xmlns:a16="http://schemas.microsoft.com/office/drawing/2014/main" id="{98ECAB12-6E05-2A0F-294E-5E7727EB7E49}"/>
              </a:ext>
            </a:extLst>
          </p:cNvPr>
          <p:cNvSpPr>
            <a:spLocks noEditPoints="1"/>
          </p:cNvSpPr>
          <p:nvPr/>
        </p:nvSpPr>
        <p:spPr bwMode="auto">
          <a:xfrm>
            <a:off x="6294732" y="1025455"/>
            <a:ext cx="276225" cy="200025"/>
          </a:xfrm>
          <a:custGeom>
            <a:avLst/>
            <a:gdLst>
              <a:gd name="T0" fmla="*/ 1 w 29"/>
              <a:gd name="T1" fmla="*/ 13 h 21"/>
              <a:gd name="T2" fmla="*/ 5 w 29"/>
              <a:gd name="T3" fmla="*/ 11 h 21"/>
              <a:gd name="T4" fmla="*/ 0 w 29"/>
              <a:gd name="T5" fmla="*/ 10 h 21"/>
              <a:gd name="T6" fmla="*/ 6 w 29"/>
              <a:gd name="T7" fmla="*/ 8 h 21"/>
              <a:gd name="T8" fmla="*/ 1 w 29"/>
              <a:gd name="T9" fmla="*/ 14 h 21"/>
              <a:gd name="T10" fmla="*/ 5 w 29"/>
              <a:gd name="T11" fmla="*/ 12 h 21"/>
              <a:gd name="T12" fmla="*/ 3 w 29"/>
              <a:gd name="T13" fmla="*/ 18 h 21"/>
              <a:gd name="T14" fmla="*/ 9 w 29"/>
              <a:gd name="T15" fmla="*/ 16 h 21"/>
              <a:gd name="T16" fmla="*/ 3 w 29"/>
              <a:gd name="T17" fmla="*/ 19 h 21"/>
              <a:gd name="T18" fmla="*/ 10 w 29"/>
              <a:gd name="T19" fmla="*/ 17 h 21"/>
              <a:gd name="T20" fmla="*/ 4 w 29"/>
              <a:gd name="T21" fmla="*/ 21 h 21"/>
              <a:gd name="T22" fmla="*/ 11 w 29"/>
              <a:gd name="T23" fmla="*/ 19 h 21"/>
              <a:gd name="T24" fmla="*/ 16 w 29"/>
              <a:gd name="T25" fmla="*/ 3 h 21"/>
              <a:gd name="T26" fmla="*/ 24 w 29"/>
              <a:gd name="T27" fmla="*/ 0 h 21"/>
              <a:gd name="T28" fmla="*/ 17 w 29"/>
              <a:gd name="T29" fmla="*/ 6 h 21"/>
              <a:gd name="T30" fmla="*/ 25 w 29"/>
              <a:gd name="T31" fmla="*/ 3 h 21"/>
              <a:gd name="T32" fmla="*/ 18 w 29"/>
              <a:gd name="T33" fmla="*/ 7 h 21"/>
              <a:gd name="T34" fmla="*/ 25 w 29"/>
              <a:gd name="T35" fmla="*/ 4 h 21"/>
              <a:gd name="T36" fmla="*/ 20 w 29"/>
              <a:gd name="T37" fmla="*/ 11 h 21"/>
              <a:gd name="T38" fmla="*/ 27 w 29"/>
              <a:gd name="T39" fmla="*/ 9 h 21"/>
              <a:gd name="T40" fmla="*/ 27 w 29"/>
              <a:gd name="T41" fmla="*/ 9 h 21"/>
              <a:gd name="T42" fmla="*/ 20 w 29"/>
              <a:gd name="T43" fmla="*/ 13 h 21"/>
              <a:gd name="T44" fmla="*/ 28 w 29"/>
              <a:gd name="T45" fmla="*/ 10 h 21"/>
              <a:gd name="T46" fmla="*/ 22 w 29"/>
              <a:gd name="T47" fmla="*/ 15 h 21"/>
              <a:gd name="T48" fmla="*/ 29 w 29"/>
              <a:gd name="T49" fmla="*/ 1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9" h="21">
                <a:moveTo>
                  <a:pt x="1" y="13"/>
                </a:moveTo>
                <a:lnTo>
                  <a:pt x="5" y="11"/>
                </a:lnTo>
                <a:moveTo>
                  <a:pt x="0" y="10"/>
                </a:moveTo>
                <a:lnTo>
                  <a:pt x="6" y="8"/>
                </a:lnTo>
                <a:moveTo>
                  <a:pt x="1" y="14"/>
                </a:moveTo>
                <a:lnTo>
                  <a:pt x="5" y="12"/>
                </a:lnTo>
                <a:moveTo>
                  <a:pt x="3" y="18"/>
                </a:moveTo>
                <a:lnTo>
                  <a:pt x="9" y="16"/>
                </a:lnTo>
                <a:moveTo>
                  <a:pt x="3" y="19"/>
                </a:moveTo>
                <a:lnTo>
                  <a:pt x="10" y="17"/>
                </a:lnTo>
                <a:moveTo>
                  <a:pt x="4" y="21"/>
                </a:moveTo>
                <a:lnTo>
                  <a:pt x="11" y="19"/>
                </a:lnTo>
                <a:moveTo>
                  <a:pt x="16" y="3"/>
                </a:moveTo>
                <a:lnTo>
                  <a:pt x="24" y="0"/>
                </a:lnTo>
                <a:moveTo>
                  <a:pt x="17" y="6"/>
                </a:moveTo>
                <a:lnTo>
                  <a:pt x="25" y="3"/>
                </a:lnTo>
                <a:moveTo>
                  <a:pt x="18" y="7"/>
                </a:moveTo>
                <a:lnTo>
                  <a:pt x="25" y="4"/>
                </a:lnTo>
                <a:moveTo>
                  <a:pt x="20" y="11"/>
                </a:moveTo>
                <a:lnTo>
                  <a:pt x="27" y="9"/>
                </a:lnTo>
                <a:lnTo>
                  <a:pt x="27" y="9"/>
                </a:lnTo>
                <a:moveTo>
                  <a:pt x="20" y="13"/>
                </a:moveTo>
                <a:lnTo>
                  <a:pt x="28" y="10"/>
                </a:lnTo>
                <a:moveTo>
                  <a:pt x="22" y="15"/>
                </a:moveTo>
                <a:lnTo>
                  <a:pt x="29" y="1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111" name="Freeform 1488">
            <a:extLst>
              <a:ext uri="{FF2B5EF4-FFF2-40B4-BE49-F238E27FC236}">
                <a16:creationId xmlns:a16="http://schemas.microsoft.com/office/drawing/2014/main" id="{D1B76842-BE7C-734E-678F-EB12C8B8E0CC}"/>
              </a:ext>
            </a:extLst>
          </p:cNvPr>
          <p:cNvSpPr>
            <a:spLocks noEditPoints="1"/>
          </p:cNvSpPr>
          <p:nvPr/>
        </p:nvSpPr>
        <p:spPr bwMode="auto">
          <a:xfrm>
            <a:off x="6266157" y="1054030"/>
            <a:ext cx="152400" cy="219075"/>
          </a:xfrm>
          <a:custGeom>
            <a:avLst/>
            <a:gdLst>
              <a:gd name="T0" fmla="*/ 13 w 16"/>
              <a:gd name="T1" fmla="*/ 15 h 23"/>
              <a:gd name="T2" fmla="*/ 16 w 16"/>
              <a:gd name="T3" fmla="*/ 21 h 23"/>
              <a:gd name="T4" fmla="*/ 9 w 16"/>
              <a:gd name="T5" fmla="*/ 23 h 23"/>
              <a:gd name="T6" fmla="*/ 0 w 16"/>
              <a:gd name="T7" fmla="*/ 3 h 23"/>
              <a:gd name="T8" fmla="*/ 7 w 16"/>
              <a:gd name="T9" fmla="*/ 0 h 23"/>
              <a:gd name="T10" fmla="*/ 9 w 16"/>
              <a:gd name="T11" fmla="*/ 6 h 23"/>
              <a:gd name="T12" fmla="*/ 7 w 16"/>
              <a:gd name="T13" fmla="*/ 18 h 23"/>
              <a:gd name="T14" fmla="*/ 14 w 16"/>
              <a:gd name="T15" fmla="*/ 16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23">
                <a:moveTo>
                  <a:pt x="13" y="15"/>
                </a:moveTo>
                <a:lnTo>
                  <a:pt x="16" y="21"/>
                </a:lnTo>
                <a:lnTo>
                  <a:pt x="9" y="23"/>
                </a:lnTo>
                <a:lnTo>
                  <a:pt x="0" y="3"/>
                </a:lnTo>
                <a:lnTo>
                  <a:pt x="7" y="0"/>
                </a:lnTo>
                <a:lnTo>
                  <a:pt x="9" y="6"/>
                </a:lnTo>
                <a:moveTo>
                  <a:pt x="7" y="18"/>
                </a:moveTo>
                <a:lnTo>
                  <a:pt x="14" y="1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112" name="Freeform 1489">
            <a:extLst>
              <a:ext uri="{FF2B5EF4-FFF2-40B4-BE49-F238E27FC236}">
                <a16:creationId xmlns:a16="http://schemas.microsoft.com/office/drawing/2014/main" id="{5F0B09A5-9DFA-518B-11CF-43BA4A02E7E8}"/>
              </a:ext>
            </a:extLst>
          </p:cNvPr>
          <p:cNvSpPr>
            <a:spLocks/>
          </p:cNvSpPr>
          <p:nvPr/>
        </p:nvSpPr>
        <p:spPr bwMode="auto">
          <a:xfrm>
            <a:off x="6389982" y="1187380"/>
            <a:ext cx="28575" cy="57150"/>
          </a:xfrm>
          <a:custGeom>
            <a:avLst/>
            <a:gdLst>
              <a:gd name="T0" fmla="*/ 3 w 3"/>
              <a:gd name="T1" fmla="*/ 1 h 6"/>
              <a:gd name="T2" fmla="*/ 0 w 3"/>
              <a:gd name="T3" fmla="*/ 6 h 6"/>
              <a:gd name="T4" fmla="*/ 0 w 3"/>
              <a:gd name="T5" fmla="*/ 6 h 6"/>
              <a:gd name="T6" fmla="*/ 2 w 3"/>
              <a:gd name="T7" fmla="*/ 0 h 6"/>
              <a:gd name="T8" fmla="*/ 3 w 3"/>
              <a:gd name="T9" fmla="*/ 1 h 6"/>
            </a:gdLst>
            <a:ahLst/>
            <a:cxnLst>
              <a:cxn ang="0">
                <a:pos x="T0" y="T1"/>
              </a:cxn>
              <a:cxn ang="0">
                <a:pos x="T2" y="T3"/>
              </a:cxn>
              <a:cxn ang="0">
                <a:pos x="T4" y="T5"/>
              </a:cxn>
              <a:cxn ang="0">
                <a:pos x="T6" y="T7"/>
              </a:cxn>
              <a:cxn ang="0">
                <a:pos x="T8" y="T9"/>
              </a:cxn>
            </a:cxnLst>
            <a:rect l="0" t="0" r="r" b="b"/>
            <a:pathLst>
              <a:path w="3" h="6">
                <a:moveTo>
                  <a:pt x="3" y="1"/>
                </a:moveTo>
                <a:lnTo>
                  <a:pt x="0" y="6"/>
                </a:lnTo>
                <a:lnTo>
                  <a:pt x="0" y="6"/>
                </a:lnTo>
                <a:lnTo>
                  <a:pt x="2" y="0"/>
                </a:lnTo>
                <a:lnTo>
                  <a:pt x="3" y="1"/>
                </a:lnTo>
                <a:close/>
              </a:path>
            </a:pathLst>
          </a:custGeom>
          <a:solidFill>
            <a:srgbClr val="FFFFFF"/>
          </a:solidFill>
          <a:ln w="0">
            <a:solidFill>
              <a:srgbClr val="000000"/>
            </a:solidFill>
            <a:prstDash val="solid"/>
            <a:round/>
            <a:headEnd/>
            <a:tailEnd/>
          </a:ln>
        </p:spPr>
        <p:txBody>
          <a:bodyPr/>
          <a:lstStyle/>
          <a:p>
            <a:endParaRPr lang="ru-RU"/>
          </a:p>
        </p:txBody>
      </p:sp>
      <p:sp>
        <p:nvSpPr>
          <p:cNvPr id="113" name="Freeform 1490">
            <a:extLst>
              <a:ext uri="{FF2B5EF4-FFF2-40B4-BE49-F238E27FC236}">
                <a16:creationId xmlns:a16="http://schemas.microsoft.com/office/drawing/2014/main" id="{FD679276-841D-A336-B72A-9330300C685E}"/>
              </a:ext>
            </a:extLst>
          </p:cNvPr>
          <p:cNvSpPr>
            <a:spLocks/>
          </p:cNvSpPr>
          <p:nvPr/>
        </p:nvSpPr>
        <p:spPr bwMode="auto">
          <a:xfrm>
            <a:off x="6456657" y="1111180"/>
            <a:ext cx="19050" cy="9525"/>
          </a:xfrm>
          <a:custGeom>
            <a:avLst/>
            <a:gdLst>
              <a:gd name="T0" fmla="*/ 0 w 2"/>
              <a:gd name="T1" fmla="*/ 1 h 1"/>
              <a:gd name="T2" fmla="*/ 2 w 2"/>
              <a:gd name="T3" fmla="*/ 1 h 1"/>
              <a:gd name="T4" fmla="*/ 2 w 2"/>
              <a:gd name="T5" fmla="*/ 0 h 1"/>
              <a:gd name="T6" fmla="*/ 0 w 2"/>
              <a:gd name="T7" fmla="*/ 1 h 1"/>
            </a:gdLst>
            <a:ahLst/>
            <a:cxnLst>
              <a:cxn ang="0">
                <a:pos x="T0" y="T1"/>
              </a:cxn>
              <a:cxn ang="0">
                <a:pos x="T2" y="T3"/>
              </a:cxn>
              <a:cxn ang="0">
                <a:pos x="T4" y="T5"/>
              </a:cxn>
              <a:cxn ang="0">
                <a:pos x="T6" y="T7"/>
              </a:cxn>
            </a:cxnLst>
            <a:rect l="0" t="0" r="r" b="b"/>
            <a:pathLst>
              <a:path w="2" h="1">
                <a:moveTo>
                  <a:pt x="0" y="1"/>
                </a:moveTo>
                <a:lnTo>
                  <a:pt x="2" y="1"/>
                </a:lnTo>
                <a:lnTo>
                  <a:pt x="2" y="0"/>
                </a:lnTo>
                <a:lnTo>
                  <a:pt x="0" y="1"/>
                </a:lnTo>
                <a:close/>
              </a:path>
            </a:pathLst>
          </a:custGeom>
          <a:solidFill>
            <a:srgbClr val="FFFFFF"/>
          </a:solidFill>
          <a:ln w="0">
            <a:solidFill>
              <a:srgbClr val="000000"/>
            </a:solidFill>
            <a:prstDash val="solid"/>
            <a:round/>
            <a:headEnd/>
            <a:tailEnd/>
          </a:ln>
        </p:spPr>
        <p:txBody>
          <a:bodyPr/>
          <a:lstStyle/>
          <a:p>
            <a:endParaRPr lang="ru-RU"/>
          </a:p>
        </p:txBody>
      </p:sp>
      <p:sp>
        <p:nvSpPr>
          <p:cNvPr id="114" name="Freeform 1491">
            <a:extLst>
              <a:ext uri="{FF2B5EF4-FFF2-40B4-BE49-F238E27FC236}">
                <a16:creationId xmlns:a16="http://schemas.microsoft.com/office/drawing/2014/main" id="{288F1B7F-B764-86C5-D845-7504513774EF}"/>
              </a:ext>
            </a:extLst>
          </p:cNvPr>
          <p:cNvSpPr>
            <a:spLocks/>
          </p:cNvSpPr>
          <p:nvPr/>
        </p:nvSpPr>
        <p:spPr bwMode="auto">
          <a:xfrm>
            <a:off x="6389982" y="1244530"/>
            <a:ext cx="1588" cy="9525"/>
          </a:xfrm>
          <a:custGeom>
            <a:avLst/>
            <a:gdLst>
              <a:gd name="T0" fmla="*/ 0 h 1"/>
              <a:gd name="T1" fmla="*/ 0 h 1"/>
              <a:gd name="T2" fmla="*/ 1 h 1"/>
              <a:gd name="T3" fmla="*/ 1 h 1"/>
              <a:gd name="T4" fmla="*/ 0 h 1"/>
              <a:gd name="T5" fmla="*/ 0 h 1"/>
            </a:gdLst>
            <a:ahLst/>
            <a:cxnLst>
              <a:cxn ang="0">
                <a:pos x="0" y="T0"/>
              </a:cxn>
              <a:cxn ang="0">
                <a:pos x="0" y="T1"/>
              </a:cxn>
              <a:cxn ang="0">
                <a:pos x="0" y="T2"/>
              </a:cxn>
              <a:cxn ang="0">
                <a:pos x="0" y="T3"/>
              </a:cxn>
              <a:cxn ang="0">
                <a:pos x="0" y="T4"/>
              </a:cxn>
              <a:cxn ang="0">
                <a:pos x="0" y="T5"/>
              </a:cxn>
            </a:cxnLst>
            <a:rect l="0" t="0" r="r" b="b"/>
            <a:pathLst>
              <a:path h="1">
                <a:moveTo>
                  <a:pt x="0" y="0"/>
                </a:moveTo>
                <a:lnTo>
                  <a:pt x="0" y="0"/>
                </a:lnTo>
                <a:lnTo>
                  <a:pt x="0" y="1"/>
                </a:lnTo>
                <a:lnTo>
                  <a:pt x="0" y="1"/>
                </a:lnTo>
                <a:lnTo>
                  <a:pt x="0" y="0"/>
                </a:lnTo>
                <a:lnTo>
                  <a:pt x="0" y="0"/>
                </a:lnTo>
                <a:close/>
              </a:path>
            </a:pathLst>
          </a:custGeom>
          <a:solidFill>
            <a:srgbClr val="FFFFFF"/>
          </a:solidFill>
          <a:ln w="0">
            <a:solidFill>
              <a:srgbClr val="000000"/>
            </a:solidFill>
            <a:prstDash val="solid"/>
            <a:round/>
            <a:headEnd/>
            <a:tailEnd/>
          </a:ln>
        </p:spPr>
        <p:txBody>
          <a:bodyPr/>
          <a:lstStyle/>
          <a:p>
            <a:endParaRPr lang="ru-RU"/>
          </a:p>
        </p:txBody>
      </p:sp>
      <p:sp>
        <p:nvSpPr>
          <p:cNvPr id="115" name="Freeform 1492">
            <a:extLst>
              <a:ext uri="{FF2B5EF4-FFF2-40B4-BE49-F238E27FC236}">
                <a16:creationId xmlns:a16="http://schemas.microsoft.com/office/drawing/2014/main" id="{78BFBF8E-276E-67F4-DF0D-3C61430525F1}"/>
              </a:ext>
            </a:extLst>
          </p:cNvPr>
          <p:cNvSpPr>
            <a:spLocks/>
          </p:cNvSpPr>
          <p:nvPr/>
        </p:nvSpPr>
        <p:spPr bwMode="auto">
          <a:xfrm>
            <a:off x="6456657" y="1063555"/>
            <a:ext cx="152400" cy="57150"/>
          </a:xfrm>
          <a:custGeom>
            <a:avLst/>
            <a:gdLst>
              <a:gd name="T0" fmla="*/ 0 w 16"/>
              <a:gd name="T1" fmla="*/ 6 h 6"/>
              <a:gd name="T2" fmla="*/ 16 w 16"/>
              <a:gd name="T3" fmla="*/ 0 h 6"/>
              <a:gd name="T4" fmla="*/ 0 w 16"/>
              <a:gd name="T5" fmla="*/ 6 h 6"/>
            </a:gdLst>
            <a:ahLst/>
            <a:cxnLst>
              <a:cxn ang="0">
                <a:pos x="T0" y="T1"/>
              </a:cxn>
              <a:cxn ang="0">
                <a:pos x="T2" y="T3"/>
              </a:cxn>
              <a:cxn ang="0">
                <a:pos x="T4" y="T5"/>
              </a:cxn>
            </a:cxnLst>
            <a:rect l="0" t="0" r="r" b="b"/>
            <a:pathLst>
              <a:path w="16" h="6">
                <a:moveTo>
                  <a:pt x="0" y="6"/>
                </a:moveTo>
                <a:lnTo>
                  <a:pt x="16" y="0"/>
                </a:lnTo>
                <a:lnTo>
                  <a:pt x="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16" name="Freeform 1493">
            <a:extLst>
              <a:ext uri="{FF2B5EF4-FFF2-40B4-BE49-F238E27FC236}">
                <a16:creationId xmlns:a16="http://schemas.microsoft.com/office/drawing/2014/main" id="{D8FD207C-464E-9D37-E4B2-BFB54395FFF9}"/>
              </a:ext>
            </a:extLst>
          </p:cNvPr>
          <p:cNvSpPr>
            <a:spLocks/>
          </p:cNvSpPr>
          <p:nvPr/>
        </p:nvSpPr>
        <p:spPr bwMode="auto">
          <a:xfrm>
            <a:off x="6475707" y="1196905"/>
            <a:ext cx="47625" cy="57150"/>
          </a:xfrm>
          <a:custGeom>
            <a:avLst/>
            <a:gdLst>
              <a:gd name="T0" fmla="*/ 0 w 5"/>
              <a:gd name="T1" fmla="*/ 0 h 6"/>
              <a:gd name="T2" fmla="*/ 5 w 5"/>
              <a:gd name="T3" fmla="*/ 6 h 6"/>
              <a:gd name="T4" fmla="*/ 0 w 5"/>
              <a:gd name="T5" fmla="*/ 0 h 6"/>
            </a:gdLst>
            <a:ahLst/>
            <a:cxnLst>
              <a:cxn ang="0">
                <a:pos x="T0" y="T1"/>
              </a:cxn>
              <a:cxn ang="0">
                <a:pos x="T2" y="T3"/>
              </a:cxn>
              <a:cxn ang="0">
                <a:pos x="T4" y="T5"/>
              </a:cxn>
            </a:cxnLst>
            <a:rect l="0" t="0" r="r" b="b"/>
            <a:pathLst>
              <a:path w="5" h="6">
                <a:moveTo>
                  <a:pt x="0" y="0"/>
                </a:moveTo>
                <a:lnTo>
                  <a:pt x="5" y="6"/>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17" name="Freeform 1494">
            <a:extLst>
              <a:ext uri="{FF2B5EF4-FFF2-40B4-BE49-F238E27FC236}">
                <a16:creationId xmlns:a16="http://schemas.microsoft.com/office/drawing/2014/main" id="{7315ECE0-6B18-6CE3-2F57-B86F2192DCC2}"/>
              </a:ext>
            </a:extLst>
          </p:cNvPr>
          <p:cNvSpPr>
            <a:spLocks/>
          </p:cNvSpPr>
          <p:nvPr/>
        </p:nvSpPr>
        <p:spPr bwMode="auto">
          <a:xfrm>
            <a:off x="6342357" y="1168330"/>
            <a:ext cx="57150" cy="123825"/>
          </a:xfrm>
          <a:custGeom>
            <a:avLst/>
            <a:gdLst>
              <a:gd name="T0" fmla="*/ 6 w 6"/>
              <a:gd name="T1" fmla="*/ 0 h 13"/>
              <a:gd name="T2" fmla="*/ 0 w 6"/>
              <a:gd name="T3" fmla="*/ 13 h 13"/>
              <a:gd name="T4" fmla="*/ 6 w 6"/>
              <a:gd name="T5" fmla="*/ 0 h 13"/>
            </a:gdLst>
            <a:ahLst/>
            <a:cxnLst>
              <a:cxn ang="0">
                <a:pos x="T0" y="T1"/>
              </a:cxn>
              <a:cxn ang="0">
                <a:pos x="T2" y="T3"/>
              </a:cxn>
              <a:cxn ang="0">
                <a:pos x="T4" y="T5"/>
              </a:cxn>
            </a:cxnLst>
            <a:rect l="0" t="0" r="r" b="b"/>
            <a:pathLst>
              <a:path w="6" h="13">
                <a:moveTo>
                  <a:pt x="6" y="0"/>
                </a:moveTo>
                <a:lnTo>
                  <a:pt x="0" y="13"/>
                </a:lnTo>
                <a:lnTo>
                  <a:pt x="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18" name="Freeform 1495">
            <a:extLst>
              <a:ext uri="{FF2B5EF4-FFF2-40B4-BE49-F238E27FC236}">
                <a16:creationId xmlns:a16="http://schemas.microsoft.com/office/drawing/2014/main" id="{7CF08285-C1DB-18DA-8C94-F88F4665D338}"/>
              </a:ext>
            </a:extLst>
          </p:cNvPr>
          <p:cNvSpPr>
            <a:spLocks/>
          </p:cNvSpPr>
          <p:nvPr/>
        </p:nvSpPr>
        <p:spPr bwMode="auto">
          <a:xfrm>
            <a:off x="6447132" y="1177855"/>
            <a:ext cx="1588" cy="9525"/>
          </a:xfrm>
          <a:custGeom>
            <a:avLst/>
            <a:gdLst>
              <a:gd name="T0" fmla="*/ 1 h 1"/>
              <a:gd name="T1" fmla="*/ 0 h 1"/>
              <a:gd name="T2" fmla="*/ 1 h 1"/>
            </a:gdLst>
            <a:ahLst/>
            <a:cxnLst>
              <a:cxn ang="0">
                <a:pos x="0" y="T0"/>
              </a:cxn>
              <a:cxn ang="0">
                <a:pos x="0" y="T1"/>
              </a:cxn>
              <a:cxn ang="0">
                <a:pos x="0" y="T2"/>
              </a:cxn>
            </a:cxnLst>
            <a:rect l="0" t="0" r="r" b="b"/>
            <a:pathLst>
              <a:path h="1">
                <a:moveTo>
                  <a:pt x="0" y="1"/>
                </a:moveTo>
                <a:lnTo>
                  <a:pt x="0" y="0"/>
                </a:lnTo>
                <a:lnTo>
                  <a:pt x="0" y="1"/>
                </a:lnTo>
                <a:close/>
              </a:path>
            </a:pathLst>
          </a:custGeom>
          <a:solidFill>
            <a:srgbClr val="FFFFFF"/>
          </a:solidFill>
          <a:ln w="0">
            <a:solidFill>
              <a:srgbClr val="000000"/>
            </a:solidFill>
            <a:prstDash val="solid"/>
            <a:round/>
            <a:headEnd/>
            <a:tailEnd/>
          </a:ln>
        </p:spPr>
        <p:txBody>
          <a:bodyPr/>
          <a:lstStyle/>
          <a:p>
            <a:endParaRPr lang="ru-RU"/>
          </a:p>
        </p:txBody>
      </p:sp>
      <p:sp>
        <p:nvSpPr>
          <p:cNvPr id="119" name="Freeform 1496">
            <a:extLst>
              <a:ext uri="{FF2B5EF4-FFF2-40B4-BE49-F238E27FC236}">
                <a16:creationId xmlns:a16="http://schemas.microsoft.com/office/drawing/2014/main" id="{38A9E841-14CB-75B8-3F14-9322FD20BE97}"/>
              </a:ext>
            </a:extLst>
          </p:cNvPr>
          <p:cNvSpPr>
            <a:spLocks/>
          </p:cNvSpPr>
          <p:nvPr/>
        </p:nvSpPr>
        <p:spPr bwMode="auto">
          <a:xfrm>
            <a:off x="6428082" y="1168330"/>
            <a:ext cx="9525" cy="9525"/>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lnTo>
                  <a:pt x="1" y="0"/>
                </a:lnTo>
                <a:lnTo>
                  <a:pt x="0" y="1"/>
                </a:lnTo>
                <a:close/>
              </a:path>
            </a:pathLst>
          </a:custGeom>
          <a:solidFill>
            <a:srgbClr val="FFFFFF"/>
          </a:solidFill>
          <a:ln w="0">
            <a:solidFill>
              <a:srgbClr val="000000"/>
            </a:solidFill>
            <a:prstDash val="solid"/>
            <a:round/>
            <a:headEnd/>
            <a:tailEnd/>
          </a:ln>
        </p:spPr>
        <p:txBody>
          <a:bodyPr/>
          <a:lstStyle/>
          <a:p>
            <a:endParaRPr lang="ru-RU"/>
          </a:p>
        </p:txBody>
      </p:sp>
      <p:sp>
        <p:nvSpPr>
          <p:cNvPr id="120" name="Freeform 1497">
            <a:extLst>
              <a:ext uri="{FF2B5EF4-FFF2-40B4-BE49-F238E27FC236}">
                <a16:creationId xmlns:a16="http://schemas.microsoft.com/office/drawing/2014/main" id="{0B774547-2DFE-3D04-5175-BD17B0A0188F}"/>
              </a:ext>
            </a:extLst>
          </p:cNvPr>
          <p:cNvSpPr>
            <a:spLocks/>
          </p:cNvSpPr>
          <p:nvPr/>
        </p:nvSpPr>
        <p:spPr bwMode="auto">
          <a:xfrm>
            <a:off x="7094832" y="911155"/>
            <a:ext cx="66675" cy="66675"/>
          </a:xfrm>
          <a:custGeom>
            <a:avLst/>
            <a:gdLst>
              <a:gd name="T0" fmla="*/ 5 w 7"/>
              <a:gd name="T1" fmla="*/ 2 h 7"/>
              <a:gd name="T2" fmla="*/ 6 w 7"/>
              <a:gd name="T3" fmla="*/ 6 h 7"/>
              <a:gd name="T4" fmla="*/ 2 w 7"/>
              <a:gd name="T5" fmla="*/ 5 h 7"/>
              <a:gd name="T6" fmla="*/ 1 w 7"/>
              <a:gd name="T7" fmla="*/ 1 h 7"/>
              <a:gd name="T8" fmla="*/ 5 w 7"/>
              <a:gd name="T9" fmla="*/ 2 h 7"/>
            </a:gdLst>
            <a:ahLst/>
            <a:cxnLst>
              <a:cxn ang="0">
                <a:pos x="T0" y="T1"/>
              </a:cxn>
              <a:cxn ang="0">
                <a:pos x="T2" y="T3"/>
              </a:cxn>
              <a:cxn ang="0">
                <a:pos x="T4" y="T5"/>
              </a:cxn>
              <a:cxn ang="0">
                <a:pos x="T6" y="T7"/>
              </a:cxn>
              <a:cxn ang="0">
                <a:pos x="T8" y="T9"/>
              </a:cxn>
            </a:cxnLst>
            <a:rect l="0" t="0" r="r" b="b"/>
            <a:pathLst>
              <a:path w="7" h="7">
                <a:moveTo>
                  <a:pt x="5" y="2"/>
                </a:moveTo>
                <a:cubicBezTo>
                  <a:pt x="6" y="3"/>
                  <a:pt x="7" y="5"/>
                  <a:pt x="6" y="6"/>
                </a:cubicBezTo>
                <a:cubicBezTo>
                  <a:pt x="5" y="7"/>
                  <a:pt x="3" y="7"/>
                  <a:pt x="2" y="5"/>
                </a:cubicBezTo>
                <a:cubicBezTo>
                  <a:pt x="0" y="4"/>
                  <a:pt x="0" y="2"/>
                  <a:pt x="1" y="1"/>
                </a:cubicBezTo>
                <a:cubicBezTo>
                  <a:pt x="2" y="0"/>
                  <a:pt x="4" y="0"/>
                  <a:pt x="5" y="2"/>
                </a:cubicBez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121" name="Freeform 1498">
            <a:extLst>
              <a:ext uri="{FF2B5EF4-FFF2-40B4-BE49-F238E27FC236}">
                <a16:creationId xmlns:a16="http://schemas.microsoft.com/office/drawing/2014/main" id="{17D28F8C-BFBC-E04B-394A-36A67F61B4DF}"/>
              </a:ext>
            </a:extLst>
          </p:cNvPr>
          <p:cNvSpPr>
            <a:spLocks/>
          </p:cNvSpPr>
          <p:nvPr/>
        </p:nvSpPr>
        <p:spPr bwMode="auto">
          <a:xfrm>
            <a:off x="7132932" y="958780"/>
            <a:ext cx="1588" cy="9525"/>
          </a:xfrm>
          <a:custGeom>
            <a:avLst/>
            <a:gdLst>
              <a:gd name="T0" fmla="*/ 0 h 1"/>
              <a:gd name="T1" fmla="*/ 1 h 1"/>
              <a:gd name="T2" fmla="*/ 1 h 1"/>
              <a:gd name="T3" fmla="*/ 0 h 1"/>
              <a:gd name="T4" fmla="*/ 0 h 1"/>
            </a:gdLst>
            <a:ahLst/>
            <a:cxnLst>
              <a:cxn ang="0">
                <a:pos x="0" y="T0"/>
              </a:cxn>
              <a:cxn ang="0">
                <a:pos x="0" y="T1"/>
              </a:cxn>
              <a:cxn ang="0">
                <a:pos x="0" y="T2"/>
              </a:cxn>
              <a:cxn ang="0">
                <a:pos x="0" y="T3"/>
              </a:cxn>
              <a:cxn ang="0">
                <a:pos x="0" y="T4"/>
              </a:cxn>
            </a:cxnLst>
            <a:rect l="0" t="0" r="r" b="b"/>
            <a:pathLst>
              <a:path h="1">
                <a:moveTo>
                  <a:pt x="0" y="0"/>
                </a:moveTo>
                <a:cubicBezTo>
                  <a:pt x="0" y="0"/>
                  <a:pt x="0" y="1"/>
                  <a:pt x="0" y="1"/>
                </a:cubicBezTo>
                <a:cubicBezTo>
                  <a:pt x="0" y="1"/>
                  <a:pt x="0" y="1"/>
                  <a:pt x="0" y="1"/>
                </a:cubicBezTo>
                <a:cubicBezTo>
                  <a:pt x="0" y="0"/>
                  <a:pt x="0" y="0"/>
                  <a:pt x="0" y="0"/>
                </a:cubicBezTo>
                <a:cubicBezTo>
                  <a:pt x="0" y="0"/>
                  <a:pt x="0" y="0"/>
                  <a:pt x="0" y="0"/>
                </a:cubicBezTo>
                <a:close/>
              </a:path>
            </a:pathLst>
          </a:custGeom>
          <a:solidFill>
            <a:srgbClr val="FFFFFF"/>
          </a:solidFill>
          <a:ln w="0">
            <a:solidFill>
              <a:srgbClr val="000000"/>
            </a:solidFill>
            <a:prstDash val="solid"/>
            <a:round/>
            <a:headEnd/>
            <a:tailEnd/>
          </a:ln>
        </p:spPr>
        <p:txBody>
          <a:bodyPr/>
          <a:lstStyle/>
          <a:p>
            <a:endParaRPr lang="ru-RU"/>
          </a:p>
        </p:txBody>
      </p:sp>
      <p:sp>
        <p:nvSpPr>
          <p:cNvPr id="122" name="Freeform 1499">
            <a:extLst>
              <a:ext uri="{FF2B5EF4-FFF2-40B4-BE49-F238E27FC236}">
                <a16:creationId xmlns:a16="http://schemas.microsoft.com/office/drawing/2014/main" id="{882BA099-22AE-2A38-A791-C9D3527A8F58}"/>
              </a:ext>
            </a:extLst>
          </p:cNvPr>
          <p:cNvSpPr>
            <a:spLocks/>
          </p:cNvSpPr>
          <p:nvPr/>
        </p:nvSpPr>
        <p:spPr bwMode="auto">
          <a:xfrm>
            <a:off x="7123407" y="958780"/>
            <a:ext cx="9525" cy="19050"/>
          </a:xfrm>
          <a:custGeom>
            <a:avLst/>
            <a:gdLst>
              <a:gd name="T0" fmla="*/ 1 w 1"/>
              <a:gd name="T1" fmla="*/ 1 h 2"/>
              <a:gd name="T2" fmla="*/ 0 w 1"/>
              <a:gd name="T3" fmla="*/ 2 h 2"/>
              <a:gd name="T4" fmla="*/ 0 w 1"/>
              <a:gd name="T5" fmla="*/ 2 h 2"/>
              <a:gd name="T6" fmla="*/ 1 w 1"/>
              <a:gd name="T7" fmla="*/ 0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lnTo>
                  <a:pt x="0" y="2"/>
                </a:lnTo>
                <a:lnTo>
                  <a:pt x="0" y="2"/>
                </a:lnTo>
                <a:lnTo>
                  <a:pt x="1" y="0"/>
                </a:lnTo>
                <a:lnTo>
                  <a:pt x="1" y="1"/>
                </a:lnTo>
                <a:close/>
              </a:path>
            </a:pathLst>
          </a:custGeom>
          <a:solidFill>
            <a:srgbClr val="FFFFFF"/>
          </a:solidFill>
          <a:ln w="0">
            <a:solidFill>
              <a:srgbClr val="000000"/>
            </a:solidFill>
            <a:prstDash val="solid"/>
            <a:round/>
            <a:headEnd/>
            <a:tailEnd/>
          </a:ln>
        </p:spPr>
        <p:txBody>
          <a:bodyPr/>
          <a:lstStyle/>
          <a:p>
            <a:endParaRPr lang="ru-RU"/>
          </a:p>
        </p:txBody>
      </p:sp>
      <p:sp>
        <p:nvSpPr>
          <p:cNvPr id="123" name="Freeform 1500">
            <a:extLst>
              <a:ext uri="{FF2B5EF4-FFF2-40B4-BE49-F238E27FC236}">
                <a16:creationId xmlns:a16="http://schemas.microsoft.com/office/drawing/2014/main" id="{CEC7B522-3E8E-17E0-DD94-DD4B09D33226}"/>
              </a:ext>
            </a:extLst>
          </p:cNvPr>
          <p:cNvSpPr>
            <a:spLocks/>
          </p:cNvSpPr>
          <p:nvPr/>
        </p:nvSpPr>
        <p:spPr bwMode="auto">
          <a:xfrm>
            <a:off x="7142457" y="949255"/>
            <a:ext cx="1588" cy="9525"/>
          </a:xfrm>
          <a:custGeom>
            <a:avLst/>
            <a:gdLst>
              <a:gd name="T0" fmla="*/ 0 h 1"/>
              <a:gd name="T1" fmla="*/ 1 h 1"/>
              <a:gd name="T2" fmla="*/ 1 h 1"/>
              <a:gd name="T3" fmla="*/ 0 h 1"/>
              <a:gd name="T4" fmla="*/ 0 h 1"/>
            </a:gdLst>
            <a:ahLst/>
            <a:cxnLst>
              <a:cxn ang="0">
                <a:pos x="0" y="T0"/>
              </a:cxn>
              <a:cxn ang="0">
                <a:pos x="0" y="T1"/>
              </a:cxn>
              <a:cxn ang="0">
                <a:pos x="0" y="T2"/>
              </a:cxn>
              <a:cxn ang="0">
                <a:pos x="0" y="T3"/>
              </a:cxn>
              <a:cxn ang="0">
                <a:pos x="0" y="T4"/>
              </a:cxn>
            </a:cxnLst>
            <a:rect l="0" t="0" r="r" b="b"/>
            <a:pathLst>
              <a:path h="1">
                <a:moveTo>
                  <a:pt x="0" y="0"/>
                </a:moveTo>
                <a:cubicBezTo>
                  <a:pt x="0" y="0"/>
                  <a:pt x="0" y="1"/>
                  <a:pt x="0" y="1"/>
                </a:cubicBezTo>
                <a:cubicBezTo>
                  <a:pt x="0" y="1"/>
                  <a:pt x="0" y="1"/>
                  <a:pt x="0" y="1"/>
                </a:cubicBezTo>
                <a:cubicBezTo>
                  <a:pt x="0" y="0"/>
                  <a:pt x="0" y="0"/>
                  <a:pt x="0" y="0"/>
                </a:cubicBezTo>
                <a:cubicBezTo>
                  <a:pt x="0" y="0"/>
                  <a:pt x="0" y="0"/>
                  <a:pt x="0" y="0"/>
                </a:cubicBezTo>
                <a:close/>
              </a:path>
            </a:pathLst>
          </a:custGeom>
          <a:solidFill>
            <a:srgbClr val="FFFFFF"/>
          </a:solidFill>
          <a:ln w="0">
            <a:solidFill>
              <a:srgbClr val="000000"/>
            </a:solidFill>
            <a:prstDash val="solid"/>
            <a:round/>
            <a:headEnd/>
            <a:tailEnd/>
          </a:ln>
        </p:spPr>
        <p:txBody>
          <a:bodyPr/>
          <a:lstStyle/>
          <a:p>
            <a:endParaRPr lang="ru-RU"/>
          </a:p>
        </p:txBody>
      </p:sp>
      <p:sp>
        <p:nvSpPr>
          <p:cNvPr id="124" name="Freeform 1501">
            <a:extLst>
              <a:ext uri="{FF2B5EF4-FFF2-40B4-BE49-F238E27FC236}">
                <a16:creationId xmlns:a16="http://schemas.microsoft.com/office/drawing/2014/main" id="{D8A0AC55-8163-783E-6EE6-3CDD2E611B01}"/>
              </a:ext>
            </a:extLst>
          </p:cNvPr>
          <p:cNvSpPr>
            <a:spLocks/>
          </p:cNvSpPr>
          <p:nvPr/>
        </p:nvSpPr>
        <p:spPr bwMode="auto">
          <a:xfrm>
            <a:off x="7132932" y="949255"/>
            <a:ext cx="9525" cy="19050"/>
          </a:xfrm>
          <a:custGeom>
            <a:avLst/>
            <a:gdLst>
              <a:gd name="T0" fmla="*/ 1 w 1"/>
              <a:gd name="T1" fmla="*/ 1 h 2"/>
              <a:gd name="T2" fmla="*/ 0 w 1"/>
              <a:gd name="T3" fmla="*/ 2 h 2"/>
              <a:gd name="T4" fmla="*/ 0 w 1"/>
              <a:gd name="T5" fmla="*/ 2 h 2"/>
              <a:gd name="T6" fmla="*/ 1 w 1"/>
              <a:gd name="T7" fmla="*/ 0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lnTo>
                  <a:pt x="0" y="2"/>
                </a:lnTo>
                <a:lnTo>
                  <a:pt x="0" y="2"/>
                </a:lnTo>
                <a:lnTo>
                  <a:pt x="1" y="0"/>
                </a:lnTo>
                <a:lnTo>
                  <a:pt x="1" y="1"/>
                </a:lnTo>
                <a:close/>
              </a:path>
            </a:pathLst>
          </a:custGeom>
          <a:solidFill>
            <a:srgbClr val="FFFFFF"/>
          </a:solidFill>
          <a:ln w="0">
            <a:solidFill>
              <a:srgbClr val="000000"/>
            </a:solidFill>
            <a:prstDash val="solid"/>
            <a:round/>
            <a:headEnd/>
            <a:tailEnd/>
          </a:ln>
        </p:spPr>
        <p:txBody>
          <a:bodyPr/>
          <a:lstStyle/>
          <a:p>
            <a:endParaRPr lang="ru-RU"/>
          </a:p>
        </p:txBody>
      </p:sp>
      <p:sp>
        <p:nvSpPr>
          <p:cNvPr id="125" name="Freeform 1502">
            <a:extLst>
              <a:ext uri="{FF2B5EF4-FFF2-40B4-BE49-F238E27FC236}">
                <a16:creationId xmlns:a16="http://schemas.microsoft.com/office/drawing/2014/main" id="{9FBE4A86-10CF-AC88-1DEE-0EBC723CC4C3}"/>
              </a:ext>
            </a:extLst>
          </p:cNvPr>
          <p:cNvSpPr>
            <a:spLocks/>
          </p:cNvSpPr>
          <p:nvPr/>
        </p:nvSpPr>
        <p:spPr bwMode="auto">
          <a:xfrm>
            <a:off x="7123407" y="939730"/>
            <a:ext cx="9525" cy="9525"/>
          </a:xfrm>
          <a:custGeom>
            <a:avLst/>
            <a:gdLst>
              <a:gd name="T0" fmla="*/ 1 w 1"/>
              <a:gd name="T1" fmla="*/ 0 h 1"/>
              <a:gd name="T2" fmla="*/ 1 w 1"/>
              <a:gd name="T3" fmla="*/ 1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1" y="1"/>
                  <a:pt x="1" y="1"/>
                </a:cubicBezTo>
                <a:cubicBezTo>
                  <a:pt x="1" y="1"/>
                  <a:pt x="1" y="1"/>
                  <a:pt x="1" y="1"/>
                </a:cubicBezTo>
                <a:cubicBezTo>
                  <a:pt x="0" y="0"/>
                  <a:pt x="1" y="0"/>
                  <a:pt x="1" y="0"/>
                </a:cubicBezTo>
                <a:cubicBezTo>
                  <a:pt x="1" y="0"/>
                  <a:pt x="1" y="0"/>
                  <a:pt x="1" y="0"/>
                </a:cubicBezTo>
                <a:close/>
              </a:path>
            </a:pathLst>
          </a:custGeom>
          <a:solidFill>
            <a:srgbClr val="FFFFFF"/>
          </a:solidFill>
          <a:ln w="0">
            <a:solidFill>
              <a:srgbClr val="000000"/>
            </a:solidFill>
            <a:prstDash val="solid"/>
            <a:round/>
            <a:headEnd/>
            <a:tailEnd/>
          </a:ln>
        </p:spPr>
        <p:txBody>
          <a:bodyPr/>
          <a:lstStyle/>
          <a:p>
            <a:endParaRPr lang="ru-RU"/>
          </a:p>
        </p:txBody>
      </p:sp>
      <p:sp>
        <p:nvSpPr>
          <p:cNvPr id="126" name="Freeform 1503">
            <a:extLst>
              <a:ext uri="{FF2B5EF4-FFF2-40B4-BE49-F238E27FC236}">
                <a16:creationId xmlns:a16="http://schemas.microsoft.com/office/drawing/2014/main" id="{A35255F4-15C0-0101-D38D-782DE5838749}"/>
              </a:ext>
            </a:extLst>
          </p:cNvPr>
          <p:cNvSpPr>
            <a:spLocks/>
          </p:cNvSpPr>
          <p:nvPr/>
        </p:nvSpPr>
        <p:spPr bwMode="auto">
          <a:xfrm>
            <a:off x="7123407" y="939730"/>
            <a:ext cx="9525" cy="19050"/>
          </a:xfrm>
          <a:custGeom>
            <a:avLst/>
            <a:gdLst>
              <a:gd name="T0" fmla="*/ 1 w 1"/>
              <a:gd name="T1" fmla="*/ 1 h 2"/>
              <a:gd name="T2" fmla="*/ 0 w 1"/>
              <a:gd name="T3" fmla="*/ 2 h 2"/>
              <a:gd name="T4" fmla="*/ 0 w 1"/>
              <a:gd name="T5" fmla="*/ 2 h 2"/>
              <a:gd name="T6" fmla="*/ 1 w 1"/>
              <a:gd name="T7" fmla="*/ 0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lnTo>
                  <a:pt x="0" y="2"/>
                </a:lnTo>
                <a:lnTo>
                  <a:pt x="0" y="2"/>
                </a:lnTo>
                <a:lnTo>
                  <a:pt x="1" y="0"/>
                </a:lnTo>
                <a:lnTo>
                  <a:pt x="1" y="1"/>
                </a:lnTo>
                <a:close/>
              </a:path>
            </a:pathLst>
          </a:custGeom>
          <a:solidFill>
            <a:srgbClr val="FFFFFF"/>
          </a:solidFill>
          <a:ln w="0">
            <a:solidFill>
              <a:srgbClr val="000000"/>
            </a:solidFill>
            <a:prstDash val="solid"/>
            <a:round/>
            <a:headEnd/>
            <a:tailEnd/>
          </a:ln>
        </p:spPr>
        <p:txBody>
          <a:bodyPr/>
          <a:lstStyle/>
          <a:p>
            <a:endParaRPr lang="ru-RU"/>
          </a:p>
        </p:txBody>
      </p:sp>
      <p:sp>
        <p:nvSpPr>
          <p:cNvPr id="127" name="Freeform 1504">
            <a:extLst>
              <a:ext uri="{FF2B5EF4-FFF2-40B4-BE49-F238E27FC236}">
                <a16:creationId xmlns:a16="http://schemas.microsoft.com/office/drawing/2014/main" id="{C8B3180D-2BA7-3547-8D08-264D0A016FBF}"/>
              </a:ext>
            </a:extLst>
          </p:cNvPr>
          <p:cNvSpPr>
            <a:spLocks/>
          </p:cNvSpPr>
          <p:nvPr/>
        </p:nvSpPr>
        <p:spPr bwMode="auto">
          <a:xfrm>
            <a:off x="7123407" y="939730"/>
            <a:ext cx="1588" cy="9525"/>
          </a:xfrm>
          <a:custGeom>
            <a:avLst/>
            <a:gdLst>
              <a:gd name="T0" fmla="*/ 0 h 1"/>
              <a:gd name="T1" fmla="*/ 1 h 1"/>
              <a:gd name="T2" fmla="*/ 1 h 1"/>
              <a:gd name="T3" fmla="*/ 0 h 1"/>
              <a:gd name="T4" fmla="*/ 0 h 1"/>
            </a:gdLst>
            <a:ahLst/>
            <a:cxnLst>
              <a:cxn ang="0">
                <a:pos x="0" y="T0"/>
              </a:cxn>
              <a:cxn ang="0">
                <a:pos x="0" y="T1"/>
              </a:cxn>
              <a:cxn ang="0">
                <a:pos x="0" y="T2"/>
              </a:cxn>
              <a:cxn ang="0">
                <a:pos x="0" y="T3"/>
              </a:cxn>
              <a:cxn ang="0">
                <a:pos x="0" y="T4"/>
              </a:cxn>
            </a:cxnLst>
            <a:rect l="0" t="0" r="r" b="b"/>
            <a:pathLst>
              <a:path h="1">
                <a:moveTo>
                  <a:pt x="0" y="0"/>
                </a:moveTo>
                <a:cubicBezTo>
                  <a:pt x="0" y="1"/>
                  <a:pt x="0" y="1"/>
                  <a:pt x="0" y="1"/>
                </a:cubicBezTo>
                <a:cubicBezTo>
                  <a:pt x="0" y="1"/>
                  <a:pt x="0" y="1"/>
                  <a:pt x="0" y="1"/>
                </a:cubicBezTo>
                <a:cubicBezTo>
                  <a:pt x="0" y="1"/>
                  <a:pt x="0" y="0"/>
                  <a:pt x="0" y="0"/>
                </a:cubicBezTo>
                <a:cubicBezTo>
                  <a:pt x="0" y="0"/>
                  <a:pt x="0" y="0"/>
                  <a:pt x="0" y="0"/>
                </a:cubicBezTo>
                <a:close/>
              </a:path>
            </a:pathLst>
          </a:custGeom>
          <a:solidFill>
            <a:srgbClr val="FFFFFF"/>
          </a:solidFill>
          <a:ln w="0">
            <a:solidFill>
              <a:srgbClr val="000000"/>
            </a:solidFill>
            <a:prstDash val="solid"/>
            <a:round/>
            <a:headEnd/>
            <a:tailEnd/>
          </a:ln>
        </p:spPr>
        <p:txBody>
          <a:bodyPr/>
          <a:lstStyle/>
          <a:p>
            <a:endParaRPr lang="ru-RU"/>
          </a:p>
        </p:txBody>
      </p:sp>
      <p:sp>
        <p:nvSpPr>
          <p:cNvPr id="128" name="Freeform 1505">
            <a:extLst>
              <a:ext uri="{FF2B5EF4-FFF2-40B4-BE49-F238E27FC236}">
                <a16:creationId xmlns:a16="http://schemas.microsoft.com/office/drawing/2014/main" id="{296AD0AC-3E1A-F927-6262-AEB3EC63768E}"/>
              </a:ext>
            </a:extLst>
          </p:cNvPr>
          <p:cNvSpPr>
            <a:spLocks/>
          </p:cNvSpPr>
          <p:nvPr/>
        </p:nvSpPr>
        <p:spPr bwMode="auto">
          <a:xfrm>
            <a:off x="7113882" y="949255"/>
            <a:ext cx="9525" cy="19050"/>
          </a:xfrm>
          <a:custGeom>
            <a:avLst/>
            <a:gdLst>
              <a:gd name="T0" fmla="*/ 1 w 1"/>
              <a:gd name="T1" fmla="*/ 0 h 2"/>
              <a:gd name="T2" fmla="*/ 0 w 1"/>
              <a:gd name="T3" fmla="*/ 2 h 2"/>
              <a:gd name="T4" fmla="*/ 0 w 1"/>
              <a:gd name="T5" fmla="*/ 1 h 2"/>
              <a:gd name="T6" fmla="*/ 1 w 1"/>
              <a:gd name="T7" fmla="*/ 0 h 2"/>
            </a:gdLst>
            <a:ahLst/>
            <a:cxnLst>
              <a:cxn ang="0">
                <a:pos x="T0" y="T1"/>
              </a:cxn>
              <a:cxn ang="0">
                <a:pos x="T2" y="T3"/>
              </a:cxn>
              <a:cxn ang="0">
                <a:pos x="T4" y="T5"/>
              </a:cxn>
              <a:cxn ang="0">
                <a:pos x="T6" y="T7"/>
              </a:cxn>
            </a:cxnLst>
            <a:rect l="0" t="0" r="r" b="b"/>
            <a:pathLst>
              <a:path w="1" h="2">
                <a:moveTo>
                  <a:pt x="1" y="0"/>
                </a:moveTo>
                <a:lnTo>
                  <a:pt x="0" y="2"/>
                </a:lnTo>
                <a:lnTo>
                  <a:pt x="0" y="1"/>
                </a:lnTo>
                <a:lnTo>
                  <a:pt x="1" y="0"/>
                </a:lnTo>
                <a:close/>
              </a:path>
            </a:pathLst>
          </a:custGeom>
          <a:solidFill>
            <a:srgbClr val="FFFFFF"/>
          </a:solidFill>
          <a:ln w="0">
            <a:solidFill>
              <a:srgbClr val="000000"/>
            </a:solidFill>
            <a:prstDash val="solid"/>
            <a:round/>
            <a:headEnd/>
            <a:tailEnd/>
          </a:ln>
        </p:spPr>
        <p:txBody>
          <a:bodyPr/>
          <a:lstStyle/>
          <a:p>
            <a:endParaRPr lang="ru-RU"/>
          </a:p>
        </p:txBody>
      </p:sp>
      <p:sp>
        <p:nvSpPr>
          <p:cNvPr id="129" name="Freeform 1506">
            <a:extLst>
              <a:ext uri="{FF2B5EF4-FFF2-40B4-BE49-F238E27FC236}">
                <a16:creationId xmlns:a16="http://schemas.microsoft.com/office/drawing/2014/main" id="{FACF919C-7074-8969-BBFF-5FEDC1B16950}"/>
              </a:ext>
            </a:extLst>
          </p:cNvPr>
          <p:cNvSpPr>
            <a:spLocks/>
          </p:cNvSpPr>
          <p:nvPr/>
        </p:nvSpPr>
        <p:spPr bwMode="auto">
          <a:xfrm>
            <a:off x="7132932" y="930205"/>
            <a:ext cx="9525" cy="9525"/>
          </a:xfrm>
          <a:custGeom>
            <a:avLst/>
            <a:gdLst>
              <a:gd name="T0" fmla="*/ 1 w 1"/>
              <a:gd name="T1" fmla="*/ 0 h 1"/>
              <a:gd name="T2" fmla="*/ 1 w 1"/>
              <a:gd name="T3" fmla="*/ 1 h 1"/>
              <a:gd name="T4" fmla="*/ 0 w 1"/>
              <a:gd name="T5" fmla="*/ 0 h 1"/>
              <a:gd name="T6" fmla="*/ 0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1" y="0"/>
                  <a:pt x="1" y="1"/>
                </a:cubicBezTo>
                <a:cubicBezTo>
                  <a:pt x="0" y="1"/>
                  <a:pt x="0" y="1"/>
                  <a:pt x="0" y="0"/>
                </a:cubicBezTo>
                <a:cubicBezTo>
                  <a:pt x="0" y="0"/>
                  <a:pt x="0" y="0"/>
                  <a:pt x="0" y="0"/>
                </a:cubicBezTo>
                <a:cubicBezTo>
                  <a:pt x="0" y="0"/>
                  <a:pt x="1" y="0"/>
                  <a:pt x="1" y="0"/>
                </a:cubicBezTo>
                <a:close/>
              </a:path>
            </a:pathLst>
          </a:custGeom>
          <a:solidFill>
            <a:srgbClr val="FFFFFF"/>
          </a:solidFill>
          <a:ln w="0">
            <a:solidFill>
              <a:srgbClr val="000000"/>
            </a:solidFill>
            <a:prstDash val="solid"/>
            <a:round/>
            <a:headEnd/>
            <a:tailEnd/>
          </a:ln>
        </p:spPr>
        <p:txBody>
          <a:bodyPr/>
          <a:lstStyle/>
          <a:p>
            <a:endParaRPr lang="ru-RU"/>
          </a:p>
        </p:txBody>
      </p:sp>
      <p:sp>
        <p:nvSpPr>
          <p:cNvPr id="130" name="Freeform 1507">
            <a:extLst>
              <a:ext uri="{FF2B5EF4-FFF2-40B4-BE49-F238E27FC236}">
                <a16:creationId xmlns:a16="http://schemas.microsoft.com/office/drawing/2014/main" id="{7C0946D0-BA59-CC23-0480-F0DCE7EA2F42}"/>
              </a:ext>
            </a:extLst>
          </p:cNvPr>
          <p:cNvSpPr>
            <a:spLocks/>
          </p:cNvSpPr>
          <p:nvPr/>
        </p:nvSpPr>
        <p:spPr bwMode="auto">
          <a:xfrm>
            <a:off x="7123407" y="930205"/>
            <a:ext cx="9525" cy="19050"/>
          </a:xfrm>
          <a:custGeom>
            <a:avLst/>
            <a:gdLst>
              <a:gd name="T0" fmla="*/ 1 w 1"/>
              <a:gd name="T1" fmla="*/ 0 h 2"/>
              <a:gd name="T2" fmla="*/ 1 w 1"/>
              <a:gd name="T3" fmla="*/ 2 h 2"/>
              <a:gd name="T4" fmla="*/ 0 w 1"/>
              <a:gd name="T5" fmla="*/ 2 h 2"/>
              <a:gd name="T6" fmla="*/ 1 w 1"/>
              <a:gd name="T7" fmla="*/ 0 h 2"/>
            </a:gdLst>
            <a:ahLst/>
            <a:cxnLst>
              <a:cxn ang="0">
                <a:pos x="T0" y="T1"/>
              </a:cxn>
              <a:cxn ang="0">
                <a:pos x="T2" y="T3"/>
              </a:cxn>
              <a:cxn ang="0">
                <a:pos x="T4" y="T5"/>
              </a:cxn>
              <a:cxn ang="0">
                <a:pos x="T6" y="T7"/>
              </a:cxn>
            </a:cxnLst>
            <a:rect l="0" t="0" r="r" b="b"/>
            <a:pathLst>
              <a:path w="1" h="2">
                <a:moveTo>
                  <a:pt x="1" y="0"/>
                </a:moveTo>
                <a:lnTo>
                  <a:pt x="1" y="2"/>
                </a:lnTo>
                <a:lnTo>
                  <a:pt x="0" y="2"/>
                </a:lnTo>
                <a:lnTo>
                  <a:pt x="1" y="0"/>
                </a:lnTo>
                <a:close/>
              </a:path>
            </a:pathLst>
          </a:custGeom>
          <a:solidFill>
            <a:srgbClr val="FFFFFF"/>
          </a:solidFill>
          <a:ln w="0">
            <a:solidFill>
              <a:srgbClr val="000000"/>
            </a:solidFill>
            <a:prstDash val="solid"/>
            <a:round/>
            <a:headEnd/>
            <a:tailEnd/>
          </a:ln>
        </p:spPr>
        <p:txBody>
          <a:bodyPr/>
          <a:lstStyle/>
          <a:p>
            <a:endParaRPr lang="ru-RU"/>
          </a:p>
        </p:txBody>
      </p:sp>
      <p:sp>
        <p:nvSpPr>
          <p:cNvPr id="131" name="Freeform 1508">
            <a:extLst>
              <a:ext uri="{FF2B5EF4-FFF2-40B4-BE49-F238E27FC236}">
                <a16:creationId xmlns:a16="http://schemas.microsoft.com/office/drawing/2014/main" id="{F30E920D-E460-6C96-66AD-F1EF7E1D7033}"/>
              </a:ext>
            </a:extLst>
          </p:cNvPr>
          <p:cNvSpPr>
            <a:spLocks/>
          </p:cNvSpPr>
          <p:nvPr/>
        </p:nvSpPr>
        <p:spPr bwMode="auto">
          <a:xfrm>
            <a:off x="7104357" y="939730"/>
            <a:ext cx="9525" cy="9525"/>
          </a:xfrm>
          <a:custGeom>
            <a:avLst/>
            <a:gdLst>
              <a:gd name="T0" fmla="*/ 1 w 1"/>
              <a:gd name="T1" fmla="*/ 0 h 1"/>
              <a:gd name="T2" fmla="*/ 1 w 1"/>
              <a:gd name="T3" fmla="*/ 1 h 1"/>
              <a:gd name="T4" fmla="*/ 1 w 1"/>
              <a:gd name="T5" fmla="*/ 0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1" y="1"/>
                  <a:pt x="1" y="1"/>
                </a:cubicBezTo>
                <a:cubicBezTo>
                  <a:pt x="1" y="1"/>
                  <a:pt x="1" y="1"/>
                  <a:pt x="1" y="0"/>
                </a:cubicBezTo>
                <a:cubicBezTo>
                  <a:pt x="0" y="0"/>
                  <a:pt x="0" y="0"/>
                  <a:pt x="1" y="0"/>
                </a:cubicBezTo>
                <a:cubicBezTo>
                  <a:pt x="1" y="0"/>
                  <a:pt x="1" y="0"/>
                  <a:pt x="1" y="0"/>
                </a:cubicBezTo>
                <a:close/>
              </a:path>
            </a:pathLst>
          </a:custGeom>
          <a:solidFill>
            <a:srgbClr val="FFFFFF"/>
          </a:solidFill>
          <a:ln w="0">
            <a:solidFill>
              <a:srgbClr val="000000"/>
            </a:solidFill>
            <a:prstDash val="solid"/>
            <a:round/>
            <a:headEnd/>
            <a:tailEnd/>
          </a:ln>
        </p:spPr>
        <p:txBody>
          <a:bodyPr/>
          <a:lstStyle/>
          <a:p>
            <a:endParaRPr lang="ru-RU"/>
          </a:p>
        </p:txBody>
      </p:sp>
      <p:sp>
        <p:nvSpPr>
          <p:cNvPr id="132" name="Freeform 1509">
            <a:extLst>
              <a:ext uri="{FF2B5EF4-FFF2-40B4-BE49-F238E27FC236}">
                <a16:creationId xmlns:a16="http://schemas.microsoft.com/office/drawing/2014/main" id="{FAE78B05-674F-5A49-0122-EAEAD5CCA480}"/>
              </a:ext>
            </a:extLst>
          </p:cNvPr>
          <p:cNvSpPr>
            <a:spLocks/>
          </p:cNvSpPr>
          <p:nvPr/>
        </p:nvSpPr>
        <p:spPr bwMode="auto">
          <a:xfrm>
            <a:off x="7104357" y="939730"/>
            <a:ext cx="9525" cy="19050"/>
          </a:xfrm>
          <a:custGeom>
            <a:avLst/>
            <a:gdLst>
              <a:gd name="T0" fmla="*/ 1 w 1"/>
              <a:gd name="T1" fmla="*/ 0 h 2"/>
              <a:gd name="T2" fmla="*/ 0 w 1"/>
              <a:gd name="T3" fmla="*/ 2 h 2"/>
              <a:gd name="T4" fmla="*/ 0 w 1"/>
              <a:gd name="T5" fmla="*/ 2 h 2"/>
              <a:gd name="T6" fmla="*/ 1 w 1"/>
              <a:gd name="T7" fmla="*/ 0 h 2"/>
            </a:gdLst>
            <a:ahLst/>
            <a:cxnLst>
              <a:cxn ang="0">
                <a:pos x="T0" y="T1"/>
              </a:cxn>
              <a:cxn ang="0">
                <a:pos x="T2" y="T3"/>
              </a:cxn>
              <a:cxn ang="0">
                <a:pos x="T4" y="T5"/>
              </a:cxn>
              <a:cxn ang="0">
                <a:pos x="T6" y="T7"/>
              </a:cxn>
            </a:cxnLst>
            <a:rect l="0" t="0" r="r" b="b"/>
            <a:pathLst>
              <a:path w="1" h="2">
                <a:moveTo>
                  <a:pt x="1" y="0"/>
                </a:moveTo>
                <a:lnTo>
                  <a:pt x="0" y="2"/>
                </a:lnTo>
                <a:lnTo>
                  <a:pt x="0" y="2"/>
                </a:lnTo>
                <a:lnTo>
                  <a:pt x="1" y="0"/>
                </a:lnTo>
                <a:close/>
              </a:path>
            </a:pathLst>
          </a:custGeom>
          <a:solidFill>
            <a:srgbClr val="FFFFFF"/>
          </a:solidFill>
          <a:ln w="0">
            <a:solidFill>
              <a:srgbClr val="000000"/>
            </a:solidFill>
            <a:prstDash val="solid"/>
            <a:round/>
            <a:headEnd/>
            <a:tailEnd/>
          </a:ln>
        </p:spPr>
        <p:txBody>
          <a:bodyPr/>
          <a:lstStyle/>
          <a:p>
            <a:endParaRPr lang="ru-RU"/>
          </a:p>
        </p:txBody>
      </p:sp>
      <p:sp>
        <p:nvSpPr>
          <p:cNvPr id="133" name="Freeform 1510">
            <a:extLst>
              <a:ext uri="{FF2B5EF4-FFF2-40B4-BE49-F238E27FC236}">
                <a16:creationId xmlns:a16="http://schemas.microsoft.com/office/drawing/2014/main" id="{756ACA07-AAFE-F67B-30EE-790A3702C106}"/>
              </a:ext>
            </a:extLst>
          </p:cNvPr>
          <p:cNvSpPr>
            <a:spLocks/>
          </p:cNvSpPr>
          <p:nvPr/>
        </p:nvSpPr>
        <p:spPr bwMode="auto">
          <a:xfrm>
            <a:off x="7113882" y="930205"/>
            <a:ext cx="9525" cy="1587"/>
          </a:xfrm>
          <a:custGeom>
            <a:avLst/>
            <a:gdLst>
              <a:gd name="T0" fmla="*/ 1 w 1"/>
              <a:gd name="T1" fmla="*/ 1 w 1"/>
              <a:gd name="T2" fmla="*/ 0 w 1"/>
              <a:gd name="T3" fmla="*/ 0 w 1"/>
              <a:gd name="T4" fmla="*/ 1 w 1"/>
            </a:gdLst>
            <a:ahLst/>
            <a:cxnLst>
              <a:cxn ang="0">
                <a:pos x="T0" y="0"/>
              </a:cxn>
              <a:cxn ang="0">
                <a:pos x="T1" y="0"/>
              </a:cxn>
              <a:cxn ang="0">
                <a:pos x="T2" y="0"/>
              </a:cxn>
              <a:cxn ang="0">
                <a:pos x="T3" y="0"/>
              </a:cxn>
              <a:cxn ang="0">
                <a:pos x="T4" y="0"/>
              </a:cxn>
            </a:cxnLst>
            <a:rect l="0" t="0" r="r" b="b"/>
            <a:pathLst>
              <a:path w="1">
                <a:moveTo>
                  <a:pt x="1" y="0"/>
                </a:moveTo>
                <a:cubicBezTo>
                  <a:pt x="1" y="0"/>
                  <a:pt x="1" y="0"/>
                  <a:pt x="1" y="0"/>
                </a:cubicBezTo>
                <a:cubicBezTo>
                  <a:pt x="1" y="0"/>
                  <a:pt x="0" y="0"/>
                  <a:pt x="0" y="0"/>
                </a:cubicBezTo>
                <a:cubicBezTo>
                  <a:pt x="0" y="0"/>
                  <a:pt x="0" y="0"/>
                  <a:pt x="0" y="0"/>
                </a:cubicBezTo>
                <a:cubicBezTo>
                  <a:pt x="0" y="0"/>
                  <a:pt x="1" y="0"/>
                  <a:pt x="1" y="0"/>
                </a:cubicBezTo>
                <a:close/>
              </a:path>
            </a:pathLst>
          </a:custGeom>
          <a:solidFill>
            <a:srgbClr val="FFFFFF"/>
          </a:solidFill>
          <a:ln w="0">
            <a:solidFill>
              <a:srgbClr val="000000"/>
            </a:solidFill>
            <a:prstDash val="solid"/>
            <a:round/>
            <a:headEnd/>
            <a:tailEnd/>
          </a:ln>
        </p:spPr>
        <p:txBody>
          <a:bodyPr/>
          <a:lstStyle/>
          <a:p>
            <a:endParaRPr lang="ru-RU"/>
          </a:p>
        </p:txBody>
      </p:sp>
      <p:sp>
        <p:nvSpPr>
          <p:cNvPr id="134" name="Freeform 1511">
            <a:extLst>
              <a:ext uri="{FF2B5EF4-FFF2-40B4-BE49-F238E27FC236}">
                <a16:creationId xmlns:a16="http://schemas.microsoft.com/office/drawing/2014/main" id="{1F2294B2-48B3-795F-9A26-4CDADABA9C4A}"/>
              </a:ext>
            </a:extLst>
          </p:cNvPr>
          <p:cNvSpPr>
            <a:spLocks/>
          </p:cNvSpPr>
          <p:nvPr/>
        </p:nvSpPr>
        <p:spPr bwMode="auto">
          <a:xfrm>
            <a:off x="7113882" y="930205"/>
            <a:ext cx="9525" cy="19050"/>
          </a:xfrm>
          <a:custGeom>
            <a:avLst/>
            <a:gdLst>
              <a:gd name="T0" fmla="*/ 1 w 1"/>
              <a:gd name="T1" fmla="*/ 0 h 2"/>
              <a:gd name="T2" fmla="*/ 0 w 1"/>
              <a:gd name="T3" fmla="*/ 2 h 2"/>
              <a:gd name="T4" fmla="*/ 0 w 1"/>
              <a:gd name="T5" fmla="*/ 2 h 2"/>
              <a:gd name="T6" fmla="*/ 0 w 1"/>
              <a:gd name="T7" fmla="*/ 0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lnTo>
                  <a:pt x="0" y="2"/>
                </a:lnTo>
                <a:lnTo>
                  <a:pt x="0" y="2"/>
                </a:lnTo>
                <a:lnTo>
                  <a:pt x="0" y="0"/>
                </a:lnTo>
                <a:lnTo>
                  <a:pt x="1" y="0"/>
                </a:lnTo>
                <a:close/>
              </a:path>
            </a:pathLst>
          </a:custGeom>
          <a:solidFill>
            <a:srgbClr val="FFFFFF"/>
          </a:solidFill>
          <a:ln w="0">
            <a:solidFill>
              <a:srgbClr val="000000"/>
            </a:solidFill>
            <a:prstDash val="solid"/>
            <a:round/>
            <a:headEnd/>
            <a:tailEnd/>
          </a:ln>
        </p:spPr>
        <p:txBody>
          <a:bodyPr/>
          <a:lstStyle/>
          <a:p>
            <a:endParaRPr lang="ru-RU"/>
          </a:p>
        </p:txBody>
      </p:sp>
      <p:sp>
        <p:nvSpPr>
          <p:cNvPr id="135" name="Freeform 1512">
            <a:extLst>
              <a:ext uri="{FF2B5EF4-FFF2-40B4-BE49-F238E27FC236}">
                <a16:creationId xmlns:a16="http://schemas.microsoft.com/office/drawing/2014/main" id="{84BEE036-E768-186F-E46F-056224392370}"/>
              </a:ext>
            </a:extLst>
          </p:cNvPr>
          <p:cNvSpPr>
            <a:spLocks/>
          </p:cNvSpPr>
          <p:nvPr/>
        </p:nvSpPr>
        <p:spPr bwMode="auto">
          <a:xfrm>
            <a:off x="7171032" y="958780"/>
            <a:ext cx="9525" cy="9525"/>
          </a:xfrm>
          <a:custGeom>
            <a:avLst/>
            <a:gdLst>
              <a:gd name="T0" fmla="*/ 0 w 1"/>
              <a:gd name="T1" fmla="*/ 0 h 1"/>
              <a:gd name="T2" fmla="*/ 1 w 1"/>
              <a:gd name="T3" fmla="*/ 0 h 1"/>
              <a:gd name="T4" fmla="*/ 1 w 1"/>
              <a:gd name="T5" fmla="*/ 1 h 1"/>
              <a:gd name="T6" fmla="*/ 0 w 1"/>
              <a:gd name="T7" fmla="*/ 0 h 1"/>
            </a:gdLst>
            <a:ahLst/>
            <a:cxnLst>
              <a:cxn ang="0">
                <a:pos x="T0" y="T1"/>
              </a:cxn>
              <a:cxn ang="0">
                <a:pos x="T2" y="T3"/>
              </a:cxn>
              <a:cxn ang="0">
                <a:pos x="T4" y="T5"/>
              </a:cxn>
              <a:cxn ang="0">
                <a:pos x="T6" y="T7"/>
              </a:cxn>
            </a:cxnLst>
            <a:rect l="0" t="0" r="r" b="b"/>
            <a:pathLst>
              <a:path w="1" h="1">
                <a:moveTo>
                  <a:pt x="0" y="0"/>
                </a:moveTo>
                <a:cubicBezTo>
                  <a:pt x="1" y="0"/>
                  <a:pt x="1" y="0"/>
                  <a:pt x="1" y="0"/>
                </a:cubicBezTo>
                <a:cubicBezTo>
                  <a:pt x="1" y="0"/>
                  <a:pt x="1" y="1"/>
                  <a:pt x="1" y="1"/>
                </a:cubicBezTo>
                <a:lnTo>
                  <a:pt x="0" y="0"/>
                </a:lnTo>
                <a:close/>
              </a:path>
            </a:pathLst>
          </a:custGeom>
          <a:solidFill>
            <a:srgbClr val="FFFFFF"/>
          </a:solidFill>
          <a:ln w="0">
            <a:solidFill>
              <a:srgbClr val="000000"/>
            </a:solidFill>
            <a:prstDash val="solid"/>
            <a:round/>
            <a:headEnd/>
            <a:tailEnd/>
          </a:ln>
        </p:spPr>
        <p:txBody>
          <a:bodyPr/>
          <a:lstStyle/>
          <a:p>
            <a:endParaRPr lang="ru-RU"/>
          </a:p>
        </p:txBody>
      </p:sp>
      <p:sp>
        <p:nvSpPr>
          <p:cNvPr id="136" name="Freeform 1513">
            <a:extLst>
              <a:ext uri="{FF2B5EF4-FFF2-40B4-BE49-F238E27FC236}">
                <a16:creationId xmlns:a16="http://schemas.microsoft.com/office/drawing/2014/main" id="{D1001A5C-374B-DE16-7F64-2BC805723E87}"/>
              </a:ext>
            </a:extLst>
          </p:cNvPr>
          <p:cNvSpPr>
            <a:spLocks/>
          </p:cNvSpPr>
          <p:nvPr/>
        </p:nvSpPr>
        <p:spPr bwMode="auto">
          <a:xfrm>
            <a:off x="7161507" y="968305"/>
            <a:ext cx="19050" cy="19050"/>
          </a:xfrm>
          <a:custGeom>
            <a:avLst/>
            <a:gdLst>
              <a:gd name="T0" fmla="*/ 2 w 2"/>
              <a:gd name="T1" fmla="*/ 0 h 2"/>
              <a:gd name="T2" fmla="*/ 2 w 2"/>
              <a:gd name="T3" fmla="*/ 1 h 2"/>
              <a:gd name="T4" fmla="*/ 1 w 2"/>
              <a:gd name="T5" fmla="*/ 1 h 2"/>
              <a:gd name="T6" fmla="*/ 0 w 2"/>
              <a:gd name="T7" fmla="*/ 0 h 2"/>
              <a:gd name="T8" fmla="*/ 2 w 2"/>
              <a:gd name="T9" fmla="*/ 0 h 2"/>
            </a:gdLst>
            <a:ahLst/>
            <a:cxnLst>
              <a:cxn ang="0">
                <a:pos x="T0" y="T1"/>
              </a:cxn>
              <a:cxn ang="0">
                <a:pos x="T2" y="T3"/>
              </a:cxn>
              <a:cxn ang="0">
                <a:pos x="T4" y="T5"/>
              </a:cxn>
              <a:cxn ang="0">
                <a:pos x="T6" y="T7"/>
              </a:cxn>
              <a:cxn ang="0">
                <a:pos x="T8" y="T9"/>
              </a:cxn>
            </a:cxnLst>
            <a:rect l="0" t="0" r="r" b="b"/>
            <a:pathLst>
              <a:path w="2" h="2">
                <a:moveTo>
                  <a:pt x="2" y="0"/>
                </a:moveTo>
                <a:cubicBezTo>
                  <a:pt x="2" y="1"/>
                  <a:pt x="2" y="1"/>
                  <a:pt x="2" y="1"/>
                </a:cubicBezTo>
                <a:cubicBezTo>
                  <a:pt x="2" y="2"/>
                  <a:pt x="1" y="2"/>
                  <a:pt x="1" y="1"/>
                </a:cubicBezTo>
                <a:cubicBezTo>
                  <a:pt x="0" y="1"/>
                  <a:pt x="0" y="0"/>
                  <a:pt x="0" y="0"/>
                </a:cubicBezTo>
                <a:cubicBezTo>
                  <a:pt x="1" y="0"/>
                  <a:pt x="1" y="0"/>
                  <a:pt x="2" y="0"/>
                </a:cubicBez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137" name="Freeform 1514">
            <a:extLst>
              <a:ext uri="{FF2B5EF4-FFF2-40B4-BE49-F238E27FC236}">
                <a16:creationId xmlns:a16="http://schemas.microsoft.com/office/drawing/2014/main" id="{45A6101B-5DB8-DF97-A68E-1EC4A70221B0}"/>
              </a:ext>
            </a:extLst>
          </p:cNvPr>
          <p:cNvSpPr>
            <a:spLocks noEditPoints="1"/>
          </p:cNvSpPr>
          <p:nvPr/>
        </p:nvSpPr>
        <p:spPr bwMode="auto">
          <a:xfrm>
            <a:off x="7085307" y="844480"/>
            <a:ext cx="142875" cy="123825"/>
          </a:xfrm>
          <a:custGeom>
            <a:avLst/>
            <a:gdLst>
              <a:gd name="T0" fmla="*/ 1 w 15"/>
              <a:gd name="T1" fmla="*/ 3 h 13"/>
              <a:gd name="T2" fmla="*/ 1 w 15"/>
              <a:gd name="T3" fmla="*/ 4 h 13"/>
              <a:gd name="T4" fmla="*/ 4 w 15"/>
              <a:gd name="T5" fmla="*/ 3 h 13"/>
              <a:gd name="T6" fmla="*/ 3 w 15"/>
              <a:gd name="T7" fmla="*/ 2 h 13"/>
              <a:gd name="T8" fmla="*/ 1 w 15"/>
              <a:gd name="T9" fmla="*/ 3 h 13"/>
              <a:gd name="T10" fmla="*/ 4 w 15"/>
              <a:gd name="T11" fmla="*/ 3 h 13"/>
              <a:gd name="T12" fmla="*/ 4 w 15"/>
              <a:gd name="T13" fmla="*/ 2 h 13"/>
              <a:gd name="T14" fmla="*/ 4 w 15"/>
              <a:gd name="T15" fmla="*/ 1 h 13"/>
              <a:gd name="T16" fmla="*/ 3 w 15"/>
              <a:gd name="T17" fmla="*/ 2 h 13"/>
              <a:gd name="T18" fmla="*/ 3 w 15"/>
              <a:gd name="T19" fmla="*/ 2 h 13"/>
              <a:gd name="T20" fmla="*/ 4 w 15"/>
              <a:gd name="T21" fmla="*/ 1 h 13"/>
              <a:gd name="T22" fmla="*/ 1 w 15"/>
              <a:gd name="T23" fmla="*/ 2 h 13"/>
              <a:gd name="T24" fmla="*/ 1 w 15"/>
              <a:gd name="T25" fmla="*/ 3 h 13"/>
              <a:gd name="T26" fmla="*/ 3 w 15"/>
              <a:gd name="T27" fmla="*/ 5 h 13"/>
              <a:gd name="T28" fmla="*/ 6 w 15"/>
              <a:gd name="T29" fmla="*/ 1 h 13"/>
              <a:gd name="T30" fmla="*/ 4 w 15"/>
              <a:gd name="T31" fmla="*/ 1 h 13"/>
              <a:gd name="T32" fmla="*/ 1 w 15"/>
              <a:gd name="T33" fmla="*/ 4 h 13"/>
              <a:gd name="T34" fmla="*/ 0 w 15"/>
              <a:gd name="T35" fmla="*/ 7 h 13"/>
              <a:gd name="T36" fmla="*/ 6 w 15"/>
              <a:gd name="T37" fmla="*/ 6 h 13"/>
              <a:gd name="T38" fmla="*/ 9 w 15"/>
              <a:gd name="T39" fmla="*/ 2 h 13"/>
              <a:gd name="T40" fmla="*/ 5 w 15"/>
              <a:gd name="T41" fmla="*/ 2 h 13"/>
              <a:gd name="T42" fmla="*/ 6 w 15"/>
              <a:gd name="T43" fmla="*/ 2 h 13"/>
              <a:gd name="T44" fmla="*/ 6 w 15"/>
              <a:gd name="T45" fmla="*/ 2 h 13"/>
              <a:gd name="T46" fmla="*/ 7 w 15"/>
              <a:gd name="T47" fmla="*/ 4 h 13"/>
              <a:gd name="T48" fmla="*/ 6 w 15"/>
              <a:gd name="T49" fmla="*/ 2 h 13"/>
              <a:gd name="T50" fmla="*/ 7 w 15"/>
              <a:gd name="T51" fmla="*/ 0 h 13"/>
              <a:gd name="T52" fmla="*/ 6 w 15"/>
              <a:gd name="T53" fmla="*/ 1 h 13"/>
              <a:gd name="T54" fmla="*/ 12 w 15"/>
              <a:gd name="T55" fmla="*/ 13 h 13"/>
              <a:gd name="T56" fmla="*/ 15 w 15"/>
              <a:gd name="T57" fmla="*/ 1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5" h="13">
                <a:moveTo>
                  <a:pt x="1" y="3"/>
                </a:moveTo>
                <a:lnTo>
                  <a:pt x="1" y="4"/>
                </a:lnTo>
                <a:lnTo>
                  <a:pt x="4" y="3"/>
                </a:lnTo>
                <a:lnTo>
                  <a:pt x="3" y="2"/>
                </a:lnTo>
                <a:lnTo>
                  <a:pt x="1" y="3"/>
                </a:lnTo>
                <a:close/>
                <a:moveTo>
                  <a:pt x="4" y="3"/>
                </a:moveTo>
                <a:lnTo>
                  <a:pt x="4" y="2"/>
                </a:lnTo>
                <a:lnTo>
                  <a:pt x="4" y="1"/>
                </a:lnTo>
                <a:lnTo>
                  <a:pt x="3" y="2"/>
                </a:lnTo>
                <a:lnTo>
                  <a:pt x="3" y="2"/>
                </a:lnTo>
                <a:moveTo>
                  <a:pt x="4" y="1"/>
                </a:moveTo>
                <a:lnTo>
                  <a:pt x="1" y="2"/>
                </a:lnTo>
                <a:lnTo>
                  <a:pt x="1" y="3"/>
                </a:lnTo>
                <a:moveTo>
                  <a:pt x="3" y="5"/>
                </a:moveTo>
                <a:lnTo>
                  <a:pt x="6" y="1"/>
                </a:lnTo>
                <a:lnTo>
                  <a:pt x="4" y="1"/>
                </a:lnTo>
                <a:moveTo>
                  <a:pt x="1" y="4"/>
                </a:moveTo>
                <a:lnTo>
                  <a:pt x="0" y="7"/>
                </a:lnTo>
                <a:moveTo>
                  <a:pt x="6" y="6"/>
                </a:moveTo>
                <a:lnTo>
                  <a:pt x="9" y="2"/>
                </a:lnTo>
                <a:moveTo>
                  <a:pt x="5" y="2"/>
                </a:moveTo>
                <a:lnTo>
                  <a:pt x="6" y="2"/>
                </a:lnTo>
                <a:moveTo>
                  <a:pt x="6" y="2"/>
                </a:moveTo>
                <a:lnTo>
                  <a:pt x="7" y="4"/>
                </a:lnTo>
                <a:moveTo>
                  <a:pt x="6" y="2"/>
                </a:moveTo>
                <a:lnTo>
                  <a:pt x="7" y="0"/>
                </a:lnTo>
                <a:lnTo>
                  <a:pt x="6" y="1"/>
                </a:lnTo>
                <a:moveTo>
                  <a:pt x="12" y="13"/>
                </a:moveTo>
                <a:lnTo>
                  <a:pt x="15" y="1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138" name="Freeform 1515">
            <a:extLst>
              <a:ext uri="{FF2B5EF4-FFF2-40B4-BE49-F238E27FC236}">
                <a16:creationId xmlns:a16="http://schemas.microsoft.com/office/drawing/2014/main" id="{BFFF6893-F28D-24F8-6508-0154D3DA019B}"/>
              </a:ext>
            </a:extLst>
          </p:cNvPr>
          <p:cNvSpPr>
            <a:spLocks/>
          </p:cNvSpPr>
          <p:nvPr/>
        </p:nvSpPr>
        <p:spPr bwMode="auto">
          <a:xfrm>
            <a:off x="7151982" y="882580"/>
            <a:ext cx="28575" cy="38100"/>
          </a:xfrm>
          <a:custGeom>
            <a:avLst/>
            <a:gdLst>
              <a:gd name="T0" fmla="*/ 3 w 3"/>
              <a:gd name="T1" fmla="*/ 3 h 4"/>
              <a:gd name="T2" fmla="*/ 1 w 3"/>
              <a:gd name="T3" fmla="*/ 0 h 4"/>
              <a:gd name="T4" fmla="*/ 0 w 3"/>
              <a:gd name="T5" fmla="*/ 2 h 4"/>
              <a:gd name="T6" fmla="*/ 2 w 3"/>
              <a:gd name="T7" fmla="*/ 4 h 4"/>
              <a:gd name="T8" fmla="*/ 3 w 3"/>
              <a:gd name="T9" fmla="*/ 3 h 4"/>
            </a:gdLst>
            <a:ahLst/>
            <a:cxnLst>
              <a:cxn ang="0">
                <a:pos x="T0" y="T1"/>
              </a:cxn>
              <a:cxn ang="0">
                <a:pos x="T2" y="T3"/>
              </a:cxn>
              <a:cxn ang="0">
                <a:pos x="T4" y="T5"/>
              </a:cxn>
              <a:cxn ang="0">
                <a:pos x="T6" y="T7"/>
              </a:cxn>
              <a:cxn ang="0">
                <a:pos x="T8" y="T9"/>
              </a:cxn>
            </a:cxnLst>
            <a:rect l="0" t="0" r="r" b="b"/>
            <a:pathLst>
              <a:path w="3" h="4">
                <a:moveTo>
                  <a:pt x="3" y="3"/>
                </a:moveTo>
                <a:lnTo>
                  <a:pt x="1" y="0"/>
                </a:lnTo>
                <a:lnTo>
                  <a:pt x="0" y="2"/>
                </a:lnTo>
                <a:lnTo>
                  <a:pt x="2" y="4"/>
                </a:lnTo>
                <a:lnTo>
                  <a:pt x="3" y="3"/>
                </a:ln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139" name="Freeform 1516">
            <a:extLst>
              <a:ext uri="{FF2B5EF4-FFF2-40B4-BE49-F238E27FC236}">
                <a16:creationId xmlns:a16="http://schemas.microsoft.com/office/drawing/2014/main" id="{DD1113CD-8FCF-C1A2-7DED-D15C5DFEB00F}"/>
              </a:ext>
            </a:extLst>
          </p:cNvPr>
          <p:cNvSpPr>
            <a:spLocks/>
          </p:cNvSpPr>
          <p:nvPr/>
        </p:nvSpPr>
        <p:spPr bwMode="auto">
          <a:xfrm>
            <a:off x="7161507" y="863530"/>
            <a:ext cx="28575" cy="38100"/>
          </a:xfrm>
          <a:custGeom>
            <a:avLst/>
            <a:gdLst>
              <a:gd name="T0" fmla="*/ 1 w 3"/>
              <a:gd name="T1" fmla="*/ 0 h 4"/>
              <a:gd name="T2" fmla="*/ 0 w 3"/>
              <a:gd name="T3" fmla="*/ 2 h 4"/>
              <a:gd name="T4" fmla="*/ 2 w 3"/>
              <a:gd name="T5" fmla="*/ 4 h 4"/>
              <a:gd name="T6" fmla="*/ 3 w 3"/>
              <a:gd name="T7" fmla="*/ 3 h 4"/>
              <a:gd name="T8" fmla="*/ 1 w 3"/>
              <a:gd name="T9" fmla="*/ 0 h 4"/>
            </a:gdLst>
            <a:ahLst/>
            <a:cxnLst>
              <a:cxn ang="0">
                <a:pos x="T0" y="T1"/>
              </a:cxn>
              <a:cxn ang="0">
                <a:pos x="T2" y="T3"/>
              </a:cxn>
              <a:cxn ang="0">
                <a:pos x="T4" y="T5"/>
              </a:cxn>
              <a:cxn ang="0">
                <a:pos x="T6" y="T7"/>
              </a:cxn>
              <a:cxn ang="0">
                <a:pos x="T8" y="T9"/>
              </a:cxn>
            </a:cxnLst>
            <a:rect l="0" t="0" r="r" b="b"/>
            <a:pathLst>
              <a:path w="3" h="4">
                <a:moveTo>
                  <a:pt x="1" y="0"/>
                </a:moveTo>
                <a:lnTo>
                  <a:pt x="0" y="2"/>
                </a:lnTo>
                <a:lnTo>
                  <a:pt x="2" y="4"/>
                </a:lnTo>
                <a:lnTo>
                  <a:pt x="3" y="3"/>
                </a:lnTo>
                <a:lnTo>
                  <a:pt x="1" y="0"/>
                </a:ln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140" name="Freeform 1517">
            <a:extLst>
              <a:ext uri="{FF2B5EF4-FFF2-40B4-BE49-F238E27FC236}">
                <a16:creationId xmlns:a16="http://schemas.microsoft.com/office/drawing/2014/main" id="{9FD18714-8181-5157-1D48-7BFDD3C37228}"/>
              </a:ext>
            </a:extLst>
          </p:cNvPr>
          <p:cNvSpPr>
            <a:spLocks/>
          </p:cNvSpPr>
          <p:nvPr/>
        </p:nvSpPr>
        <p:spPr bwMode="auto">
          <a:xfrm>
            <a:off x="7180557" y="920680"/>
            <a:ext cx="28575" cy="38100"/>
          </a:xfrm>
          <a:custGeom>
            <a:avLst/>
            <a:gdLst>
              <a:gd name="T0" fmla="*/ 1 w 3"/>
              <a:gd name="T1" fmla="*/ 0 h 4"/>
              <a:gd name="T2" fmla="*/ 0 w 3"/>
              <a:gd name="T3" fmla="*/ 2 h 4"/>
              <a:gd name="T4" fmla="*/ 2 w 3"/>
              <a:gd name="T5" fmla="*/ 4 h 4"/>
              <a:gd name="T6" fmla="*/ 3 w 3"/>
              <a:gd name="T7" fmla="*/ 2 h 4"/>
              <a:gd name="T8" fmla="*/ 1 w 3"/>
              <a:gd name="T9" fmla="*/ 0 h 4"/>
            </a:gdLst>
            <a:ahLst/>
            <a:cxnLst>
              <a:cxn ang="0">
                <a:pos x="T0" y="T1"/>
              </a:cxn>
              <a:cxn ang="0">
                <a:pos x="T2" y="T3"/>
              </a:cxn>
              <a:cxn ang="0">
                <a:pos x="T4" y="T5"/>
              </a:cxn>
              <a:cxn ang="0">
                <a:pos x="T6" y="T7"/>
              </a:cxn>
              <a:cxn ang="0">
                <a:pos x="T8" y="T9"/>
              </a:cxn>
            </a:cxnLst>
            <a:rect l="0" t="0" r="r" b="b"/>
            <a:pathLst>
              <a:path w="3" h="4">
                <a:moveTo>
                  <a:pt x="1" y="0"/>
                </a:moveTo>
                <a:lnTo>
                  <a:pt x="0" y="2"/>
                </a:lnTo>
                <a:lnTo>
                  <a:pt x="2" y="4"/>
                </a:lnTo>
                <a:lnTo>
                  <a:pt x="3" y="2"/>
                </a:lnTo>
                <a:lnTo>
                  <a:pt x="1" y="0"/>
                </a:ln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141" name="Freeform 1518">
            <a:extLst>
              <a:ext uri="{FF2B5EF4-FFF2-40B4-BE49-F238E27FC236}">
                <a16:creationId xmlns:a16="http://schemas.microsoft.com/office/drawing/2014/main" id="{79F82BA6-5F0F-1106-322C-F5D8D9DD7CD7}"/>
              </a:ext>
            </a:extLst>
          </p:cNvPr>
          <p:cNvSpPr>
            <a:spLocks noEditPoints="1"/>
          </p:cNvSpPr>
          <p:nvPr/>
        </p:nvSpPr>
        <p:spPr bwMode="auto">
          <a:xfrm>
            <a:off x="7075782" y="758755"/>
            <a:ext cx="257175" cy="257175"/>
          </a:xfrm>
          <a:custGeom>
            <a:avLst/>
            <a:gdLst>
              <a:gd name="T0" fmla="*/ 13 w 27"/>
              <a:gd name="T1" fmla="*/ 16 h 27"/>
              <a:gd name="T2" fmla="*/ 13 w 27"/>
              <a:gd name="T3" fmla="*/ 16 h 27"/>
              <a:gd name="T4" fmla="*/ 12 w 27"/>
              <a:gd name="T5" fmla="*/ 17 h 27"/>
              <a:gd name="T6" fmla="*/ 15 w 27"/>
              <a:gd name="T7" fmla="*/ 19 h 27"/>
              <a:gd name="T8" fmla="*/ 15 w 27"/>
              <a:gd name="T9" fmla="*/ 18 h 27"/>
              <a:gd name="T10" fmla="*/ 15 w 27"/>
              <a:gd name="T11" fmla="*/ 17 h 27"/>
              <a:gd name="T12" fmla="*/ 13 w 27"/>
              <a:gd name="T13" fmla="*/ 16 h 27"/>
              <a:gd name="T14" fmla="*/ 13 w 27"/>
              <a:gd name="T15" fmla="*/ 25 h 27"/>
              <a:gd name="T16" fmla="*/ 16 w 27"/>
              <a:gd name="T17" fmla="*/ 20 h 27"/>
              <a:gd name="T18" fmla="*/ 27 w 27"/>
              <a:gd name="T19" fmla="*/ 24 h 27"/>
              <a:gd name="T20" fmla="*/ 16 w 27"/>
              <a:gd name="T21" fmla="*/ 0 h 27"/>
              <a:gd name="T22" fmla="*/ 9 w 27"/>
              <a:gd name="T23" fmla="*/ 4 h 27"/>
              <a:gd name="T24" fmla="*/ 19 w 27"/>
              <a:gd name="T25" fmla="*/ 27 h 27"/>
              <a:gd name="T26" fmla="*/ 27 w 27"/>
              <a:gd name="T27" fmla="*/ 24 h 27"/>
              <a:gd name="T28" fmla="*/ 8 w 27"/>
              <a:gd name="T29" fmla="*/ 13 h 27"/>
              <a:gd name="T30" fmla="*/ 6 w 27"/>
              <a:gd name="T31" fmla="*/ 12 h 27"/>
              <a:gd name="T32" fmla="*/ 8 w 27"/>
              <a:gd name="T33" fmla="*/ 9 h 27"/>
              <a:gd name="T34" fmla="*/ 10 w 27"/>
              <a:gd name="T35" fmla="*/ 11 h 27"/>
              <a:gd name="T36" fmla="*/ 10 w 27"/>
              <a:gd name="T37" fmla="*/ 11 h 27"/>
              <a:gd name="T38" fmla="*/ 10 w 27"/>
              <a:gd name="T39" fmla="*/ 10 h 27"/>
              <a:gd name="T40" fmla="*/ 14 w 27"/>
              <a:gd name="T41" fmla="*/ 14 h 27"/>
              <a:gd name="T42" fmla="*/ 10 w 27"/>
              <a:gd name="T43" fmla="*/ 10 h 27"/>
              <a:gd name="T44" fmla="*/ 9 w 27"/>
              <a:gd name="T45" fmla="*/ 10 h 27"/>
              <a:gd name="T46" fmla="*/ 5 w 27"/>
              <a:gd name="T47" fmla="*/ 23 h 27"/>
              <a:gd name="T48" fmla="*/ 7 w 27"/>
              <a:gd name="T49" fmla="*/ 25 h 27"/>
              <a:gd name="T50" fmla="*/ 10 w 27"/>
              <a:gd name="T51" fmla="*/ 26 h 27"/>
              <a:gd name="T52" fmla="*/ 14 w 27"/>
              <a:gd name="T53" fmla="*/ 24 h 27"/>
              <a:gd name="T54" fmla="*/ 13 w 27"/>
              <a:gd name="T55" fmla="*/ 22 h 27"/>
              <a:gd name="T56" fmla="*/ 7 w 27"/>
              <a:gd name="T57" fmla="*/ 15 h 27"/>
              <a:gd name="T58" fmla="*/ 4 w 27"/>
              <a:gd name="T59" fmla="*/ 14 h 27"/>
              <a:gd name="T60" fmla="*/ 1 w 27"/>
              <a:gd name="T61" fmla="*/ 16 h 27"/>
              <a:gd name="T62" fmla="*/ 0 w 27"/>
              <a:gd name="T63" fmla="*/ 18 h 27"/>
              <a:gd name="T64" fmla="*/ 5 w 27"/>
              <a:gd name="T65" fmla="*/ 2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 h="27">
                <a:moveTo>
                  <a:pt x="13" y="16"/>
                </a:moveTo>
                <a:lnTo>
                  <a:pt x="13" y="16"/>
                </a:lnTo>
                <a:lnTo>
                  <a:pt x="12" y="17"/>
                </a:lnTo>
                <a:lnTo>
                  <a:pt x="15" y="19"/>
                </a:lnTo>
                <a:lnTo>
                  <a:pt x="15" y="18"/>
                </a:lnTo>
                <a:lnTo>
                  <a:pt x="15" y="17"/>
                </a:lnTo>
                <a:lnTo>
                  <a:pt x="13" y="16"/>
                </a:lnTo>
                <a:close/>
                <a:moveTo>
                  <a:pt x="13" y="25"/>
                </a:moveTo>
                <a:lnTo>
                  <a:pt x="16" y="20"/>
                </a:lnTo>
                <a:moveTo>
                  <a:pt x="27" y="24"/>
                </a:moveTo>
                <a:lnTo>
                  <a:pt x="16" y="0"/>
                </a:lnTo>
                <a:lnTo>
                  <a:pt x="9" y="4"/>
                </a:lnTo>
                <a:lnTo>
                  <a:pt x="19" y="27"/>
                </a:lnTo>
                <a:lnTo>
                  <a:pt x="27" y="24"/>
                </a:lnTo>
                <a:close/>
                <a:moveTo>
                  <a:pt x="8" y="13"/>
                </a:moveTo>
                <a:lnTo>
                  <a:pt x="6" y="12"/>
                </a:lnTo>
                <a:moveTo>
                  <a:pt x="8" y="9"/>
                </a:moveTo>
                <a:lnTo>
                  <a:pt x="10" y="11"/>
                </a:lnTo>
                <a:moveTo>
                  <a:pt x="10" y="11"/>
                </a:moveTo>
                <a:lnTo>
                  <a:pt x="10" y="10"/>
                </a:lnTo>
                <a:lnTo>
                  <a:pt x="14" y="14"/>
                </a:lnTo>
                <a:moveTo>
                  <a:pt x="10" y="10"/>
                </a:moveTo>
                <a:lnTo>
                  <a:pt x="9" y="10"/>
                </a:lnTo>
                <a:moveTo>
                  <a:pt x="5" y="23"/>
                </a:moveTo>
                <a:lnTo>
                  <a:pt x="7" y="25"/>
                </a:lnTo>
                <a:lnTo>
                  <a:pt x="10" y="26"/>
                </a:lnTo>
                <a:lnTo>
                  <a:pt x="14" y="24"/>
                </a:lnTo>
                <a:lnTo>
                  <a:pt x="13" y="22"/>
                </a:lnTo>
                <a:lnTo>
                  <a:pt x="7" y="15"/>
                </a:lnTo>
                <a:lnTo>
                  <a:pt x="4" y="14"/>
                </a:lnTo>
                <a:lnTo>
                  <a:pt x="1" y="16"/>
                </a:lnTo>
                <a:lnTo>
                  <a:pt x="0" y="18"/>
                </a:lnTo>
                <a:lnTo>
                  <a:pt x="5" y="2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142" name="Freeform 1519">
            <a:extLst>
              <a:ext uri="{FF2B5EF4-FFF2-40B4-BE49-F238E27FC236}">
                <a16:creationId xmlns:a16="http://schemas.microsoft.com/office/drawing/2014/main" id="{0F20C115-891E-09D5-76DB-FCC555D1234B}"/>
              </a:ext>
            </a:extLst>
          </p:cNvPr>
          <p:cNvSpPr>
            <a:spLocks noEditPoints="1"/>
          </p:cNvSpPr>
          <p:nvPr/>
        </p:nvSpPr>
        <p:spPr bwMode="auto">
          <a:xfrm>
            <a:off x="7028157" y="815905"/>
            <a:ext cx="276225" cy="200025"/>
          </a:xfrm>
          <a:custGeom>
            <a:avLst/>
            <a:gdLst>
              <a:gd name="T0" fmla="*/ 1 w 29"/>
              <a:gd name="T1" fmla="*/ 13 h 21"/>
              <a:gd name="T2" fmla="*/ 6 w 29"/>
              <a:gd name="T3" fmla="*/ 11 h 21"/>
              <a:gd name="T4" fmla="*/ 0 w 29"/>
              <a:gd name="T5" fmla="*/ 10 h 21"/>
              <a:gd name="T6" fmla="*/ 6 w 29"/>
              <a:gd name="T7" fmla="*/ 7 h 21"/>
              <a:gd name="T8" fmla="*/ 1 w 29"/>
              <a:gd name="T9" fmla="*/ 14 h 21"/>
              <a:gd name="T10" fmla="*/ 5 w 29"/>
              <a:gd name="T11" fmla="*/ 12 h 21"/>
              <a:gd name="T12" fmla="*/ 3 w 29"/>
              <a:gd name="T13" fmla="*/ 18 h 21"/>
              <a:gd name="T14" fmla="*/ 9 w 29"/>
              <a:gd name="T15" fmla="*/ 16 h 21"/>
              <a:gd name="T16" fmla="*/ 3 w 29"/>
              <a:gd name="T17" fmla="*/ 19 h 21"/>
              <a:gd name="T18" fmla="*/ 10 w 29"/>
              <a:gd name="T19" fmla="*/ 17 h 21"/>
              <a:gd name="T20" fmla="*/ 4 w 29"/>
              <a:gd name="T21" fmla="*/ 21 h 21"/>
              <a:gd name="T22" fmla="*/ 11 w 29"/>
              <a:gd name="T23" fmla="*/ 19 h 21"/>
              <a:gd name="T24" fmla="*/ 16 w 29"/>
              <a:gd name="T25" fmla="*/ 3 h 21"/>
              <a:gd name="T26" fmla="*/ 24 w 29"/>
              <a:gd name="T27" fmla="*/ 0 h 21"/>
              <a:gd name="T28" fmla="*/ 17 w 29"/>
              <a:gd name="T29" fmla="*/ 5 h 21"/>
              <a:gd name="T30" fmla="*/ 25 w 29"/>
              <a:gd name="T31" fmla="*/ 2 h 21"/>
              <a:gd name="T32" fmla="*/ 18 w 29"/>
              <a:gd name="T33" fmla="*/ 7 h 21"/>
              <a:gd name="T34" fmla="*/ 25 w 29"/>
              <a:gd name="T35" fmla="*/ 4 h 21"/>
              <a:gd name="T36" fmla="*/ 20 w 29"/>
              <a:gd name="T37" fmla="*/ 11 h 21"/>
              <a:gd name="T38" fmla="*/ 27 w 29"/>
              <a:gd name="T39" fmla="*/ 9 h 21"/>
              <a:gd name="T40" fmla="*/ 27 w 29"/>
              <a:gd name="T41" fmla="*/ 9 h 21"/>
              <a:gd name="T42" fmla="*/ 20 w 29"/>
              <a:gd name="T43" fmla="*/ 12 h 21"/>
              <a:gd name="T44" fmla="*/ 28 w 29"/>
              <a:gd name="T45" fmla="*/ 10 h 21"/>
              <a:gd name="T46" fmla="*/ 22 w 29"/>
              <a:gd name="T47" fmla="*/ 15 h 21"/>
              <a:gd name="T48" fmla="*/ 29 w 29"/>
              <a:gd name="T49" fmla="*/ 1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9" h="21">
                <a:moveTo>
                  <a:pt x="1" y="13"/>
                </a:moveTo>
                <a:lnTo>
                  <a:pt x="6" y="11"/>
                </a:lnTo>
                <a:moveTo>
                  <a:pt x="0" y="10"/>
                </a:moveTo>
                <a:lnTo>
                  <a:pt x="6" y="7"/>
                </a:lnTo>
                <a:moveTo>
                  <a:pt x="1" y="14"/>
                </a:moveTo>
                <a:lnTo>
                  <a:pt x="5" y="12"/>
                </a:lnTo>
                <a:moveTo>
                  <a:pt x="3" y="18"/>
                </a:moveTo>
                <a:lnTo>
                  <a:pt x="9" y="16"/>
                </a:lnTo>
                <a:moveTo>
                  <a:pt x="3" y="19"/>
                </a:moveTo>
                <a:lnTo>
                  <a:pt x="10" y="17"/>
                </a:lnTo>
                <a:moveTo>
                  <a:pt x="4" y="21"/>
                </a:moveTo>
                <a:lnTo>
                  <a:pt x="11" y="19"/>
                </a:lnTo>
                <a:moveTo>
                  <a:pt x="16" y="3"/>
                </a:moveTo>
                <a:lnTo>
                  <a:pt x="24" y="0"/>
                </a:lnTo>
                <a:moveTo>
                  <a:pt x="17" y="5"/>
                </a:moveTo>
                <a:lnTo>
                  <a:pt x="25" y="2"/>
                </a:lnTo>
                <a:moveTo>
                  <a:pt x="18" y="7"/>
                </a:moveTo>
                <a:lnTo>
                  <a:pt x="25" y="4"/>
                </a:lnTo>
                <a:moveTo>
                  <a:pt x="20" y="11"/>
                </a:moveTo>
                <a:lnTo>
                  <a:pt x="27" y="9"/>
                </a:lnTo>
                <a:lnTo>
                  <a:pt x="27" y="9"/>
                </a:lnTo>
                <a:moveTo>
                  <a:pt x="20" y="12"/>
                </a:moveTo>
                <a:lnTo>
                  <a:pt x="28" y="10"/>
                </a:lnTo>
                <a:moveTo>
                  <a:pt x="22" y="15"/>
                </a:moveTo>
                <a:lnTo>
                  <a:pt x="29" y="1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143" name="Freeform 1520">
            <a:extLst>
              <a:ext uri="{FF2B5EF4-FFF2-40B4-BE49-F238E27FC236}">
                <a16:creationId xmlns:a16="http://schemas.microsoft.com/office/drawing/2014/main" id="{B280A8BE-83EF-3C2A-7B1D-C191DC2A487F}"/>
              </a:ext>
            </a:extLst>
          </p:cNvPr>
          <p:cNvSpPr>
            <a:spLocks noEditPoints="1"/>
          </p:cNvSpPr>
          <p:nvPr/>
        </p:nvSpPr>
        <p:spPr bwMode="auto">
          <a:xfrm>
            <a:off x="7009107" y="844480"/>
            <a:ext cx="142875" cy="219075"/>
          </a:xfrm>
          <a:custGeom>
            <a:avLst/>
            <a:gdLst>
              <a:gd name="T0" fmla="*/ 12 w 15"/>
              <a:gd name="T1" fmla="*/ 14 h 23"/>
              <a:gd name="T2" fmla="*/ 15 w 15"/>
              <a:gd name="T3" fmla="*/ 21 h 23"/>
              <a:gd name="T4" fmla="*/ 8 w 15"/>
              <a:gd name="T5" fmla="*/ 23 h 23"/>
              <a:gd name="T6" fmla="*/ 0 w 15"/>
              <a:gd name="T7" fmla="*/ 3 h 23"/>
              <a:gd name="T8" fmla="*/ 6 w 15"/>
              <a:gd name="T9" fmla="*/ 0 h 23"/>
              <a:gd name="T10" fmla="*/ 8 w 15"/>
              <a:gd name="T11" fmla="*/ 6 h 23"/>
              <a:gd name="T12" fmla="*/ 6 w 15"/>
              <a:gd name="T13" fmla="*/ 18 h 23"/>
              <a:gd name="T14" fmla="*/ 13 w 15"/>
              <a:gd name="T15" fmla="*/ 16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23">
                <a:moveTo>
                  <a:pt x="12" y="14"/>
                </a:moveTo>
                <a:lnTo>
                  <a:pt x="15" y="21"/>
                </a:lnTo>
                <a:lnTo>
                  <a:pt x="8" y="23"/>
                </a:lnTo>
                <a:lnTo>
                  <a:pt x="0" y="3"/>
                </a:lnTo>
                <a:lnTo>
                  <a:pt x="6" y="0"/>
                </a:lnTo>
                <a:lnTo>
                  <a:pt x="8" y="6"/>
                </a:lnTo>
                <a:moveTo>
                  <a:pt x="6" y="18"/>
                </a:moveTo>
                <a:lnTo>
                  <a:pt x="13" y="1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144" name="Freeform 1521">
            <a:extLst>
              <a:ext uri="{FF2B5EF4-FFF2-40B4-BE49-F238E27FC236}">
                <a16:creationId xmlns:a16="http://schemas.microsoft.com/office/drawing/2014/main" id="{5CEE9A32-0F0B-A4F6-6386-74F13AD40276}"/>
              </a:ext>
            </a:extLst>
          </p:cNvPr>
          <p:cNvSpPr>
            <a:spLocks/>
          </p:cNvSpPr>
          <p:nvPr/>
        </p:nvSpPr>
        <p:spPr bwMode="auto">
          <a:xfrm>
            <a:off x="7123407" y="977830"/>
            <a:ext cx="28575" cy="57150"/>
          </a:xfrm>
          <a:custGeom>
            <a:avLst/>
            <a:gdLst>
              <a:gd name="T0" fmla="*/ 3 w 3"/>
              <a:gd name="T1" fmla="*/ 1 h 6"/>
              <a:gd name="T2" fmla="*/ 0 w 3"/>
              <a:gd name="T3" fmla="*/ 6 h 6"/>
              <a:gd name="T4" fmla="*/ 0 w 3"/>
              <a:gd name="T5" fmla="*/ 6 h 6"/>
              <a:gd name="T6" fmla="*/ 2 w 3"/>
              <a:gd name="T7" fmla="*/ 0 h 6"/>
              <a:gd name="T8" fmla="*/ 3 w 3"/>
              <a:gd name="T9" fmla="*/ 1 h 6"/>
            </a:gdLst>
            <a:ahLst/>
            <a:cxnLst>
              <a:cxn ang="0">
                <a:pos x="T0" y="T1"/>
              </a:cxn>
              <a:cxn ang="0">
                <a:pos x="T2" y="T3"/>
              </a:cxn>
              <a:cxn ang="0">
                <a:pos x="T4" y="T5"/>
              </a:cxn>
              <a:cxn ang="0">
                <a:pos x="T6" y="T7"/>
              </a:cxn>
              <a:cxn ang="0">
                <a:pos x="T8" y="T9"/>
              </a:cxn>
            </a:cxnLst>
            <a:rect l="0" t="0" r="r" b="b"/>
            <a:pathLst>
              <a:path w="3" h="6">
                <a:moveTo>
                  <a:pt x="3" y="1"/>
                </a:moveTo>
                <a:lnTo>
                  <a:pt x="0" y="6"/>
                </a:lnTo>
                <a:lnTo>
                  <a:pt x="0" y="6"/>
                </a:lnTo>
                <a:lnTo>
                  <a:pt x="2" y="0"/>
                </a:lnTo>
                <a:lnTo>
                  <a:pt x="3" y="1"/>
                </a:lnTo>
                <a:close/>
              </a:path>
            </a:pathLst>
          </a:custGeom>
          <a:solidFill>
            <a:srgbClr val="FFFFFF"/>
          </a:solidFill>
          <a:ln w="0">
            <a:solidFill>
              <a:srgbClr val="000000"/>
            </a:solidFill>
            <a:prstDash val="solid"/>
            <a:round/>
            <a:headEnd/>
            <a:tailEnd/>
          </a:ln>
        </p:spPr>
        <p:txBody>
          <a:bodyPr/>
          <a:lstStyle/>
          <a:p>
            <a:endParaRPr lang="ru-RU"/>
          </a:p>
        </p:txBody>
      </p:sp>
      <p:sp>
        <p:nvSpPr>
          <p:cNvPr id="145" name="Freeform 1522">
            <a:extLst>
              <a:ext uri="{FF2B5EF4-FFF2-40B4-BE49-F238E27FC236}">
                <a16:creationId xmlns:a16="http://schemas.microsoft.com/office/drawing/2014/main" id="{B3E9D2EA-68CB-2363-953C-E92BEA334AED}"/>
              </a:ext>
            </a:extLst>
          </p:cNvPr>
          <p:cNvSpPr>
            <a:spLocks/>
          </p:cNvSpPr>
          <p:nvPr/>
        </p:nvSpPr>
        <p:spPr bwMode="auto">
          <a:xfrm>
            <a:off x="7190082" y="901630"/>
            <a:ext cx="19050" cy="9525"/>
          </a:xfrm>
          <a:custGeom>
            <a:avLst/>
            <a:gdLst>
              <a:gd name="T0" fmla="*/ 0 w 2"/>
              <a:gd name="T1" fmla="*/ 1 h 1"/>
              <a:gd name="T2" fmla="*/ 2 w 2"/>
              <a:gd name="T3" fmla="*/ 0 h 1"/>
              <a:gd name="T4" fmla="*/ 2 w 2"/>
              <a:gd name="T5" fmla="*/ 0 h 1"/>
              <a:gd name="T6" fmla="*/ 0 w 2"/>
              <a:gd name="T7" fmla="*/ 1 h 1"/>
            </a:gdLst>
            <a:ahLst/>
            <a:cxnLst>
              <a:cxn ang="0">
                <a:pos x="T0" y="T1"/>
              </a:cxn>
              <a:cxn ang="0">
                <a:pos x="T2" y="T3"/>
              </a:cxn>
              <a:cxn ang="0">
                <a:pos x="T4" y="T5"/>
              </a:cxn>
              <a:cxn ang="0">
                <a:pos x="T6" y="T7"/>
              </a:cxn>
            </a:cxnLst>
            <a:rect l="0" t="0" r="r" b="b"/>
            <a:pathLst>
              <a:path w="2" h="1">
                <a:moveTo>
                  <a:pt x="0" y="1"/>
                </a:moveTo>
                <a:lnTo>
                  <a:pt x="2" y="0"/>
                </a:lnTo>
                <a:lnTo>
                  <a:pt x="2" y="0"/>
                </a:lnTo>
                <a:lnTo>
                  <a:pt x="0" y="1"/>
                </a:lnTo>
                <a:close/>
              </a:path>
            </a:pathLst>
          </a:custGeom>
          <a:solidFill>
            <a:srgbClr val="FFFFFF"/>
          </a:solidFill>
          <a:ln w="0">
            <a:solidFill>
              <a:srgbClr val="000000"/>
            </a:solidFill>
            <a:prstDash val="solid"/>
            <a:round/>
            <a:headEnd/>
            <a:tailEnd/>
          </a:ln>
        </p:spPr>
        <p:txBody>
          <a:bodyPr/>
          <a:lstStyle/>
          <a:p>
            <a:endParaRPr lang="ru-RU"/>
          </a:p>
        </p:txBody>
      </p:sp>
      <p:sp>
        <p:nvSpPr>
          <p:cNvPr id="146" name="Freeform 1523">
            <a:extLst>
              <a:ext uri="{FF2B5EF4-FFF2-40B4-BE49-F238E27FC236}">
                <a16:creationId xmlns:a16="http://schemas.microsoft.com/office/drawing/2014/main" id="{CF1E1386-FBF5-2FAF-009E-996B3E297B8B}"/>
              </a:ext>
            </a:extLst>
          </p:cNvPr>
          <p:cNvSpPr>
            <a:spLocks/>
          </p:cNvSpPr>
          <p:nvPr/>
        </p:nvSpPr>
        <p:spPr bwMode="auto">
          <a:xfrm>
            <a:off x="7123407" y="1034980"/>
            <a:ext cx="1588" cy="9525"/>
          </a:xfrm>
          <a:custGeom>
            <a:avLst/>
            <a:gdLst>
              <a:gd name="T0" fmla="*/ 0 h 1"/>
              <a:gd name="T1" fmla="*/ 0 h 1"/>
              <a:gd name="T2" fmla="*/ 1 h 1"/>
              <a:gd name="T3" fmla="*/ 0 h 1"/>
              <a:gd name="T4" fmla="*/ 0 h 1"/>
              <a:gd name="T5" fmla="*/ 0 h 1"/>
            </a:gdLst>
            <a:ahLst/>
            <a:cxnLst>
              <a:cxn ang="0">
                <a:pos x="0" y="T0"/>
              </a:cxn>
              <a:cxn ang="0">
                <a:pos x="0" y="T1"/>
              </a:cxn>
              <a:cxn ang="0">
                <a:pos x="0" y="T2"/>
              </a:cxn>
              <a:cxn ang="0">
                <a:pos x="0" y="T3"/>
              </a:cxn>
              <a:cxn ang="0">
                <a:pos x="0" y="T4"/>
              </a:cxn>
              <a:cxn ang="0">
                <a:pos x="0" y="T5"/>
              </a:cxn>
            </a:cxnLst>
            <a:rect l="0" t="0" r="r" b="b"/>
            <a:pathLst>
              <a:path h="1">
                <a:moveTo>
                  <a:pt x="0" y="0"/>
                </a:moveTo>
                <a:lnTo>
                  <a:pt x="0" y="0"/>
                </a:lnTo>
                <a:lnTo>
                  <a:pt x="0" y="1"/>
                </a:lnTo>
                <a:lnTo>
                  <a:pt x="0" y="0"/>
                </a:lnTo>
                <a:lnTo>
                  <a:pt x="0" y="0"/>
                </a:lnTo>
                <a:lnTo>
                  <a:pt x="0" y="0"/>
                </a:lnTo>
                <a:close/>
              </a:path>
            </a:pathLst>
          </a:custGeom>
          <a:solidFill>
            <a:srgbClr val="FFFFFF"/>
          </a:solidFill>
          <a:ln w="0">
            <a:solidFill>
              <a:srgbClr val="000000"/>
            </a:solidFill>
            <a:prstDash val="solid"/>
            <a:round/>
            <a:headEnd/>
            <a:tailEnd/>
          </a:ln>
        </p:spPr>
        <p:txBody>
          <a:bodyPr/>
          <a:lstStyle/>
          <a:p>
            <a:endParaRPr lang="ru-RU"/>
          </a:p>
        </p:txBody>
      </p:sp>
      <p:sp>
        <p:nvSpPr>
          <p:cNvPr id="147" name="Freeform 1524">
            <a:extLst>
              <a:ext uri="{FF2B5EF4-FFF2-40B4-BE49-F238E27FC236}">
                <a16:creationId xmlns:a16="http://schemas.microsoft.com/office/drawing/2014/main" id="{FCEC8B05-8695-6EE6-0FD5-8CBB96388EAE}"/>
              </a:ext>
            </a:extLst>
          </p:cNvPr>
          <p:cNvSpPr>
            <a:spLocks/>
          </p:cNvSpPr>
          <p:nvPr/>
        </p:nvSpPr>
        <p:spPr bwMode="auto">
          <a:xfrm>
            <a:off x="7190082" y="854005"/>
            <a:ext cx="161925" cy="57150"/>
          </a:xfrm>
          <a:custGeom>
            <a:avLst/>
            <a:gdLst>
              <a:gd name="T0" fmla="*/ 0 w 17"/>
              <a:gd name="T1" fmla="*/ 6 h 6"/>
              <a:gd name="T2" fmla="*/ 17 w 17"/>
              <a:gd name="T3" fmla="*/ 0 h 6"/>
              <a:gd name="T4" fmla="*/ 0 w 17"/>
              <a:gd name="T5" fmla="*/ 6 h 6"/>
            </a:gdLst>
            <a:ahLst/>
            <a:cxnLst>
              <a:cxn ang="0">
                <a:pos x="T0" y="T1"/>
              </a:cxn>
              <a:cxn ang="0">
                <a:pos x="T2" y="T3"/>
              </a:cxn>
              <a:cxn ang="0">
                <a:pos x="T4" y="T5"/>
              </a:cxn>
            </a:cxnLst>
            <a:rect l="0" t="0" r="r" b="b"/>
            <a:pathLst>
              <a:path w="17" h="6">
                <a:moveTo>
                  <a:pt x="0" y="6"/>
                </a:moveTo>
                <a:lnTo>
                  <a:pt x="17" y="0"/>
                </a:lnTo>
                <a:lnTo>
                  <a:pt x="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48" name="Freeform 1525">
            <a:extLst>
              <a:ext uri="{FF2B5EF4-FFF2-40B4-BE49-F238E27FC236}">
                <a16:creationId xmlns:a16="http://schemas.microsoft.com/office/drawing/2014/main" id="{DE67D29A-A5B0-30FC-7320-DA9872CD71C0}"/>
              </a:ext>
            </a:extLst>
          </p:cNvPr>
          <p:cNvSpPr>
            <a:spLocks/>
          </p:cNvSpPr>
          <p:nvPr/>
        </p:nvSpPr>
        <p:spPr bwMode="auto">
          <a:xfrm>
            <a:off x="7209132" y="987355"/>
            <a:ext cx="47625" cy="57150"/>
          </a:xfrm>
          <a:custGeom>
            <a:avLst/>
            <a:gdLst>
              <a:gd name="T0" fmla="*/ 0 w 5"/>
              <a:gd name="T1" fmla="*/ 0 h 6"/>
              <a:gd name="T2" fmla="*/ 5 w 5"/>
              <a:gd name="T3" fmla="*/ 6 h 6"/>
              <a:gd name="T4" fmla="*/ 0 w 5"/>
              <a:gd name="T5" fmla="*/ 0 h 6"/>
            </a:gdLst>
            <a:ahLst/>
            <a:cxnLst>
              <a:cxn ang="0">
                <a:pos x="T0" y="T1"/>
              </a:cxn>
              <a:cxn ang="0">
                <a:pos x="T2" y="T3"/>
              </a:cxn>
              <a:cxn ang="0">
                <a:pos x="T4" y="T5"/>
              </a:cxn>
            </a:cxnLst>
            <a:rect l="0" t="0" r="r" b="b"/>
            <a:pathLst>
              <a:path w="5" h="6">
                <a:moveTo>
                  <a:pt x="0" y="0"/>
                </a:moveTo>
                <a:lnTo>
                  <a:pt x="5" y="6"/>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49" name="Freeform 1526">
            <a:extLst>
              <a:ext uri="{FF2B5EF4-FFF2-40B4-BE49-F238E27FC236}">
                <a16:creationId xmlns:a16="http://schemas.microsoft.com/office/drawing/2014/main" id="{776C105C-CCF4-342D-550C-3D34F9BD78B6}"/>
              </a:ext>
            </a:extLst>
          </p:cNvPr>
          <p:cNvSpPr>
            <a:spLocks/>
          </p:cNvSpPr>
          <p:nvPr/>
        </p:nvSpPr>
        <p:spPr bwMode="auto">
          <a:xfrm>
            <a:off x="7075782" y="958780"/>
            <a:ext cx="57150" cy="123825"/>
          </a:xfrm>
          <a:custGeom>
            <a:avLst/>
            <a:gdLst>
              <a:gd name="T0" fmla="*/ 6 w 6"/>
              <a:gd name="T1" fmla="*/ 0 h 13"/>
              <a:gd name="T2" fmla="*/ 0 w 6"/>
              <a:gd name="T3" fmla="*/ 13 h 13"/>
              <a:gd name="T4" fmla="*/ 6 w 6"/>
              <a:gd name="T5" fmla="*/ 0 h 13"/>
            </a:gdLst>
            <a:ahLst/>
            <a:cxnLst>
              <a:cxn ang="0">
                <a:pos x="T0" y="T1"/>
              </a:cxn>
              <a:cxn ang="0">
                <a:pos x="T2" y="T3"/>
              </a:cxn>
              <a:cxn ang="0">
                <a:pos x="T4" y="T5"/>
              </a:cxn>
            </a:cxnLst>
            <a:rect l="0" t="0" r="r" b="b"/>
            <a:pathLst>
              <a:path w="6" h="13">
                <a:moveTo>
                  <a:pt x="6" y="0"/>
                </a:moveTo>
                <a:lnTo>
                  <a:pt x="0" y="13"/>
                </a:lnTo>
                <a:lnTo>
                  <a:pt x="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50" name="Freeform 1527">
            <a:extLst>
              <a:ext uri="{FF2B5EF4-FFF2-40B4-BE49-F238E27FC236}">
                <a16:creationId xmlns:a16="http://schemas.microsoft.com/office/drawing/2014/main" id="{1A0A2291-75BC-B975-3BEF-6C9B88A4C453}"/>
              </a:ext>
            </a:extLst>
          </p:cNvPr>
          <p:cNvSpPr>
            <a:spLocks/>
          </p:cNvSpPr>
          <p:nvPr/>
        </p:nvSpPr>
        <p:spPr bwMode="auto">
          <a:xfrm>
            <a:off x="7180557" y="968305"/>
            <a:ext cx="1588" cy="9525"/>
          </a:xfrm>
          <a:custGeom>
            <a:avLst/>
            <a:gdLst>
              <a:gd name="T0" fmla="*/ 1 h 1"/>
              <a:gd name="T1" fmla="*/ 0 h 1"/>
              <a:gd name="T2" fmla="*/ 1 h 1"/>
            </a:gdLst>
            <a:ahLst/>
            <a:cxnLst>
              <a:cxn ang="0">
                <a:pos x="0" y="T0"/>
              </a:cxn>
              <a:cxn ang="0">
                <a:pos x="0" y="T1"/>
              </a:cxn>
              <a:cxn ang="0">
                <a:pos x="0" y="T2"/>
              </a:cxn>
            </a:cxnLst>
            <a:rect l="0" t="0" r="r" b="b"/>
            <a:pathLst>
              <a:path h="1">
                <a:moveTo>
                  <a:pt x="0" y="1"/>
                </a:moveTo>
                <a:lnTo>
                  <a:pt x="0" y="0"/>
                </a:lnTo>
                <a:lnTo>
                  <a:pt x="0" y="1"/>
                </a:lnTo>
                <a:close/>
              </a:path>
            </a:pathLst>
          </a:custGeom>
          <a:solidFill>
            <a:srgbClr val="FFFFFF"/>
          </a:solidFill>
          <a:ln w="0">
            <a:solidFill>
              <a:srgbClr val="000000"/>
            </a:solidFill>
            <a:prstDash val="solid"/>
            <a:round/>
            <a:headEnd/>
            <a:tailEnd/>
          </a:ln>
        </p:spPr>
        <p:txBody>
          <a:bodyPr/>
          <a:lstStyle/>
          <a:p>
            <a:endParaRPr lang="ru-RU"/>
          </a:p>
        </p:txBody>
      </p:sp>
      <p:sp>
        <p:nvSpPr>
          <p:cNvPr id="151" name="Freeform 1528">
            <a:extLst>
              <a:ext uri="{FF2B5EF4-FFF2-40B4-BE49-F238E27FC236}">
                <a16:creationId xmlns:a16="http://schemas.microsoft.com/office/drawing/2014/main" id="{16B501D9-AC90-FBB3-36F2-C033AEFDD91E}"/>
              </a:ext>
            </a:extLst>
          </p:cNvPr>
          <p:cNvSpPr>
            <a:spLocks/>
          </p:cNvSpPr>
          <p:nvPr/>
        </p:nvSpPr>
        <p:spPr bwMode="auto">
          <a:xfrm>
            <a:off x="7161507" y="958780"/>
            <a:ext cx="9525" cy="9525"/>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lnTo>
                  <a:pt x="1" y="0"/>
                </a:lnTo>
                <a:lnTo>
                  <a:pt x="0" y="1"/>
                </a:lnTo>
                <a:close/>
              </a:path>
            </a:pathLst>
          </a:custGeom>
          <a:solidFill>
            <a:srgbClr val="FFFFFF"/>
          </a:solidFill>
          <a:ln w="0">
            <a:solidFill>
              <a:srgbClr val="000000"/>
            </a:solidFill>
            <a:prstDash val="solid"/>
            <a:round/>
            <a:headEnd/>
            <a:tailEnd/>
          </a:ln>
        </p:spPr>
        <p:txBody>
          <a:bodyPr/>
          <a:lstStyle/>
          <a:p>
            <a:endParaRPr lang="ru-RU"/>
          </a:p>
        </p:txBody>
      </p:sp>
      <p:sp>
        <p:nvSpPr>
          <p:cNvPr id="152" name="Oval 1529">
            <a:extLst>
              <a:ext uri="{FF2B5EF4-FFF2-40B4-BE49-F238E27FC236}">
                <a16:creationId xmlns:a16="http://schemas.microsoft.com/office/drawing/2014/main" id="{149E0E4E-E19E-1FB7-75FF-08230446DA12}"/>
              </a:ext>
            </a:extLst>
          </p:cNvPr>
          <p:cNvSpPr>
            <a:spLocks noChangeArrowheads="1"/>
          </p:cNvSpPr>
          <p:nvPr/>
        </p:nvSpPr>
        <p:spPr bwMode="auto">
          <a:xfrm>
            <a:off x="6266157" y="1816030"/>
            <a:ext cx="1476375" cy="1476375"/>
          </a:xfrm>
          <a:prstGeom prst="ellipse">
            <a:avLst/>
          </a:pr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156" name="Freeform 1533">
            <a:extLst>
              <a:ext uri="{FF2B5EF4-FFF2-40B4-BE49-F238E27FC236}">
                <a16:creationId xmlns:a16="http://schemas.microsoft.com/office/drawing/2014/main" id="{2F5D78BC-0398-465D-191E-BED2F055C432}"/>
              </a:ext>
            </a:extLst>
          </p:cNvPr>
          <p:cNvSpPr>
            <a:spLocks/>
          </p:cNvSpPr>
          <p:nvPr/>
        </p:nvSpPr>
        <p:spPr bwMode="auto">
          <a:xfrm>
            <a:off x="6409032" y="1158805"/>
            <a:ext cx="662469" cy="647091"/>
          </a:xfrm>
          <a:custGeom>
            <a:avLst/>
            <a:gdLst>
              <a:gd name="T0" fmla="*/ 96 w 96"/>
              <a:gd name="T1" fmla="*/ 76 h 76"/>
              <a:gd name="T2" fmla="*/ 0 w 96"/>
              <a:gd name="T3" fmla="*/ 0 h 76"/>
            </a:gdLst>
            <a:ahLst/>
            <a:cxnLst>
              <a:cxn ang="0">
                <a:pos x="T0" y="T1"/>
              </a:cxn>
              <a:cxn ang="0">
                <a:pos x="T2" y="T3"/>
              </a:cxn>
            </a:cxnLst>
            <a:rect l="0" t="0" r="r" b="b"/>
            <a:pathLst>
              <a:path w="96" h="76">
                <a:moveTo>
                  <a:pt x="96" y="76"/>
                </a:moveTo>
                <a:cubicBezTo>
                  <a:pt x="0" y="0"/>
                  <a:pt x="0" y="0"/>
                  <a:pt x="0" y="0"/>
                </a:cubicBezTo>
              </a:path>
            </a:pathLst>
          </a:custGeom>
          <a:noFill/>
          <a:ln w="0">
            <a:solidFill>
              <a:srgbClr val="24211D"/>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157" name="Freeform 1534">
            <a:extLst>
              <a:ext uri="{FF2B5EF4-FFF2-40B4-BE49-F238E27FC236}">
                <a16:creationId xmlns:a16="http://schemas.microsoft.com/office/drawing/2014/main" id="{39505E74-C73A-3257-1886-49CA80F62A18}"/>
              </a:ext>
            </a:extLst>
          </p:cNvPr>
          <p:cNvSpPr>
            <a:spLocks/>
          </p:cNvSpPr>
          <p:nvPr/>
        </p:nvSpPr>
        <p:spPr bwMode="auto">
          <a:xfrm flipH="1">
            <a:off x="7078957" y="968305"/>
            <a:ext cx="73025" cy="847725"/>
          </a:xfrm>
          <a:custGeom>
            <a:avLst/>
            <a:gdLst>
              <a:gd name="T0" fmla="*/ 0 w 18"/>
              <a:gd name="T1" fmla="*/ 0 h 96"/>
              <a:gd name="T2" fmla="*/ 18 w 18"/>
              <a:gd name="T3" fmla="*/ 96 h 96"/>
            </a:gdLst>
            <a:ahLst/>
            <a:cxnLst>
              <a:cxn ang="0">
                <a:pos x="T0" y="T1"/>
              </a:cxn>
              <a:cxn ang="0">
                <a:pos x="T2" y="T3"/>
              </a:cxn>
            </a:cxnLst>
            <a:rect l="0" t="0" r="r" b="b"/>
            <a:pathLst>
              <a:path w="18" h="96">
                <a:moveTo>
                  <a:pt x="0" y="0"/>
                </a:moveTo>
                <a:cubicBezTo>
                  <a:pt x="18" y="96"/>
                  <a:pt x="18" y="96"/>
                  <a:pt x="18" y="96"/>
                </a:cubicBezTo>
              </a:path>
            </a:pathLst>
          </a:custGeom>
          <a:noFill/>
          <a:ln w="0">
            <a:solidFill>
              <a:srgbClr val="24211D"/>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158" name="Freeform 1535">
            <a:extLst>
              <a:ext uri="{FF2B5EF4-FFF2-40B4-BE49-F238E27FC236}">
                <a16:creationId xmlns:a16="http://schemas.microsoft.com/office/drawing/2014/main" id="{EF1C02D1-CBBA-62B6-4A45-066F8CDE4D9C}"/>
              </a:ext>
            </a:extLst>
          </p:cNvPr>
          <p:cNvSpPr>
            <a:spLocks/>
          </p:cNvSpPr>
          <p:nvPr/>
        </p:nvSpPr>
        <p:spPr bwMode="auto">
          <a:xfrm>
            <a:off x="7009107" y="2187505"/>
            <a:ext cx="1588" cy="361950"/>
          </a:xfrm>
          <a:custGeom>
            <a:avLst/>
            <a:gdLst>
              <a:gd name="T0" fmla="*/ 38 h 38"/>
              <a:gd name="T1" fmla="*/ 0 h 38"/>
            </a:gdLst>
            <a:ahLst/>
            <a:cxnLst>
              <a:cxn ang="0">
                <a:pos x="0" y="T0"/>
              </a:cxn>
              <a:cxn ang="0">
                <a:pos x="0" y="T1"/>
              </a:cxn>
            </a:cxnLst>
            <a:rect l="0" t="0" r="r" b="b"/>
            <a:pathLst>
              <a:path h="38">
                <a:moveTo>
                  <a:pt x="0" y="38"/>
                </a:moveTo>
                <a:cubicBezTo>
                  <a:pt x="0" y="13"/>
                  <a:pt x="0" y="0"/>
                  <a:pt x="0" y="0"/>
                </a:cubicBezTo>
              </a:path>
            </a:pathLst>
          </a:custGeom>
          <a:noFill/>
          <a:ln w="0">
            <a:solidFill>
              <a:srgbClr val="24211D"/>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159" name="Freeform 1536">
            <a:extLst>
              <a:ext uri="{FF2B5EF4-FFF2-40B4-BE49-F238E27FC236}">
                <a16:creationId xmlns:a16="http://schemas.microsoft.com/office/drawing/2014/main" id="{5B324D4F-D5B5-3DFF-E749-A7A33E63ED2E}"/>
              </a:ext>
            </a:extLst>
          </p:cNvPr>
          <p:cNvSpPr>
            <a:spLocks/>
          </p:cNvSpPr>
          <p:nvPr/>
        </p:nvSpPr>
        <p:spPr bwMode="auto">
          <a:xfrm>
            <a:off x="6971007" y="2120830"/>
            <a:ext cx="66675" cy="66675"/>
          </a:xfrm>
          <a:custGeom>
            <a:avLst/>
            <a:gdLst>
              <a:gd name="T0" fmla="*/ 24 w 42"/>
              <a:gd name="T1" fmla="*/ 0 h 42"/>
              <a:gd name="T2" fmla="*/ 0 w 42"/>
              <a:gd name="T3" fmla="*/ 42 h 42"/>
              <a:gd name="T4" fmla="*/ 42 w 42"/>
              <a:gd name="T5" fmla="*/ 42 h 42"/>
              <a:gd name="T6" fmla="*/ 24 w 42"/>
              <a:gd name="T7" fmla="*/ 0 h 42"/>
              <a:gd name="T8" fmla="*/ 24 w 42"/>
              <a:gd name="T9" fmla="*/ 0 h 42"/>
            </a:gdLst>
            <a:ahLst/>
            <a:cxnLst>
              <a:cxn ang="0">
                <a:pos x="T0" y="T1"/>
              </a:cxn>
              <a:cxn ang="0">
                <a:pos x="T2" y="T3"/>
              </a:cxn>
              <a:cxn ang="0">
                <a:pos x="T4" y="T5"/>
              </a:cxn>
              <a:cxn ang="0">
                <a:pos x="T6" y="T7"/>
              </a:cxn>
              <a:cxn ang="0">
                <a:pos x="T8" y="T9"/>
              </a:cxn>
            </a:cxnLst>
            <a:rect l="0" t="0" r="r" b="b"/>
            <a:pathLst>
              <a:path w="42" h="42">
                <a:moveTo>
                  <a:pt x="24" y="0"/>
                </a:moveTo>
                <a:lnTo>
                  <a:pt x="0" y="42"/>
                </a:lnTo>
                <a:lnTo>
                  <a:pt x="42" y="42"/>
                </a:lnTo>
                <a:lnTo>
                  <a:pt x="24" y="0"/>
                </a:lnTo>
                <a:lnTo>
                  <a:pt x="24" y="0"/>
                </a:lnTo>
                <a:close/>
              </a:path>
            </a:pathLst>
          </a:custGeom>
          <a:solidFill>
            <a:srgbClr val="2421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60" name="Rectangle 1537">
            <a:extLst>
              <a:ext uri="{FF2B5EF4-FFF2-40B4-BE49-F238E27FC236}">
                <a16:creationId xmlns:a16="http://schemas.microsoft.com/office/drawing/2014/main" id="{AE816AAA-CE57-C43E-258B-A03E3CDE18A0}"/>
              </a:ext>
            </a:extLst>
          </p:cNvPr>
          <p:cNvSpPr>
            <a:spLocks noChangeArrowheads="1"/>
          </p:cNvSpPr>
          <p:nvPr/>
        </p:nvSpPr>
        <p:spPr bwMode="auto">
          <a:xfrm>
            <a:off x="6610645" y="2643117"/>
            <a:ext cx="698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altLang="ru-RU" sz="1000">
                <a:solidFill>
                  <a:srgbClr val="24211D"/>
                </a:solidFill>
                <a:latin typeface="Arial Narrow" panose="020B0606020202030204" pitchFamily="34" charset="0"/>
              </a:rPr>
              <a:t>X</a:t>
            </a:r>
            <a:endParaRPr lang="ru-RU" altLang="ru-RU"/>
          </a:p>
        </p:txBody>
      </p:sp>
      <p:sp>
        <p:nvSpPr>
          <p:cNvPr id="161" name="Rectangle 1538">
            <a:extLst>
              <a:ext uri="{FF2B5EF4-FFF2-40B4-BE49-F238E27FC236}">
                <a16:creationId xmlns:a16="http://schemas.microsoft.com/office/drawing/2014/main" id="{7E4E5AD8-7553-4881-A596-246DB1DDF091}"/>
              </a:ext>
            </a:extLst>
          </p:cNvPr>
          <p:cNvSpPr>
            <a:spLocks noChangeArrowheads="1"/>
          </p:cNvSpPr>
          <p:nvPr/>
        </p:nvSpPr>
        <p:spPr bwMode="auto">
          <a:xfrm>
            <a:off x="7486945" y="2392292"/>
            <a:ext cx="698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altLang="ru-RU" sz="1000">
                <a:solidFill>
                  <a:srgbClr val="24211D"/>
                </a:solidFill>
                <a:latin typeface="Arial Narrow" panose="020B0606020202030204" pitchFamily="34" charset="0"/>
              </a:rPr>
              <a:t>Y</a:t>
            </a:r>
            <a:endParaRPr lang="ru-RU" altLang="ru-RU"/>
          </a:p>
        </p:txBody>
      </p:sp>
      <p:sp>
        <p:nvSpPr>
          <p:cNvPr id="162" name="Rectangle 1539">
            <a:extLst>
              <a:ext uri="{FF2B5EF4-FFF2-40B4-BE49-F238E27FC236}">
                <a16:creationId xmlns:a16="http://schemas.microsoft.com/office/drawing/2014/main" id="{24B377F1-9CD4-639F-8EBF-D3F51795DE9A}"/>
              </a:ext>
            </a:extLst>
          </p:cNvPr>
          <p:cNvSpPr>
            <a:spLocks noChangeArrowheads="1"/>
          </p:cNvSpPr>
          <p:nvPr/>
        </p:nvSpPr>
        <p:spPr bwMode="auto">
          <a:xfrm>
            <a:off x="6910682" y="2082730"/>
            <a:ext cx="635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altLang="ru-RU" sz="1000">
                <a:solidFill>
                  <a:srgbClr val="24211D"/>
                </a:solidFill>
                <a:latin typeface="Arial Narrow" panose="020B0606020202030204" pitchFamily="34" charset="0"/>
              </a:rPr>
              <a:t>Z</a:t>
            </a:r>
            <a:endParaRPr lang="ru-RU" altLang="ru-RU"/>
          </a:p>
        </p:txBody>
      </p:sp>
      <p:sp>
        <p:nvSpPr>
          <p:cNvPr id="163" name="Freeform 1540">
            <a:extLst>
              <a:ext uri="{FF2B5EF4-FFF2-40B4-BE49-F238E27FC236}">
                <a16:creationId xmlns:a16="http://schemas.microsoft.com/office/drawing/2014/main" id="{5BC4076F-9638-7E5F-ADBF-07838CB2601F}"/>
              </a:ext>
            </a:extLst>
          </p:cNvPr>
          <p:cNvSpPr>
            <a:spLocks/>
          </p:cNvSpPr>
          <p:nvPr/>
        </p:nvSpPr>
        <p:spPr bwMode="auto">
          <a:xfrm>
            <a:off x="7009107" y="2549455"/>
            <a:ext cx="419100" cy="1587"/>
          </a:xfrm>
          <a:custGeom>
            <a:avLst/>
            <a:gdLst>
              <a:gd name="T0" fmla="*/ 0 w 44"/>
              <a:gd name="T1" fmla="*/ 44 w 44"/>
            </a:gdLst>
            <a:ahLst/>
            <a:cxnLst>
              <a:cxn ang="0">
                <a:pos x="T0" y="0"/>
              </a:cxn>
              <a:cxn ang="0">
                <a:pos x="T1" y="0"/>
              </a:cxn>
            </a:cxnLst>
            <a:rect l="0" t="0" r="r" b="b"/>
            <a:pathLst>
              <a:path w="44">
                <a:moveTo>
                  <a:pt x="0" y="0"/>
                </a:moveTo>
                <a:cubicBezTo>
                  <a:pt x="44" y="0"/>
                  <a:pt x="44" y="0"/>
                  <a:pt x="44" y="0"/>
                </a:cubicBezTo>
              </a:path>
            </a:pathLst>
          </a:custGeom>
          <a:noFill/>
          <a:ln w="0">
            <a:solidFill>
              <a:srgbClr val="24211D"/>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164" name="Freeform 1541">
            <a:extLst>
              <a:ext uri="{FF2B5EF4-FFF2-40B4-BE49-F238E27FC236}">
                <a16:creationId xmlns:a16="http://schemas.microsoft.com/office/drawing/2014/main" id="{FB970709-B102-EEBA-34BC-305FB4AF2963}"/>
              </a:ext>
            </a:extLst>
          </p:cNvPr>
          <p:cNvSpPr>
            <a:spLocks/>
          </p:cNvSpPr>
          <p:nvPr/>
        </p:nvSpPr>
        <p:spPr bwMode="auto">
          <a:xfrm>
            <a:off x="7428207" y="2520880"/>
            <a:ext cx="66675" cy="66675"/>
          </a:xfrm>
          <a:custGeom>
            <a:avLst/>
            <a:gdLst>
              <a:gd name="T0" fmla="*/ 42 w 42"/>
              <a:gd name="T1" fmla="*/ 18 h 42"/>
              <a:gd name="T2" fmla="*/ 0 w 42"/>
              <a:gd name="T3" fmla="*/ 0 h 42"/>
              <a:gd name="T4" fmla="*/ 0 w 42"/>
              <a:gd name="T5" fmla="*/ 42 h 42"/>
              <a:gd name="T6" fmla="*/ 42 w 42"/>
              <a:gd name="T7" fmla="*/ 18 h 42"/>
              <a:gd name="T8" fmla="*/ 42 w 42"/>
              <a:gd name="T9" fmla="*/ 18 h 42"/>
            </a:gdLst>
            <a:ahLst/>
            <a:cxnLst>
              <a:cxn ang="0">
                <a:pos x="T0" y="T1"/>
              </a:cxn>
              <a:cxn ang="0">
                <a:pos x="T2" y="T3"/>
              </a:cxn>
              <a:cxn ang="0">
                <a:pos x="T4" y="T5"/>
              </a:cxn>
              <a:cxn ang="0">
                <a:pos x="T6" y="T7"/>
              </a:cxn>
              <a:cxn ang="0">
                <a:pos x="T8" y="T9"/>
              </a:cxn>
            </a:cxnLst>
            <a:rect l="0" t="0" r="r" b="b"/>
            <a:pathLst>
              <a:path w="42" h="42">
                <a:moveTo>
                  <a:pt x="42" y="18"/>
                </a:moveTo>
                <a:lnTo>
                  <a:pt x="0" y="0"/>
                </a:lnTo>
                <a:lnTo>
                  <a:pt x="0" y="42"/>
                </a:lnTo>
                <a:lnTo>
                  <a:pt x="42" y="18"/>
                </a:lnTo>
                <a:lnTo>
                  <a:pt x="42" y="18"/>
                </a:lnTo>
                <a:close/>
              </a:path>
            </a:pathLst>
          </a:custGeom>
          <a:solidFill>
            <a:srgbClr val="2421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65" name="Rectangle 1542">
            <a:extLst>
              <a:ext uri="{FF2B5EF4-FFF2-40B4-BE49-F238E27FC236}">
                <a16:creationId xmlns:a16="http://schemas.microsoft.com/office/drawing/2014/main" id="{CA7AC5FD-632A-2453-30E1-D5A53A4EBFD9}"/>
              </a:ext>
            </a:extLst>
          </p:cNvPr>
          <p:cNvSpPr>
            <a:spLocks noChangeArrowheads="1"/>
          </p:cNvSpPr>
          <p:nvPr/>
        </p:nvSpPr>
        <p:spPr bwMode="auto">
          <a:xfrm>
            <a:off x="6893220" y="2468492"/>
            <a:ext cx="80962"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altLang="ru-RU" sz="1000">
                <a:solidFill>
                  <a:srgbClr val="24211D"/>
                </a:solidFill>
                <a:latin typeface="Arial Narrow" panose="020B0606020202030204" pitchFamily="34" charset="0"/>
              </a:rPr>
              <a:t>O</a:t>
            </a:r>
            <a:endParaRPr lang="ru-RU" altLang="ru-RU"/>
          </a:p>
        </p:txBody>
      </p:sp>
      <p:sp>
        <p:nvSpPr>
          <p:cNvPr id="166" name="Freeform 1543">
            <a:extLst>
              <a:ext uri="{FF2B5EF4-FFF2-40B4-BE49-F238E27FC236}">
                <a16:creationId xmlns:a16="http://schemas.microsoft.com/office/drawing/2014/main" id="{50147A5D-299B-1D47-9B39-B3FB5EB0DFD8}"/>
              </a:ext>
            </a:extLst>
          </p:cNvPr>
          <p:cNvSpPr>
            <a:spLocks/>
          </p:cNvSpPr>
          <p:nvPr/>
        </p:nvSpPr>
        <p:spPr bwMode="auto">
          <a:xfrm>
            <a:off x="6704307" y="2549455"/>
            <a:ext cx="304800" cy="228600"/>
          </a:xfrm>
          <a:custGeom>
            <a:avLst/>
            <a:gdLst>
              <a:gd name="T0" fmla="*/ 32 w 32"/>
              <a:gd name="T1" fmla="*/ 0 h 24"/>
              <a:gd name="T2" fmla="*/ 0 w 32"/>
              <a:gd name="T3" fmla="*/ 24 h 24"/>
            </a:gdLst>
            <a:ahLst/>
            <a:cxnLst>
              <a:cxn ang="0">
                <a:pos x="T0" y="T1"/>
              </a:cxn>
              <a:cxn ang="0">
                <a:pos x="T2" y="T3"/>
              </a:cxn>
            </a:cxnLst>
            <a:rect l="0" t="0" r="r" b="b"/>
            <a:pathLst>
              <a:path w="32" h="24">
                <a:moveTo>
                  <a:pt x="32" y="0"/>
                </a:moveTo>
                <a:cubicBezTo>
                  <a:pt x="0" y="24"/>
                  <a:pt x="0" y="24"/>
                  <a:pt x="0" y="24"/>
                </a:cubicBezTo>
              </a:path>
            </a:pathLst>
          </a:custGeom>
          <a:noFill/>
          <a:ln w="0">
            <a:solidFill>
              <a:srgbClr val="24211D"/>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167" name="Freeform 1544">
            <a:extLst>
              <a:ext uri="{FF2B5EF4-FFF2-40B4-BE49-F238E27FC236}">
                <a16:creationId xmlns:a16="http://schemas.microsoft.com/office/drawing/2014/main" id="{D1397DF1-C19E-602D-C623-D3E45E01D7D8}"/>
              </a:ext>
            </a:extLst>
          </p:cNvPr>
          <p:cNvSpPr>
            <a:spLocks/>
          </p:cNvSpPr>
          <p:nvPr/>
        </p:nvSpPr>
        <p:spPr bwMode="auto">
          <a:xfrm>
            <a:off x="6647157" y="2749480"/>
            <a:ext cx="76200" cy="66675"/>
          </a:xfrm>
          <a:custGeom>
            <a:avLst/>
            <a:gdLst>
              <a:gd name="T0" fmla="*/ 0 w 48"/>
              <a:gd name="T1" fmla="*/ 42 h 42"/>
              <a:gd name="T2" fmla="*/ 48 w 48"/>
              <a:gd name="T3" fmla="*/ 30 h 42"/>
              <a:gd name="T4" fmla="*/ 24 w 48"/>
              <a:gd name="T5" fmla="*/ 0 h 42"/>
              <a:gd name="T6" fmla="*/ 0 w 48"/>
              <a:gd name="T7" fmla="*/ 42 h 42"/>
              <a:gd name="T8" fmla="*/ 0 w 48"/>
              <a:gd name="T9" fmla="*/ 42 h 42"/>
            </a:gdLst>
            <a:ahLst/>
            <a:cxnLst>
              <a:cxn ang="0">
                <a:pos x="T0" y="T1"/>
              </a:cxn>
              <a:cxn ang="0">
                <a:pos x="T2" y="T3"/>
              </a:cxn>
              <a:cxn ang="0">
                <a:pos x="T4" y="T5"/>
              </a:cxn>
              <a:cxn ang="0">
                <a:pos x="T6" y="T7"/>
              </a:cxn>
              <a:cxn ang="0">
                <a:pos x="T8" y="T9"/>
              </a:cxn>
            </a:cxnLst>
            <a:rect l="0" t="0" r="r" b="b"/>
            <a:pathLst>
              <a:path w="48" h="42">
                <a:moveTo>
                  <a:pt x="0" y="42"/>
                </a:moveTo>
                <a:lnTo>
                  <a:pt x="48" y="30"/>
                </a:lnTo>
                <a:lnTo>
                  <a:pt x="24" y="0"/>
                </a:lnTo>
                <a:lnTo>
                  <a:pt x="0" y="42"/>
                </a:lnTo>
                <a:lnTo>
                  <a:pt x="0" y="42"/>
                </a:lnTo>
                <a:close/>
              </a:path>
            </a:pathLst>
          </a:custGeom>
          <a:solidFill>
            <a:srgbClr val="2421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grpSp>
        <p:nvGrpSpPr>
          <p:cNvPr id="13" name="Группа 12">
            <a:extLst>
              <a:ext uri="{FF2B5EF4-FFF2-40B4-BE49-F238E27FC236}">
                <a16:creationId xmlns:a16="http://schemas.microsoft.com/office/drawing/2014/main" id="{86AAC78E-83DE-E2A1-D471-6E12F4B828D8}"/>
              </a:ext>
            </a:extLst>
          </p:cNvPr>
          <p:cNvGrpSpPr/>
          <p:nvPr/>
        </p:nvGrpSpPr>
        <p:grpSpPr>
          <a:xfrm>
            <a:off x="7272759" y="1671166"/>
            <a:ext cx="585788" cy="161925"/>
            <a:chOff x="6653507" y="1885880"/>
            <a:chExt cx="585788" cy="161925"/>
          </a:xfrm>
        </p:grpSpPr>
        <p:sp>
          <p:nvSpPr>
            <p:cNvPr id="168" name="Rectangle 1545">
              <a:extLst>
                <a:ext uri="{FF2B5EF4-FFF2-40B4-BE49-F238E27FC236}">
                  <a16:creationId xmlns:a16="http://schemas.microsoft.com/office/drawing/2014/main" id="{D2A1B941-50D8-8F0C-B71A-528FAD495811}"/>
                </a:ext>
              </a:extLst>
            </p:cNvPr>
            <p:cNvSpPr>
              <a:spLocks noChangeArrowheads="1"/>
            </p:cNvSpPr>
            <p:nvPr/>
          </p:nvSpPr>
          <p:spPr bwMode="auto">
            <a:xfrm>
              <a:off x="7145632" y="1885880"/>
              <a:ext cx="30163"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altLang="ru-RU" sz="600" i="1">
                  <a:solidFill>
                    <a:srgbClr val="000000"/>
                  </a:solidFill>
                  <a:latin typeface="Times New Roman" panose="02020603050405020304" pitchFamily="18" charset="0"/>
                </a:rPr>
                <a:t>r</a:t>
              </a:r>
              <a:endParaRPr lang="ru-RU" altLang="ru-RU"/>
            </a:p>
          </p:txBody>
        </p:sp>
        <p:sp>
          <p:nvSpPr>
            <p:cNvPr id="169" name="Rectangle 1546">
              <a:extLst>
                <a:ext uri="{FF2B5EF4-FFF2-40B4-BE49-F238E27FC236}">
                  <a16:creationId xmlns:a16="http://schemas.microsoft.com/office/drawing/2014/main" id="{7F0FC71E-AADC-68DE-E817-95A6807DA834}"/>
                </a:ext>
              </a:extLst>
            </p:cNvPr>
            <p:cNvSpPr>
              <a:spLocks noChangeArrowheads="1"/>
            </p:cNvSpPr>
            <p:nvPr/>
          </p:nvSpPr>
          <p:spPr bwMode="auto">
            <a:xfrm>
              <a:off x="7172620" y="1885880"/>
              <a:ext cx="33337"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altLang="ru-RU" sz="600" i="1">
                  <a:solidFill>
                    <a:srgbClr val="000000"/>
                  </a:solidFill>
                  <a:latin typeface="Times New Roman" panose="02020603050405020304" pitchFamily="18" charset="0"/>
                </a:rPr>
                <a:t>e</a:t>
              </a:r>
              <a:endParaRPr lang="ru-RU" altLang="ru-RU"/>
            </a:p>
          </p:txBody>
        </p:sp>
        <p:sp>
          <p:nvSpPr>
            <p:cNvPr id="170" name="Rectangle 1547">
              <a:extLst>
                <a:ext uri="{FF2B5EF4-FFF2-40B4-BE49-F238E27FC236}">
                  <a16:creationId xmlns:a16="http://schemas.microsoft.com/office/drawing/2014/main" id="{386B56DE-9569-3F2F-D4FF-82C8EBBC4C61}"/>
                </a:ext>
              </a:extLst>
            </p:cNvPr>
            <p:cNvSpPr>
              <a:spLocks noChangeArrowheads="1"/>
            </p:cNvSpPr>
            <p:nvPr/>
          </p:nvSpPr>
          <p:spPr bwMode="auto">
            <a:xfrm>
              <a:off x="7205957" y="1885880"/>
              <a:ext cx="33338"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altLang="ru-RU" sz="600" i="1" dirty="0">
                  <a:solidFill>
                    <a:srgbClr val="000000"/>
                  </a:solidFill>
                  <a:latin typeface="Times New Roman" panose="02020603050405020304" pitchFamily="18" charset="0"/>
                </a:rPr>
                <a:t>c</a:t>
              </a:r>
              <a:endParaRPr lang="ru-RU" altLang="ru-RU" dirty="0"/>
            </a:p>
          </p:txBody>
        </p:sp>
        <p:sp>
          <p:nvSpPr>
            <p:cNvPr id="171" name="Rectangle 1548">
              <a:extLst>
                <a:ext uri="{FF2B5EF4-FFF2-40B4-BE49-F238E27FC236}">
                  <a16:creationId xmlns:a16="http://schemas.microsoft.com/office/drawing/2014/main" id="{6A028D49-0A24-D470-AA12-7C338F8BF47D}"/>
                </a:ext>
              </a:extLst>
            </p:cNvPr>
            <p:cNvSpPr>
              <a:spLocks noChangeArrowheads="1"/>
            </p:cNvSpPr>
            <p:nvPr/>
          </p:nvSpPr>
          <p:spPr bwMode="auto">
            <a:xfrm>
              <a:off x="6948782" y="1885880"/>
              <a:ext cx="30163"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altLang="ru-RU" sz="600" i="1">
                  <a:solidFill>
                    <a:srgbClr val="000000"/>
                  </a:solidFill>
                  <a:latin typeface="Times New Roman" panose="02020603050405020304" pitchFamily="18" charset="0"/>
                </a:rPr>
                <a:t>r</a:t>
              </a:r>
              <a:endParaRPr lang="ru-RU" altLang="ru-RU"/>
            </a:p>
          </p:txBody>
        </p:sp>
        <p:sp>
          <p:nvSpPr>
            <p:cNvPr id="172" name="Rectangle 1549">
              <a:extLst>
                <a:ext uri="{FF2B5EF4-FFF2-40B4-BE49-F238E27FC236}">
                  <a16:creationId xmlns:a16="http://schemas.microsoft.com/office/drawing/2014/main" id="{ABF1BBCB-D885-2583-32C0-CDD8CE001ED5}"/>
                </a:ext>
              </a:extLst>
            </p:cNvPr>
            <p:cNvSpPr>
              <a:spLocks noChangeArrowheads="1"/>
            </p:cNvSpPr>
            <p:nvPr/>
          </p:nvSpPr>
          <p:spPr bwMode="auto">
            <a:xfrm>
              <a:off x="6974182" y="1885880"/>
              <a:ext cx="33338"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altLang="ru-RU" sz="600" i="1">
                  <a:solidFill>
                    <a:srgbClr val="000000"/>
                  </a:solidFill>
                  <a:latin typeface="Times New Roman" panose="02020603050405020304" pitchFamily="18" charset="0"/>
                </a:rPr>
                <a:t>e</a:t>
              </a:r>
              <a:endParaRPr lang="ru-RU" altLang="ru-RU"/>
            </a:p>
          </p:txBody>
        </p:sp>
        <p:sp>
          <p:nvSpPr>
            <p:cNvPr id="173" name="Rectangle 1550">
              <a:extLst>
                <a:ext uri="{FF2B5EF4-FFF2-40B4-BE49-F238E27FC236}">
                  <a16:creationId xmlns:a16="http://schemas.microsoft.com/office/drawing/2014/main" id="{222D427F-1339-5837-D815-4E69EB1724A1}"/>
                </a:ext>
              </a:extLst>
            </p:cNvPr>
            <p:cNvSpPr>
              <a:spLocks noChangeArrowheads="1"/>
            </p:cNvSpPr>
            <p:nvPr/>
          </p:nvSpPr>
          <p:spPr bwMode="auto">
            <a:xfrm>
              <a:off x="7007520" y="1885880"/>
              <a:ext cx="33337"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altLang="ru-RU" sz="600" i="1" dirty="0">
                  <a:solidFill>
                    <a:srgbClr val="000000"/>
                  </a:solidFill>
                  <a:latin typeface="Times New Roman" panose="02020603050405020304" pitchFamily="18" charset="0"/>
                </a:rPr>
                <a:t>c</a:t>
              </a:r>
              <a:endParaRPr lang="ru-RU" altLang="ru-RU" dirty="0"/>
            </a:p>
          </p:txBody>
        </p:sp>
        <p:sp>
          <p:nvSpPr>
            <p:cNvPr id="174" name="Rectangle 1551">
              <a:extLst>
                <a:ext uri="{FF2B5EF4-FFF2-40B4-BE49-F238E27FC236}">
                  <a16:creationId xmlns:a16="http://schemas.microsoft.com/office/drawing/2014/main" id="{4D923F1C-F8AA-F455-59BB-74423BB69529}"/>
                </a:ext>
              </a:extLst>
            </p:cNvPr>
            <p:cNvSpPr>
              <a:spLocks noChangeArrowheads="1"/>
            </p:cNvSpPr>
            <p:nvPr/>
          </p:nvSpPr>
          <p:spPr bwMode="auto">
            <a:xfrm>
              <a:off x="6758282" y="1885880"/>
              <a:ext cx="30163"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altLang="ru-RU" sz="600" i="1">
                  <a:solidFill>
                    <a:srgbClr val="000000"/>
                  </a:solidFill>
                  <a:latin typeface="Times New Roman" panose="02020603050405020304" pitchFamily="18" charset="0"/>
                </a:rPr>
                <a:t>r</a:t>
              </a:r>
              <a:endParaRPr lang="ru-RU" altLang="ru-RU"/>
            </a:p>
          </p:txBody>
        </p:sp>
        <p:sp>
          <p:nvSpPr>
            <p:cNvPr id="175" name="Rectangle 1552">
              <a:extLst>
                <a:ext uri="{FF2B5EF4-FFF2-40B4-BE49-F238E27FC236}">
                  <a16:creationId xmlns:a16="http://schemas.microsoft.com/office/drawing/2014/main" id="{7F6B438C-DD54-FA76-0AFE-E5CA3057F6C5}"/>
                </a:ext>
              </a:extLst>
            </p:cNvPr>
            <p:cNvSpPr>
              <a:spLocks noChangeArrowheads="1"/>
            </p:cNvSpPr>
            <p:nvPr/>
          </p:nvSpPr>
          <p:spPr bwMode="auto">
            <a:xfrm>
              <a:off x="6785270" y="1885880"/>
              <a:ext cx="33337"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altLang="ru-RU" sz="600" i="1">
                  <a:solidFill>
                    <a:srgbClr val="000000"/>
                  </a:solidFill>
                  <a:latin typeface="Times New Roman" panose="02020603050405020304" pitchFamily="18" charset="0"/>
                </a:rPr>
                <a:t>e</a:t>
              </a:r>
              <a:endParaRPr lang="ru-RU" altLang="ru-RU"/>
            </a:p>
          </p:txBody>
        </p:sp>
        <p:sp>
          <p:nvSpPr>
            <p:cNvPr id="176" name="Rectangle 1553">
              <a:extLst>
                <a:ext uri="{FF2B5EF4-FFF2-40B4-BE49-F238E27FC236}">
                  <a16:creationId xmlns:a16="http://schemas.microsoft.com/office/drawing/2014/main" id="{30BA0811-6559-3B48-5E5E-C46459EE326A}"/>
                </a:ext>
              </a:extLst>
            </p:cNvPr>
            <p:cNvSpPr>
              <a:spLocks noChangeArrowheads="1"/>
            </p:cNvSpPr>
            <p:nvPr/>
          </p:nvSpPr>
          <p:spPr bwMode="auto">
            <a:xfrm>
              <a:off x="6818607" y="1885880"/>
              <a:ext cx="33338"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altLang="ru-RU" sz="600" i="1">
                  <a:solidFill>
                    <a:srgbClr val="000000"/>
                  </a:solidFill>
                  <a:latin typeface="Times New Roman" panose="02020603050405020304" pitchFamily="18" charset="0"/>
                </a:rPr>
                <a:t>c</a:t>
              </a:r>
              <a:endParaRPr lang="ru-RU" altLang="ru-RU"/>
            </a:p>
          </p:txBody>
        </p:sp>
        <p:sp>
          <p:nvSpPr>
            <p:cNvPr id="177" name="Rectangle 1554">
              <a:extLst>
                <a:ext uri="{FF2B5EF4-FFF2-40B4-BE49-F238E27FC236}">
                  <a16:creationId xmlns:a16="http://schemas.microsoft.com/office/drawing/2014/main" id="{08B74860-34F8-4F06-3409-36DB1D2AC08C}"/>
                </a:ext>
              </a:extLst>
            </p:cNvPr>
            <p:cNvSpPr>
              <a:spLocks noChangeArrowheads="1"/>
            </p:cNvSpPr>
            <p:nvPr/>
          </p:nvSpPr>
          <p:spPr bwMode="auto">
            <a:xfrm>
              <a:off x="7053557" y="1895405"/>
              <a:ext cx="698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altLang="ru-RU" sz="1000" i="1">
                  <a:solidFill>
                    <a:srgbClr val="000000"/>
                  </a:solidFill>
                  <a:latin typeface="Times New Roman" panose="02020603050405020304" pitchFamily="18" charset="0"/>
                </a:rPr>
                <a:t>Z</a:t>
              </a:r>
              <a:endParaRPr lang="ru-RU" altLang="ru-RU"/>
            </a:p>
          </p:txBody>
        </p:sp>
        <p:sp>
          <p:nvSpPr>
            <p:cNvPr id="178" name="Rectangle 1555">
              <a:extLst>
                <a:ext uri="{FF2B5EF4-FFF2-40B4-BE49-F238E27FC236}">
                  <a16:creationId xmlns:a16="http://schemas.microsoft.com/office/drawing/2014/main" id="{1DF67D96-3EDB-AA61-CAB8-27D4F9618E5E}"/>
                </a:ext>
              </a:extLst>
            </p:cNvPr>
            <p:cNvSpPr>
              <a:spLocks noChangeArrowheads="1"/>
            </p:cNvSpPr>
            <p:nvPr/>
          </p:nvSpPr>
          <p:spPr bwMode="auto">
            <a:xfrm>
              <a:off x="6855120" y="1895405"/>
              <a:ext cx="698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altLang="ru-RU" sz="1000" i="1">
                  <a:solidFill>
                    <a:srgbClr val="000000"/>
                  </a:solidFill>
                  <a:latin typeface="Times New Roman" panose="02020603050405020304" pitchFamily="18" charset="0"/>
                </a:rPr>
                <a:t>Y</a:t>
              </a:r>
              <a:endParaRPr lang="ru-RU" altLang="ru-RU"/>
            </a:p>
          </p:txBody>
        </p:sp>
        <p:sp>
          <p:nvSpPr>
            <p:cNvPr id="179" name="Rectangle 1556">
              <a:extLst>
                <a:ext uri="{FF2B5EF4-FFF2-40B4-BE49-F238E27FC236}">
                  <a16:creationId xmlns:a16="http://schemas.microsoft.com/office/drawing/2014/main" id="{618E9C33-B804-6047-23E6-D4D93CE6C766}"/>
                </a:ext>
              </a:extLst>
            </p:cNvPr>
            <p:cNvSpPr>
              <a:spLocks noChangeArrowheads="1"/>
            </p:cNvSpPr>
            <p:nvPr/>
          </p:nvSpPr>
          <p:spPr bwMode="auto">
            <a:xfrm>
              <a:off x="6653507" y="1895405"/>
              <a:ext cx="77788"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altLang="ru-RU" sz="1000" i="1">
                  <a:solidFill>
                    <a:srgbClr val="000000"/>
                  </a:solidFill>
                  <a:latin typeface="Times New Roman" panose="02020603050405020304" pitchFamily="18" charset="0"/>
                </a:rPr>
                <a:t>X</a:t>
              </a:r>
              <a:endParaRPr lang="ru-RU" altLang="ru-RU"/>
            </a:p>
          </p:txBody>
        </p:sp>
      </p:grpSp>
      <p:sp>
        <p:nvSpPr>
          <p:cNvPr id="180" name="Rectangle 1557">
            <a:extLst>
              <a:ext uri="{FF2B5EF4-FFF2-40B4-BE49-F238E27FC236}">
                <a16:creationId xmlns:a16="http://schemas.microsoft.com/office/drawing/2014/main" id="{CB94F049-4E94-0E0E-2F4E-DA56C007CBC3}"/>
              </a:ext>
            </a:extLst>
          </p:cNvPr>
          <p:cNvSpPr>
            <a:spLocks noChangeArrowheads="1"/>
          </p:cNvSpPr>
          <p:nvPr/>
        </p:nvSpPr>
        <p:spPr bwMode="auto">
          <a:xfrm>
            <a:off x="7251995" y="566667"/>
            <a:ext cx="42862"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altLang="ru-RU" sz="1000">
                <a:solidFill>
                  <a:srgbClr val="000000"/>
                </a:solidFill>
                <a:latin typeface="Times New Roman" panose="02020603050405020304" pitchFamily="18" charset="0"/>
              </a:rPr>
              <a:t>)</a:t>
            </a:r>
            <a:endParaRPr lang="ru-RU" altLang="ru-RU"/>
          </a:p>
        </p:txBody>
      </p:sp>
      <p:sp>
        <p:nvSpPr>
          <p:cNvPr id="181" name="Rectangle 1558">
            <a:extLst>
              <a:ext uri="{FF2B5EF4-FFF2-40B4-BE49-F238E27FC236}">
                <a16:creationId xmlns:a16="http://schemas.microsoft.com/office/drawing/2014/main" id="{AFCF3D64-98B2-B46A-B335-534282CB1D8C}"/>
              </a:ext>
            </a:extLst>
          </p:cNvPr>
          <p:cNvSpPr>
            <a:spLocks noChangeArrowheads="1"/>
          </p:cNvSpPr>
          <p:nvPr/>
        </p:nvSpPr>
        <p:spPr bwMode="auto">
          <a:xfrm>
            <a:off x="7113882" y="566667"/>
            <a:ext cx="42863"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altLang="ru-RU" sz="1000">
                <a:solidFill>
                  <a:srgbClr val="000000"/>
                </a:solidFill>
                <a:latin typeface="Times New Roman" panose="02020603050405020304" pitchFamily="18" charset="0"/>
              </a:rPr>
              <a:t>(</a:t>
            </a:r>
            <a:endParaRPr lang="ru-RU" altLang="ru-RU"/>
          </a:p>
        </p:txBody>
      </p:sp>
      <p:sp>
        <p:nvSpPr>
          <p:cNvPr id="182" name="Rectangle 1559">
            <a:extLst>
              <a:ext uri="{FF2B5EF4-FFF2-40B4-BE49-F238E27FC236}">
                <a16:creationId xmlns:a16="http://schemas.microsoft.com/office/drawing/2014/main" id="{34C832D8-3CA7-AA95-E0A8-51073BA22ADA}"/>
              </a:ext>
            </a:extLst>
          </p:cNvPr>
          <p:cNvSpPr>
            <a:spLocks noChangeArrowheads="1"/>
          </p:cNvSpPr>
          <p:nvPr/>
        </p:nvSpPr>
        <p:spPr bwMode="auto">
          <a:xfrm>
            <a:off x="6866232" y="566667"/>
            <a:ext cx="42863"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altLang="ru-RU" sz="1000">
                <a:solidFill>
                  <a:srgbClr val="000000"/>
                </a:solidFill>
                <a:latin typeface="Times New Roman" panose="02020603050405020304" pitchFamily="18" charset="0"/>
              </a:rPr>
              <a:t>)</a:t>
            </a:r>
            <a:endParaRPr lang="ru-RU" altLang="ru-RU"/>
          </a:p>
        </p:txBody>
      </p:sp>
      <p:sp>
        <p:nvSpPr>
          <p:cNvPr id="183" name="Rectangle 1560">
            <a:extLst>
              <a:ext uri="{FF2B5EF4-FFF2-40B4-BE49-F238E27FC236}">
                <a16:creationId xmlns:a16="http://schemas.microsoft.com/office/drawing/2014/main" id="{5D0DF89A-7F1A-2464-2855-B815D598E5FE}"/>
              </a:ext>
            </a:extLst>
          </p:cNvPr>
          <p:cNvSpPr>
            <a:spLocks noChangeArrowheads="1"/>
          </p:cNvSpPr>
          <p:nvPr/>
        </p:nvSpPr>
        <p:spPr bwMode="auto">
          <a:xfrm>
            <a:off x="6728120" y="566667"/>
            <a:ext cx="42862"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altLang="ru-RU" sz="1000">
                <a:solidFill>
                  <a:srgbClr val="000000"/>
                </a:solidFill>
                <a:latin typeface="Times New Roman" panose="02020603050405020304" pitchFamily="18" charset="0"/>
              </a:rPr>
              <a:t>(</a:t>
            </a:r>
            <a:endParaRPr lang="ru-RU" altLang="ru-RU"/>
          </a:p>
        </p:txBody>
      </p:sp>
      <p:sp>
        <p:nvSpPr>
          <p:cNvPr id="184" name="Rectangle 1561">
            <a:extLst>
              <a:ext uri="{FF2B5EF4-FFF2-40B4-BE49-F238E27FC236}">
                <a16:creationId xmlns:a16="http://schemas.microsoft.com/office/drawing/2014/main" id="{6AD42722-F7E7-0A79-89CF-3BFC27C62A18}"/>
              </a:ext>
            </a:extLst>
          </p:cNvPr>
          <p:cNvSpPr>
            <a:spLocks noChangeArrowheads="1"/>
          </p:cNvSpPr>
          <p:nvPr/>
        </p:nvSpPr>
        <p:spPr bwMode="auto">
          <a:xfrm>
            <a:off x="6488407" y="566667"/>
            <a:ext cx="42863"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altLang="ru-RU" sz="1000">
                <a:solidFill>
                  <a:srgbClr val="000000"/>
                </a:solidFill>
                <a:latin typeface="Times New Roman" panose="02020603050405020304" pitchFamily="18" charset="0"/>
              </a:rPr>
              <a:t>)</a:t>
            </a:r>
            <a:endParaRPr lang="ru-RU" altLang="ru-RU"/>
          </a:p>
        </p:txBody>
      </p:sp>
      <p:sp>
        <p:nvSpPr>
          <p:cNvPr id="185" name="Rectangle 1562">
            <a:extLst>
              <a:ext uri="{FF2B5EF4-FFF2-40B4-BE49-F238E27FC236}">
                <a16:creationId xmlns:a16="http://schemas.microsoft.com/office/drawing/2014/main" id="{ADF23435-E49E-33C1-6A44-A5C5DB046DF4}"/>
              </a:ext>
            </a:extLst>
          </p:cNvPr>
          <p:cNvSpPr>
            <a:spLocks noChangeArrowheads="1"/>
          </p:cNvSpPr>
          <p:nvPr/>
        </p:nvSpPr>
        <p:spPr bwMode="auto">
          <a:xfrm>
            <a:off x="6350295" y="566667"/>
            <a:ext cx="42862"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altLang="ru-RU" sz="1000">
                <a:solidFill>
                  <a:srgbClr val="000000"/>
                </a:solidFill>
                <a:latin typeface="Times New Roman" panose="02020603050405020304" pitchFamily="18" charset="0"/>
              </a:rPr>
              <a:t>(</a:t>
            </a:r>
            <a:endParaRPr lang="ru-RU" altLang="ru-RU"/>
          </a:p>
        </p:txBody>
      </p:sp>
      <p:sp>
        <p:nvSpPr>
          <p:cNvPr id="186" name="Rectangle 1563">
            <a:extLst>
              <a:ext uri="{FF2B5EF4-FFF2-40B4-BE49-F238E27FC236}">
                <a16:creationId xmlns:a16="http://schemas.microsoft.com/office/drawing/2014/main" id="{BD66EAE4-A7C1-10E6-567D-2556BA3C99CD}"/>
              </a:ext>
            </a:extLst>
          </p:cNvPr>
          <p:cNvSpPr>
            <a:spLocks noChangeArrowheads="1"/>
          </p:cNvSpPr>
          <p:nvPr/>
        </p:nvSpPr>
        <p:spPr bwMode="auto">
          <a:xfrm>
            <a:off x="7205957" y="646042"/>
            <a:ext cx="33338"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altLang="ru-RU" sz="600" i="1">
                <a:solidFill>
                  <a:srgbClr val="000000"/>
                </a:solidFill>
                <a:latin typeface="Times New Roman" panose="02020603050405020304" pitchFamily="18" charset="0"/>
              </a:rPr>
              <a:t>k</a:t>
            </a:r>
            <a:endParaRPr lang="ru-RU" altLang="ru-RU"/>
          </a:p>
        </p:txBody>
      </p:sp>
      <p:sp>
        <p:nvSpPr>
          <p:cNvPr id="187" name="Rectangle 1564">
            <a:extLst>
              <a:ext uri="{FF2B5EF4-FFF2-40B4-BE49-F238E27FC236}">
                <a16:creationId xmlns:a16="http://schemas.microsoft.com/office/drawing/2014/main" id="{C2EB3848-3F3D-1F9D-64FF-A710C45045E7}"/>
              </a:ext>
            </a:extLst>
          </p:cNvPr>
          <p:cNvSpPr>
            <a:spLocks noChangeArrowheads="1"/>
          </p:cNvSpPr>
          <p:nvPr/>
        </p:nvSpPr>
        <p:spPr bwMode="auto">
          <a:xfrm>
            <a:off x="7007520" y="557142"/>
            <a:ext cx="30162"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altLang="ru-RU" sz="600" i="1">
                <a:solidFill>
                  <a:srgbClr val="000000"/>
                </a:solidFill>
                <a:latin typeface="Times New Roman" panose="02020603050405020304" pitchFamily="18" charset="0"/>
              </a:rPr>
              <a:t>s</a:t>
            </a:r>
            <a:endParaRPr lang="ru-RU" altLang="ru-RU"/>
          </a:p>
        </p:txBody>
      </p:sp>
      <p:sp>
        <p:nvSpPr>
          <p:cNvPr id="188" name="Rectangle 1565">
            <a:extLst>
              <a:ext uri="{FF2B5EF4-FFF2-40B4-BE49-F238E27FC236}">
                <a16:creationId xmlns:a16="http://schemas.microsoft.com/office/drawing/2014/main" id="{BA256F2C-D79B-7E74-0D14-56B21F9056D5}"/>
              </a:ext>
            </a:extLst>
          </p:cNvPr>
          <p:cNvSpPr>
            <a:spLocks noChangeArrowheads="1"/>
          </p:cNvSpPr>
          <p:nvPr/>
        </p:nvSpPr>
        <p:spPr bwMode="auto">
          <a:xfrm>
            <a:off x="7036095" y="557142"/>
            <a:ext cx="38100"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altLang="ru-RU" sz="600" i="1">
                <a:solidFill>
                  <a:srgbClr val="000000"/>
                </a:solidFill>
                <a:latin typeface="Times New Roman" panose="02020603050405020304" pitchFamily="18" charset="0"/>
              </a:rPr>
              <a:t>a</a:t>
            </a:r>
            <a:endParaRPr lang="ru-RU" altLang="ru-RU"/>
          </a:p>
        </p:txBody>
      </p:sp>
      <p:sp>
        <p:nvSpPr>
          <p:cNvPr id="189" name="Rectangle 1566">
            <a:extLst>
              <a:ext uri="{FF2B5EF4-FFF2-40B4-BE49-F238E27FC236}">
                <a16:creationId xmlns:a16="http://schemas.microsoft.com/office/drawing/2014/main" id="{FF0639C1-DD65-E1E3-DD48-11B85647CD4D}"/>
              </a:ext>
            </a:extLst>
          </p:cNvPr>
          <p:cNvSpPr>
            <a:spLocks noChangeArrowheads="1"/>
          </p:cNvSpPr>
          <p:nvPr/>
        </p:nvSpPr>
        <p:spPr bwMode="auto">
          <a:xfrm>
            <a:off x="7074195" y="557142"/>
            <a:ext cx="20637"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altLang="ru-RU" sz="600" i="1">
                <a:solidFill>
                  <a:srgbClr val="000000"/>
                </a:solidFill>
                <a:latin typeface="Times New Roman" panose="02020603050405020304" pitchFamily="18" charset="0"/>
              </a:rPr>
              <a:t>t</a:t>
            </a:r>
            <a:endParaRPr lang="ru-RU" altLang="ru-RU"/>
          </a:p>
        </p:txBody>
      </p:sp>
      <p:sp>
        <p:nvSpPr>
          <p:cNvPr id="190" name="Rectangle 1567">
            <a:extLst>
              <a:ext uri="{FF2B5EF4-FFF2-40B4-BE49-F238E27FC236}">
                <a16:creationId xmlns:a16="http://schemas.microsoft.com/office/drawing/2014/main" id="{E4C228AA-32D5-3FCF-5D0A-01E20727C2FE}"/>
              </a:ext>
            </a:extLst>
          </p:cNvPr>
          <p:cNvSpPr>
            <a:spLocks noChangeArrowheads="1"/>
          </p:cNvSpPr>
          <p:nvPr/>
        </p:nvSpPr>
        <p:spPr bwMode="auto">
          <a:xfrm>
            <a:off x="6993232" y="646042"/>
            <a:ext cx="20638"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altLang="ru-RU" sz="600" i="1">
                <a:solidFill>
                  <a:srgbClr val="000000"/>
                </a:solidFill>
                <a:latin typeface="Times New Roman" panose="02020603050405020304" pitchFamily="18" charset="0"/>
              </a:rPr>
              <a:t>i</a:t>
            </a:r>
            <a:endParaRPr lang="ru-RU" altLang="ru-RU"/>
          </a:p>
        </p:txBody>
      </p:sp>
      <p:sp>
        <p:nvSpPr>
          <p:cNvPr id="191" name="Rectangle 1568">
            <a:extLst>
              <a:ext uri="{FF2B5EF4-FFF2-40B4-BE49-F238E27FC236}">
                <a16:creationId xmlns:a16="http://schemas.microsoft.com/office/drawing/2014/main" id="{A00BB3CA-4FFB-FF7D-4A6B-B483B42C5B23}"/>
              </a:ext>
            </a:extLst>
          </p:cNvPr>
          <p:cNvSpPr>
            <a:spLocks noChangeArrowheads="1"/>
          </p:cNvSpPr>
          <p:nvPr/>
        </p:nvSpPr>
        <p:spPr bwMode="auto">
          <a:xfrm>
            <a:off x="6820195" y="646042"/>
            <a:ext cx="33337"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altLang="ru-RU" sz="600" i="1">
                <a:solidFill>
                  <a:srgbClr val="000000"/>
                </a:solidFill>
                <a:latin typeface="Times New Roman" panose="02020603050405020304" pitchFamily="18" charset="0"/>
              </a:rPr>
              <a:t>k</a:t>
            </a:r>
            <a:endParaRPr lang="ru-RU" altLang="ru-RU"/>
          </a:p>
        </p:txBody>
      </p:sp>
      <p:sp>
        <p:nvSpPr>
          <p:cNvPr id="192" name="Rectangle 1569">
            <a:extLst>
              <a:ext uri="{FF2B5EF4-FFF2-40B4-BE49-F238E27FC236}">
                <a16:creationId xmlns:a16="http://schemas.microsoft.com/office/drawing/2014/main" id="{E8D09521-B06B-B56E-76D1-D74987CE91F1}"/>
              </a:ext>
            </a:extLst>
          </p:cNvPr>
          <p:cNvSpPr>
            <a:spLocks noChangeArrowheads="1"/>
          </p:cNvSpPr>
          <p:nvPr/>
        </p:nvSpPr>
        <p:spPr bwMode="auto">
          <a:xfrm>
            <a:off x="6620170" y="557142"/>
            <a:ext cx="30162"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altLang="ru-RU" sz="600" i="1">
                <a:solidFill>
                  <a:srgbClr val="000000"/>
                </a:solidFill>
                <a:latin typeface="Times New Roman" panose="02020603050405020304" pitchFamily="18" charset="0"/>
              </a:rPr>
              <a:t>s</a:t>
            </a:r>
            <a:endParaRPr lang="ru-RU" altLang="ru-RU"/>
          </a:p>
        </p:txBody>
      </p:sp>
      <p:sp>
        <p:nvSpPr>
          <p:cNvPr id="193" name="Rectangle 1570">
            <a:extLst>
              <a:ext uri="{FF2B5EF4-FFF2-40B4-BE49-F238E27FC236}">
                <a16:creationId xmlns:a16="http://schemas.microsoft.com/office/drawing/2014/main" id="{6C18D49B-989E-572B-6C09-C6AA087F9533}"/>
              </a:ext>
            </a:extLst>
          </p:cNvPr>
          <p:cNvSpPr>
            <a:spLocks noChangeArrowheads="1"/>
          </p:cNvSpPr>
          <p:nvPr/>
        </p:nvSpPr>
        <p:spPr bwMode="auto">
          <a:xfrm>
            <a:off x="6650332" y="557142"/>
            <a:ext cx="38100"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altLang="ru-RU" sz="600" i="1">
                <a:solidFill>
                  <a:srgbClr val="000000"/>
                </a:solidFill>
                <a:latin typeface="Times New Roman" panose="02020603050405020304" pitchFamily="18" charset="0"/>
              </a:rPr>
              <a:t>a</a:t>
            </a:r>
            <a:endParaRPr lang="ru-RU" altLang="ru-RU"/>
          </a:p>
        </p:txBody>
      </p:sp>
      <p:sp>
        <p:nvSpPr>
          <p:cNvPr id="194" name="Rectangle 1571">
            <a:extLst>
              <a:ext uri="{FF2B5EF4-FFF2-40B4-BE49-F238E27FC236}">
                <a16:creationId xmlns:a16="http://schemas.microsoft.com/office/drawing/2014/main" id="{C6BF3B73-5469-4CF1-A628-1DC72AF1A9C6}"/>
              </a:ext>
            </a:extLst>
          </p:cNvPr>
          <p:cNvSpPr>
            <a:spLocks noChangeArrowheads="1"/>
          </p:cNvSpPr>
          <p:nvPr/>
        </p:nvSpPr>
        <p:spPr bwMode="auto">
          <a:xfrm>
            <a:off x="6688432" y="557142"/>
            <a:ext cx="20638"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altLang="ru-RU" sz="600" i="1">
                <a:solidFill>
                  <a:srgbClr val="000000"/>
                </a:solidFill>
                <a:latin typeface="Times New Roman" panose="02020603050405020304" pitchFamily="18" charset="0"/>
              </a:rPr>
              <a:t>t</a:t>
            </a:r>
            <a:endParaRPr lang="ru-RU" altLang="ru-RU"/>
          </a:p>
        </p:txBody>
      </p:sp>
      <p:sp>
        <p:nvSpPr>
          <p:cNvPr id="195" name="Rectangle 1572">
            <a:extLst>
              <a:ext uri="{FF2B5EF4-FFF2-40B4-BE49-F238E27FC236}">
                <a16:creationId xmlns:a16="http://schemas.microsoft.com/office/drawing/2014/main" id="{586F4A4B-15C5-689D-FFE2-D4DDA8BBDE31}"/>
              </a:ext>
            </a:extLst>
          </p:cNvPr>
          <p:cNvSpPr>
            <a:spLocks noChangeArrowheads="1"/>
          </p:cNvSpPr>
          <p:nvPr/>
        </p:nvSpPr>
        <p:spPr bwMode="auto">
          <a:xfrm>
            <a:off x="6590007" y="646042"/>
            <a:ext cx="20638"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altLang="ru-RU" sz="600" i="1">
                <a:solidFill>
                  <a:srgbClr val="000000"/>
                </a:solidFill>
                <a:latin typeface="Times New Roman" panose="02020603050405020304" pitchFamily="18" charset="0"/>
              </a:rPr>
              <a:t>i</a:t>
            </a:r>
            <a:endParaRPr lang="ru-RU" altLang="ru-RU"/>
          </a:p>
        </p:txBody>
      </p:sp>
      <p:sp>
        <p:nvSpPr>
          <p:cNvPr id="196" name="Rectangle 1573">
            <a:extLst>
              <a:ext uri="{FF2B5EF4-FFF2-40B4-BE49-F238E27FC236}">
                <a16:creationId xmlns:a16="http://schemas.microsoft.com/office/drawing/2014/main" id="{C903F2E2-CB68-A339-D4A7-9033142BA678}"/>
              </a:ext>
            </a:extLst>
          </p:cNvPr>
          <p:cNvSpPr>
            <a:spLocks noChangeArrowheads="1"/>
          </p:cNvSpPr>
          <p:nvPr/>
        </p:nvSpPr>
        <p:spPr bwMode="auto">
          <a:xfrm>
            <a:off x="6442370" y="646042"/>
            <a:ext cx="33337"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altLang="ru-RU" sz="600" i="1">
                <a:solidFill>
                  <a:srgbClr val="000000"/>
                </a:solidFill>
                <a:latin typeface="Times New Roman" panose="02020603050405020304" pitchFamily="18" charset="0"/>
              </a:rPr>
              <a:t>k</a:t>
            </a:r>
            <a:endParaRPr lang="ru-RU" altLang="ru-RU"/>
          </a:p>
        </p:txBody>
      </p:sp>
      <p:sp>
        <p:nvSpPr>
          <p:cNvPr id="197" name="Rectangle 1574">
            <a:extLst>
              <a:ext uri="{FF2B5EF4-FFF2-40B4-BE49-F238E27FC236}">
                <a16:creationId xmlns:a16="http://schemas.microsoft.com/office/drawing/2014/main" id="{558AD67A-424A-4A43-BA88-02E8CB5048CB}"/>
              </a:ext>
            </a:extLst>
          </p:cNvPr>
          <p:cNvSpPr>
            <a:spLocks noChangeArrowheads="1"/>
          </p:cNvSpPr>
          <p:nvPr/>
        </p:nvSpPr>
        <p:spPr bwMode="auto">
          <a:xfrm>
            <a:off x="6242345" y="557142"/>
            <a:ext cx="30162"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altLang="ru-RU" sz="600" i="1">
                <a:solidFill>
                  <a:srgbClr val="000000"/>
                </a:solidFill>
                <a:latin typeface="Times New Roman" panose="02020603050405020304" pitchFamily="18" charset="0"/>
              </a:rPr>
              <a:t>s</a:t>
            </a:r>
            <a:endParaRPr lang="ru-RU" altLang="ru-RU"/>
          </a:p>
        </p:txBody>
      </p:sp>
      <p:sp>
        <p:nvSpPr>
          <p:cNvPr id="198" name="Rectangle 1575">
            <a:extLst>
              <a:ext uri="{FF2B5EF4-FFF2-40B4-BE49-F238E27FC236}">
                <a16:creationId xmlns:a16="http://schemas.microsoft.com/office/drawing/2014/main" id="{CC34DCE6-37AA-AB36-0FF5-2AEE7AF37542}"/>
              </a:ext>
            </a:extLst>
          </p:cNvPr>
          <p:cNvSpPr>
            <a:spLocks noChangeArrowheads="1"/>
          </p:cNvSpPr>
          <p:nvPr/>
        </p:nvSpPr>
        <p:spPr bwMode="auto">
          <a:xfrm>
            <a:off x="6272507" y="557142"/>
            <a:ext cx="38100"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altLang="ru-RU" sz="600" i="1">
                <a:solidFill>
                  <a:srgbClr val="000000"/>
                </a:solidFill>
                <a:latin typeface="Times New Roman" panose="02020603050405020304" pitchFamily="18" charset="0"/>
              </a:rPr>
              <a:t>a</a:t>
            </a:r>
            <a:endParaRPr lang="ru-RU" altLang="ru-RU"/>
          </a:p>
        </p:txBody>
      </p:sp>
      <p:sp>
        <p:nvSpPr>
          <p:cNvPr id="199" name="Rectangle 1576">
            <a:extLst>
              <a:ext uri="{FF2B5EF4-FFF2-40B4-BE49-F238E27FC236}">
                <a16:creationId xmlns:a16="http://schemas.microsoft.com/office/drawing/2014/main" id="{B0920E54-0097-E988-1C94-21150F2DC38D}"/>
              </a:ext>
            </a:extLst>
          </p:cNvPr>
          <p:cNvSpPr>
            <a:spLocks noChangeArrowheads="1"/>
          </p:cNvSpPr>
          <p:nvPr/>
        </p:nvSpPr>
        <p:spPr bwMode="auto">
          <a:xfrm>
            <a:off x="6309020" y="557142"/>
            <a:ext cx="20637"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altLang="ru-RU" sz="600" i="1">
                <a:solidFill>
                  <a:srgbClr val="000000"/>
                </a:solidFill>
                <a:latin typeface="Times New Roman" panose="02020603050405020304" pitchFamily="18" charset="0"/>
              </a:rPr>
              <a:t>t</a:t>
            </a:r>
            <a:endParaRPr lang="ru-RU" altLang="ru-RU"/>
          </a:p>
        </p:txBody>
      </p:sp>
      <p:sp>
        <p:nvSpPr>
          <p:cNvPr id="200" name="Rectangle 1577">
            <a:extLst>
              <a:ext uri="{FF2B5EF4-FFF2-40B4-BE49-F238E27FC236}">
                <a16:creationId xmlns:a16="http://schemas.microsoft.com/office/drawing/2014/main" id="{394E2837-5B8B-EADB-6482-0397CF192F0D}"/>
              </a:ext>
            </a:extLst>
          </p:cNvPr>
          <p:cNvSpPr>
            <a:spLocks noChangeArrowheads="1"/>
          </p:cNvSpPr>
          <p:nvPr/>
        </p:nvSpPr>
        <p:spPr bwMode="auto">
          <a:xfrm>
            <a:off x="6228057" y="646042"/>
            <a:ext cx="20638"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altLang="ru-RU" sz="600" i="1">
                <a:solidFill>
                  <a:srgbClr val="000000"/>
                </a:solidFill>
                <a:latin typeface="Times New Roman" panose="02020603050405020304" pitchFamily="18" charset="0"/>
              </a:rPr>
              <a:t>i</a:t>
            </a:r>
            <a:endParaRPr lang="ru-RU" altLang="ru-RU"/>
          </a:p>
        </p:txBody>
      </p:sp>
      <p:sp>
        <p:nvSpPr>
          <p:cNvPr id="201" name="Rectangle 1578">
            <a:extLst>
              <a:ext uri="{FF2B5EF4-FFF2-40B4-BE49-F238E27FC236}">
                <a16:creationId xmlns:a16="http://schemas.microsoft.com/office/drawing/2014/main" id="{9B470E9D-387B-4FB0-15A9-1C0318130777}"/>
              </a:ext>
            </a:extLst>
          </p:cNvPr>
          <p:cNvSpPr>
            <a:spLocks noChangeArrowheads="1"/>
          </p:cNvSpPr>
          <p:nvPr/>
        </p:nvSpPr>
        <p:spPr bwMode="auto">
          <a:xfrm>
            <a:off x="7156745" y="566667"/>
            <a:ext cx="3492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altLang="ru-RU" sz="1000" i="1">
                <a:solidFill>
                  <a:srgbClr val="000000"/>
                </a:solidFill>
                <a:latin typeface="Times New Roman" panose="02020603050405020304" pitchFamily="18" charset="0"/>
              </a:rPr>
              <a:t>t</a:t>
            </a:r>
            <a:endParaRPr lang="ru-RU" altLang="ru-RU"/>
          </a:p>
        </p:txBody>
      </p:sp>
      <p:sp>
        <p:nvSpPr>
          <p:cNvPr id="202" name="Rectangle 1579">
            <a:extLst>
              <a:ext uri="{FF2B5EF4-FFF2-40B4-BE49-F238E27FC236}">
                <a16:creationId xmlns:a16="http://schemas.microsoft.com/office/drawing/2014/main" id="{818804C6-B492-363E-030F-7D0D1EB91B32}"/>
              </a:ext>
            </a:extLst>
          </p:cNvPr>
          <p:cNvSpPr>
            <a:spLocks noChangeArrowheads="1"/>
          </p:cNvSpPr>
          <p:nvPr/>
        </p:nvSpPr>
        <p:spPr bwMode="auto">
          <a:xfrm>
            <a:off x="6913857" y="566667"/>
            <a:ext cx="698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altLang="ru-RU" sz="1000" i="1">
                <a:solidFill>
                  <a:srgbClr val="000000"/>
                </a:solidFill>
                <a:latin typeface="Times New Roman" panose="02020603050405020304" pitchFamily="18" charset="0"/>
              </a:rPr>
              <a:t>Z</a:t>
            </a:r>
            <a:endParaRPr lang="ru-RU" altLang="ru-RU"/>
          </a:p>
        </p:txBody>
      </p:sp>
      <p:sp>
        <p:nvSpPr>
          <p:cNvPr id="203" name="Rectangle 1580">
            <a:extLst>
              <a:ext uri="{FF2B5EF4-FFF2-40B4-BE49-F238E27FC236}">
                <a16:creationId xmlns:a16="http://schemas.microsoft.com/office/drawing/2014/main" id="{A9CF2CE8-15B9-7183-64F6-418C29A3B10C}"/>
              </a:ext>
            </a:extLst>
          </p:cNvPr>
          <p:cNvSpPr>
            <a:spLocks noChangeArrowheads="1"/>
          </p:cNvSpPr>
          <p:nvPr/>
        </p:nvSpPr>
        <p:spPr bwMode="auto">
          <a:xfrm>
            <a:off x="6770982" y="566667"/>
            <a:ext cx="3492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altLang="ru-RU" sz="1000" i="1">
                <a:solidFill>
                  <a:srgbClr val="000000"/>
                </a:solidFill>
                <a:latin typeface="Times New Roman" panose="02020603050405020304" pitchFamily="18" charset="0"/>
              </a:rPr>
              <a:t>t</a:t>
            </a:r>
            <a:endParaRPr lang="ru-RU" altLang="ru-RU"/>
          </a:p>
        </p:txBody>
      </p:sp>
      <p:sp>
        <p:nvSpPr>
          <p:cNvPr id="204" name="Rectangle 1581">
            <a:extLst>
              <a:ext uri="{FF2B5EF4-FFF2-40B4-BE49-F238E27FC236}">
                <a16:creationId xmlns:a16="http://schemas.microsoft.com/office/drawing/2014/main" id="{251C953D-205B-8B95-EA30-B4EDECA4BB53}"/>
              </a:ext>
            </a:extLst>
          </p:cNvPr>
          <p:cNvSpPr>
            <a:spLocks noChangeArrowheads="1"/>
          </p:cNvSpPr>
          <p:nvPr/>
        </p:nvSpPr>
        <p:spPr bwMode="auto">
          <a:xfrm>
            <a:off x="6526507" y="566667"/>
            <a:ext cx="698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altLang="ru-RU" sz="1000" i="1">
                <a:solidFill>
                  <a:srgbClr val="000000"/>
                </a:solidFill>
                <a:latin typeface="Times New Roman" panose="02020603050405020304" pitchFamily="18" charset="0"/>
              </a:rPr>
              <a:t>Y</a:t>
            </a:r>
            <a:endParaRPr lang="ru-RU" altLang="ru-RU"/>
          </a:p>
        </p:txBody>
      </p:sp>
      <p:sp>
        <p:nvSpPr>
          <p:cNvPr id="205" name="Rectangle 1582">
            <a:extLst>
              <a:ext uri="{FF2B5EF4-FFF2-40B4-BE49-F238E27FC236}">
                <a16:creationId xmlns:a16="http://schemas.microsoft.com/office/drawing/2014/main" id="{136DDE49-ED60-2814-B810-D966B6B98B7F}"/>
              </a:ext>
            </a:extLst>
          </p:cNvPr>
          <p:cNvSpPr>
            <a:spLocks noChangeArrowheads="1"/>
          </p:cNvSpPr>
          <p:nvPr/>
        </p:nvSpPr>
        <p:spPr bwMode="auto">
          <a:xfrm>
            <a:off x="6391570" y="566667"/>
            <a:ext cx="3492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altLang="ru-RU" sz="1000" i="1">
                <a:solidFill>
                  <a:srgbClr val="000000"/>
                </a:solidFill>
                <a:latin typeface="Times New Roman" panose="02020603050405020304" pitchFamily="18" charset="0"/>
              </a:rPr>
              <a:t>t</a:t>
            </a:r>
            <a:endParaRPr lang="ru-RU" altLang="ru-RU"/>
          </a:p>
        </p:txBody>
      </p:sp>
      <p:sp>
        <p:nvSpPr>
          <p:cNvPr id="206" name="Rectangle 1583">
            <a:extLst>
              <a:ext uri="{FF2B5EF4-FFF2-40B4-BE49-F238E27FC236}">
                <a16:creationId xmlns:a16="http://schemas.microsoft.com/office/drawing/2014/main" id="{F21F9BDF-05E4-7788-C2B5-A854CC23A907}"/>
              </a:ext>
            </a:extLst>
          </p:cNvPr>
          <p:cNvSpPr>
            <a:spLocks noChangeArrowheads="1"/>
          </p:cNvSpPr>
          <p:nvPr/>
        </p:nvSpPr>
        <p:spPr bwMode="auto">
          <a:xfrm>
            <a:off x="6135982" y="566667"/>
            <a:ext cx="77788"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altLang="ru-RU" sz="1000" i="1">
                <a:solidFill>
                  <a:srgbClr val="000000"/>
                </a:solidFill>
                <a:latin typeface="Times New Roman" panose="02020603050405020304" pitchFamily="18" charset="0"/>
              </a:rPr>
              <a:t>X</a:t>
            </a:r>
            <a:endParaRPr lang="ru-RU" altLang="ru-RU"/>
          </a:p>
        </p:txBody>
      </p:sp>
      <p:sp>
        <p:nvSpPr>
          <p:cNvPr id="18" name="Freeform 1534">
            <a:extLst>
              <a:ext uri="{FF2B5EF4-FFF2-40B4-BE49-F238E27FC236}">
                <a16:creationId xmlns:a16="http://schemas.microsoft.com/office/drawing/2014/main" id="{1B3FA245-857D-E0C7-3B66-960D766B4B3F}"/>
              </a:ext>
            </a:extLst>
          </p:cNvPr>
          <p:cNvSpPr>
            <a:spLocks/>
          </p:cNvSpPr>
          <p:nvPr/>
        </p:nvSpPr>
        <p:spPr bwMode="auto">
          <a:xfrm rot="2671569" flipH="1">
            <a:off x="7418828" y="1014134"/>
            <a:ext cx="106550" cy="979904"/>
          </a:xfrm>
          <a:custGeom>
            <a:avLst/>
            <a:gdLst>
              <a:gd name="T0" fmla="*/ 0 w 18"/>
              <a:gd name="T1" fmla="*/ 0 h 96"/>
              <a:gd name="T2" fmla="*/ 18 w 18"/>
              <a:gd name="T3" fmla="*/ 96 h 96"/>
            </a:gdLst>
            <a:ahLst/>
            <a:cxnLst>
              <a:cxn ang="0">
                <a:pos x="T0" y="T1"/>
              </a:cxn>
              <a:cxn ang="0">
                <a:pos x="T2" y="T3"/>
              </a:cxn>
            </a:cxnLst>
            <a:rect l="0" t="0" r="r" b="b"/>
            <a:pathLst>
              <a:path w="18" h="96">
                <a:moveTo>
                  <a:pt x="0" y="0"/>
                </a:moveTo>
                <a:cubicBezTo>
                  <a:pt x="18" y="96"/>
                  <a:pt x="18" y="96"/>
                  <a:pt x="18" y="96"/>
                </a:cubicBezTo>
              </a:path>
            </a:pathLst>
          </a:custGeom>
          <a:noFill/>
          <a:ln w="0">
            <a:solidFill>
              <a:srgbClr val="24211D"/>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60" name="Freeform 1465">
            <a:extLst>
              <a:ext uri="{FF2B5EF4-FFF2-40B4-BE49-F238E27FC236}">
                <a16:creationId xmlns:a16="http://schemas.microsoft.com/office/drawing/2014/main" id="{5280B576-009B-BBCD-FFA0-95CB279B0243}"/>
              </a:ext>
            </a:extLst>
          </p:cNvPr>
          <p:cNvSpPr>
            <a:spLocks/>
          </p:cNvSpPr>
          <p:nvPr/>
        </p:nvSpPr>
        <p:spPr bwMode="auto">
          <a:xfrm>
            <a:off x="6044571" y="1585921"/>
            <a:ext cx="66675" cy="66675"/>
          </a:xfrm>
          <a:custGeom>
            <a:avLst/>
            <a:gdLst>
              <a:gd name="T0" fmla="*/ 5 w 7"/>
              <a:gd name="T1" fmla="*/ 2 h 7"/>
              <a:gd name="T2" fmla="*/ 6 w 7"/>
              <a:gd name="T3" fmla="*/ 6 h 7"/>
              <a:gd name="T4" fmla="*/ 2 w 7"/>
              <a:gd name="T5" fmla="*/ 5 h 7"/>
              <a:gd name="T6" fmla="*/ 1 w 7"/>
              <a:gd name="T7" fmla="*/ 1 h 7"/>
              <a:gd name="T8" fmla="*/ 5 w 7"/>
              <a:gd name="T9" fmla="*/ 2 h 7"/>
            </a:gdLst>
            <a:ahLst/>
            <a:cxnLst>
              <a:cxn ang="0">
                <a:pos x="T0" y="T1"/>
              </a:cxn>
              <a:cxn ang="0">
                <a:pos x="T2" y="T3"/>
              </a:cxn>
              <a:cxn ang="0">
                <a:pos x="T4" y="T5"/>
              </a:cxn>
              <a:cxn ang="0">
                <a:pos x="T6" y="T7"/>
              </a:cxn>
              <a:cxn ang="0">
                <a:pos x="T8" y="T9"/>
              </a:cxn>
            </a:cxnLst>
            <a:rect l="0" t="0" r="r" b="b"/>
            <a:pathLst>
              <a:path w="7" h="7">
                <a:moveTo>
                  <a:pt x="5" y="2"/>
                </a:moveTo>
                <a:cubicBezTo>
                  <a:pt x="6" y="3"/>
                  <a:pt x="7" y="5"/>
                  <a:pt x="6" y="6"/>
                </a:cubicBezTo>
                <a:cubicBezTo>
                  <a:pt x="5" y="7"/>
                  <a:pt x="3" y="7"/>
                  <a:pt x="2" y="5"/>
                </a:cubicBezTo>
                <a:cubicBezTo>
                  <a:pt x="0" y="4"/>
                  <a:pt x="0" y="2"/>
                  <a:pt x="1" y="1"/>
                </a:cubicBezTo>
                <a:cubicBezTo>
                  <a:pt x="2" y="0"/>
                  <a:pt x="4" y="0"/>
                  <a:pt x="5" y="2"/>
                </a:cubicBez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61" name="Freeform 1466">
            <a:extLst>
              <a:ext uri="{FF2B5EF4-FFF2-40B4-BE49-F238E27FC236}">
                <a16:creationId xmlns:a16="http://schemas.microsoft.com/office/drawing/2014/main" id="{7BE3530A-5637-8EC1-C3EC-5D5B98537090}"/>
              </a:ext>
            </a:extLst>
          </p:cNvPr>
          <p:cNvSpPr>
            <a:spLocks/>
          </p:cNvSpPr>
          <p:nvPr/>
        </p:nvSpPr>
        <p:spPr bwMode="auto">
          <a:xfrm>
            <a:off x="6073146" y="1633546"/>
            <a:ext cx="9525" cy="9525"/>
          </a:xfrm>
          <a:custGeom>
            <a:avLst/>
            <a:gdLst>
              <a:gd name="T0" fmla="*/ 1 w 1"/>
              <a:gd name="T1" fmla="*/ 0 h 1"/>
              <a:gd name="T2" fmla="*/ 1 w 1"/>
              <a:gd name="T3" fmla="*/ 1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1"/>
                  <a:pt x="1" y="1"/>
                  <a:pt x="1" y="1"/>
                </a:cubicBezTo>
                <a:cubicBezTo>
                  <a:pt x="1" y="1"/>
                  <a:pt x="1" y="1"/>
                  <a:pt x="1" y="1"/>
                </a:cubicBezTo>
                <a:cubicBezTo>
                  <a:pt x="0" y="0"/>
                  <a:pt x="1" y="0"/>
                  <a:pt x="1" y="0"/>
                </a:cubicBezTo>
                <a:cubicBezTo>
                  <a:pt x="1" y="0"/>
                  <a:pt x="1" y="0"/>
                  <a:pt x="1" y="0"/>
                </a:cubicBezTo>
                <a:close/>
              </a:path>
            </a:pathLst>
          </a:custGeom>
          <a:solidFill>
            <a:srgbClr val="FFFFFF"/>
          </a:solidFill>
          <a:ln w="0">
            <a:solidFill>
              <a:srgbClr val="000000"/>
            </a:solidFill>
            <a:prstDash val="solid"/>
            <a:round/>
            <a:headEnd/>
            <a:tailEnd/>
          </a:ln>
        </p:spPr>
        <p:txBody>
          <a:bodyPr/>
          <a:lstStyle/>
          <a:p>
            <a:endParaRPr lang="ru-RU"/>
          </a:p>
        </p:txBody>
      </p:sp>
      <p:sp>
        <p:nvSpPr>
          <p:cNvPr id="62" name="Freeform 1467">
            <a:extLst>
              <a:ext uri="{FF2B5EF4-FFF2-40B4-BE49-F238E27FC236}">
                <a16:creationId xmlns:a16="http://schemas.microsoft.com/office/drawing/2014/main" id="{32C7BA49-DFAE-59F0-02FF-F1B9EC519F48}"/>
              </a:ext>
            </a:extLst>
          </p:cNvPr>
          <p:cNvSpPr>
            <a:spLocks/>
          </p:cNvSpPr>
          <p:nvPr/>
        </p:nvSpPr>
        <p:spPr bwMode="auto">
          <a:xfrm>
            <a:off x="6073146" y="1643071"/>
            <a:ext cx="9525" cy="9525"/>
          </a:xfrm>
          <a:custGeom>
            <a:avLst/>
            <a:gdLst>
              <a:gd name="T0" fmla="*/ 1 w 1"/>
              <a:gd name="T1" fmla="*/ 0 h 1"/>
              <a:gd name="T2" fmla="*/ 0 w 1"/>
              <a:gd name="T3" fmla="*/ 1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lnTo>
                  <a:pt x="0" y="1"/>
                </a:lnTo>
                <a:lnTo>
                  <a:pt x="0" y="1"/>
                </a:lnTo>
                <a:lnTo>
                  <a:pt x="1" y="0"/>
                </a:lnTo>
                <a:close/>
              </a:path>
            </a:pathLst>
          </a:custGeom>
          <a:solidFill>
            <a:srgbClr val="FFFFFF"/>
          </a:solidFill>
          <a:ln w="0">
            <a:solidFill>
              <a:srgbClr val="000000"/>
            </a:solidFill>
            <a:prstDash val="solid"/>
            <a:round/>
            <a:headEnd/>
            <a:tailEnd/>
          </a:ln>
        </p:spPr>
        <p:txBody>
          <a:bodyPr/>
          <a:lstStyle/>
          <a:p>
            <a:endParaRPr lang="ru-RU"/>
          </a:p>
        </p:txBody>
      </p:sp>
      <p:sp>
        <p:nvSpPr>
          <p:cNvPr id="63" name="Freeform 1468">
            <a:extLst>
              <a:ext uri="{FF2B5EF4-FFF2-40B4-BE49-F238E27FC236}">
                <a16:creationId xmlns:a16="http://schemas.microsoft.com/office/drawing/2014/main" id="{CE4667E9-3A37-1E86-1015-CAD0F7F2E179}"/>
              </a:ext>
            </a:extLst>
          </p:cNvPr>
          <p:cNvSpPr>
            <a:spLocks/>
          </p:cNvSpPr>
          <p:nvPr/>
        </p:nvSpPr>
        <p:spPr bwMode="auto">
          <a:xfrm>
            <a:off x="6082671" y="1624021"/>
            <a:ext cx="9525" cy="9525"/>
          </a:xfrm>
          <a:custGeom>
            <a:avLst/>
            <a:gdLst>
              <a:gd name="T0" fmla="*/ 1 w 1"/>
              <a:gd name="T1" fmla="*/ 0 h 1"/>
              <a:gd name="T2" fmla="*/ 1 w 1"/>
              <a:gd name="T3" fmla="*/ 1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1" y="1"/>
                  <a:pt x="1" y="1"/>
                </a:cubicBezTo>
                <a:cubicBezTo>
                  <a:pt x="1" y="1"/>
                  <a:pt x="1" y="1"/>
                  <a:pt x="1" y="1"/>
                </a:cubicBezTo>
                <a:cubicBezTo>
                  <a:pt x="0" y="0"/>
                  <a:pt x="1" y="0"/>
                  <a:pt x="1" y="0"/>
                </a:cubicBezTo>
                <a:cubicBezTo>
                  <a:pt x="1" y="0"/>
                  <a:pt x="1" y="0"/>
                  <a:pt x="1" y="0"/>
                </a:cubicBezTo>
                <a:close/>
              </a:path>
            </a:pathLst>
          </a:custGeom>
          <a:solidFill>
            <a:srgbClr val="FFFFFF"/>
          </a:solidFill>
          <a:ln w="0">
            <a:solidFill>
              <a:srgbClr val="000000"/>
            </a:solidFill>
            <a:prstDash val="solid"/>
            <a:round/>
            <a:headEnd/>
            <a:tailEnd/>
          </a:ln>
        </p:spPr>
        <p:txBody>
          <a:bodyPr/>
          <a:lstStyle/>
          <a:p>
            <a:endParaRPr lang="ru-RU"/>
          </a:p>
        </p:txBody>
      </p:sp>
      <p:sp>
        <p:nvSpPr>
          <p:cNvPr id="64" name="Freeform 1469">
            <a:extLst>
              <a:ext uri="{FF2B5EF4-FFF2-40B4-BE49-F238E27FC236}">
                <a16:creationId xmlns:a16="http://schemas.microsoft.com/office/drawing/2014/main" id="{FEE341F9-5F39-4EC0-D94E-A8634F79C808}"/>
              </a:ext>
            </a:extLst>
          </p:cNvPr>
          <p:cNvSpPr>
            <a:spLocks/>
          </p:cNvSpPr>
          <p:nvPr/>
        </p:nvSpPr>
        <p:spPr bwMode="auto">
          <a:xfrm>
            <a:off x="6082671" y="1624021"/>
            <a:ext cx="9525" cy="19050"/>
          </a:xfrm>
          <a:custGeom>
            <a:avLst/>
            <a:gdLst>
              <a:gd name="T0" fmla="*/ 1 w 1"/>
              <a:gd name="T1" fmla="*/ 1 h 2"/>
              <a:gd name="T2" fmla="*/ 0 w 1"/>
              <a:gd name="T3" fmla="*/ 2 h 2"/>
              <a:gd name="T4" fmla="*/ 0 w 1"/>
              <a:gd name="T5" fmla="*/ 2 h 2"/>
              <a:gd name="T6" fmla="*/ 1 w 1"/>
              <a:gd name="T7" fmla="*/ 0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lnTo>
                  <a:pt x="0" y="2"/>
                </a:lnTo>
                <a:lnTo>
                  <a:pt x="0" y="2"/>
                </a:lnTo>
                <a:lnTo>
                  <a:pt x="1" y="0"/>
                </a:lnTo>
                <a:lnTo>
                  <a:pt x="1" y="1"/>
                </a:lnTo>
                <a:close/>
              </a:path>
            </a:pathLst>
          </a:custGeom>
          <a:solidFill>
            <a:srgbClr val="FFFFFF"/>
          </a:solidFill>
          <a:ln w="0">
            <a:solidFill>
              <a:srgbClr val="000000"/>
            </a:solidFill>
            <a:prstDash val="solid"/>
            <a:round/>
            <a:headEnd/>
            <a:tailEnd/>
          </a:ln>
        </p:spPr>
        <p:txBody>
          <a:bodyPr/>
          <a:lstStyle/>
          <a:p>
            <a:endParaRPr lang="ru-RU"/>
          </a:p>
        </p:txBody>
      </p:sp>
      <p:sp>
        <p:nvSpPr>
          <p:cNvPr id="65" name="Freeform 1470">
            <a:extLst>
              <a:ext uri="{FF2B5EF4-FFF2-40B4-BE49-F238E27FC236}">
                <a16:creationId xmlns:a16="http://schemas.microsoft.com/office/drawing/2014/main" id="{DD8FA646-1681-AA4B-5C49-A3264ACF8105}"/>
              </a:ext>
            </a:extLst>
          </p:cNvPr>
          <p:cNvSpPr>
            <a:spLocks/>
          </p:cNvSpPr>
          <p:nvPr/>
        </p:nvSpPr>
        <p:spPr bwMode="auto">
          <a:xfrm>
            <a:off x="6073146" y="1614496"/>
            <a:ext cx="9525" cy="9525"/>
          </a:xfrm>
          <a:custGeom>
            <a:avLst/>
            <a:gdLst>
              <a:gd name="T0" fmla="*/ 1 w 1"/>
              <a:gd name="T1" fmla="*/ 0 h 1"/>
              <a:gd name="T2" fmla="*/ 1 w 1"/>
              <a:gd name="T3" fmla="*/ 1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1" y="1"/>
                  <a:pt x="1" y="1"/>
                </a:cubicBezTo>
                <a:cubicBezTo>
                  <a:pt x="1" y="1"/>
                  <a:pt x="1" y="1"/>
                  <a:pt x="0" y="1"/>
                </a:cubicBezTo>
                <a:cubicBezTo>
                  <a:pt x="0" y="0"/>
                  <a:pt x="0" y="0"/>
                  <a:pt x="1" y="0"/>
                </a:cubicBezTo>
                <a:cubicBezTo>
                  <a:pt x="1" y="0"/>
                  <a:pt x="1" y="0"/>
                  <a:pt x="1" y="0"/>
                </a:cubicBezTo>
                <a:close/>
              </a:path>
            </a:pathLst>
          </a:custGeom>
          <a:solidFill>
            <a:srgbClr val="FFFFFF"/>
          </a:solidFill>
          <a:ln w="0">
            <a:solidFill>
              <a:srgbClr val="000000"/>
            </a:solidFill>
            <a:prstDash val="solid"/>
            <a:round/>
            <a:headEnd/>
            <a:tailEnd/>
          </a:ln>
        </p:spPr>
        <p:txBody>
          <a:bodyPr/>
          <a:lstStyle/>
          <a:p>
            <a:endParaRPr lang="ru-RU"/>
          </a:p>
        </p:txBody>
      </p:sp>
      <p:sp>
        <p:nvSpPr>
          <p:cNvPr id="66" name="Freeform 1471">
            <a:extLst>
              <a:ext uri="{FF2B5EF4-FFF2-40B4-BE49-F238E27FC236}">
                <a16:creationId xmlns:a16="http://schemas.microsoft.com/office/drawing/2014/main" id="{1AB4063F-C379-DD97-1E99-3092A2BFAE51}"/>
              </a:ext>
            </a:extLst>
          </p:cNvPr>
          <p:cNvSpPr>
            <a:spLocks/>
          </p:cNvSpPr>
          <p:nvPr/>
        </p:nvSpPr>
        <p:spPr bwMode="auto">
          <a:xfrm>
            <a:off x="6073146" y="1614496"/>
            <a:ext cx="9525" cy="19050"/>
          </a:xfrm>
          <a:custGeom>
            <a:avLst/>
            <a:gdLst>
              <a:gd name="T0" fmla="*/ 1 w 1"/>
              <a:gd name="T1" fmla="*/ 1 h 2"/>
              <a:gd name="T2" fmla="*/ 0 w 1"/>
              <a:gd name="T3" fmla="*/ 2 h 2"/>
              <a:gd name="T4" fmla="*/ 0 w 1"/>
              <a:gd name="T5" fmla="*/ 2 h 2"/>
              <a:gd name="T6" fmla="*/ 1 w 1"/>
              <a:gd name="T7" fmla="*/ 0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lnTo>
                  <a:pt x="0" y="2"/>
                </a:lnTo>
                <a:lnTo>
                  <a:pt x="0" y="2"/>
                </a:lnTo>
                <a:lnTo>
                  <a:pt x="1" y="0"/>
                </a:lnTo>
                <a:lnTo>
                  <a:pt x="1" y="1"/>
                </a:lnTo>
                <a:close/>
              </a:path>
            </a:pathLst>
          </a:custGeom>
          <a:solidFill>
            <a:srgbClr val="FFFFFF"/>
          </a:solidFill>
          <a:ln w="0">
            <a:solidFill>
              <a:srgbClr val="000000"/>
            </a:solidFill>
            <a:prstDash val="solid"/>
            <a:round/>
            <a:headEnd/>
            <a:tailEnd/>
          </a:ln>
        </p:spPr>
        <p:txBody>
          <a:bodyPr/>
          <a:lstStyle/>
          <a:p>
            <a:endParaRPr lang="ru-RU"/>
          </a:p>
        </p:txBody>
      </p:sp>
      <p:sp>
        <p:nvSpPr>
          <p:cNvPr id="67" name="Freeform 1472">
            <a:extLst>
              <a:ext uri="{FF2B5EF4-FFF2-40B4-BE49-F238E27FC236}">
                <a16:creationId xmlns:a16="http://schemas.microsoft.com/office/drawing/2014/main" id="{CE89F211-9BB1-DD9B-DB7C-860B884F6634}"/>
              </a:ext>
            </a:extLst>
          </p:cNvPr>
          <p:cNvSpPr>
            <a:spLocks/>
          </p:cNvSpPr>
          <p:nvPr/>
        </p:nvSpPr>
        <p:spPr bwMode="auto">
          <a:xfrm>
            <a:off x="6063621" y="1614496"/>
            <a:ext cx="9525" cy="9525"/>
          </a:xfrm>
          <a:custGeom>
            <a:avLst/>
            <a:gdLst>
              <a:gd name="T0" fmla="*/ 1 w 1"/>
              <a:gd name="T1" fmla="*/ 1 h 1"/>
              <a:gd name="T2" fmla="*/ 1 w 1"/>
              <a:gd name="T3" fmla="*/ 1 h 1"/>
              <a:gd name="T4" fmla="*/ 1 w 1"/>
              <a:gd name="T5" fmla="*/ 1 h 1"/>
              <a:gd name="T6" fmla="*/ 1 w 1"/>
              <a:gd name="T7" fmla="*/ 0 h 1"/>
              <a:gd name="T8" fmla="*/ 1 w 1"/>
              <a:gd name="T9" fmla="*/ 1 h 1"/>
            </a:gdLst>
            <a:ahLst/>
            <a:cxnLst>
              <a:cxn ang="0">
                <a:pos x="T0" y="T1"/>
              </a:cxn>
              <a:cxn ang="0">
                <a:pos x="T2" y="T3"/>
              </a:cxn>
              <a:cxn ang="0">
                <a:pos x="T4" y="T5"/>
              </a:cxn>
              <a:cxn ang="0">
                <a:pos x="T6" y="T7"/>
              </a:cxn>
              <a:cxn ang="0">
                <a:pos x="T8" y="T9"/>
              </a:cxn>
            </a:cxnLst>
            <a:rect l="0" t="0" r="r" b="b"/>
            <a:pathLst>
              <a:path w="1" h="1">
                <a:moveTo>
                  <a:pt x="1" y="1"/>
                </a:moveTo>
                <a:cubicBezTo>
                  <a:pt x="1" y="1"/>
                  <a:pt x="1" y="1"/>
                  <a:pt x="1" y="1"/>
                </a:cubicBezTo>
                <a:cubicBezTo>
                  <a:pt x="1" y="1"/>
                  <a:pt x="1" y="1"/>
                  <a:pt x="1" y="1"/>
                </a:cubicBezTo>
                <a:cubicBezTo>
                  <a:pt x="0" y="1"/>
                  <a:pt x="0" y="0"/>
                  <a:pt x="1" y="0"/>
                </a:cubicBezTo>
                <a:cubicBezTo>
                  <a:pt x="1" y="0"/>
                  <a:pt x="1" y="0"/>
                  <a:pt x="1" y="1"/>
                </a:cubicBezTo>
                <a:close/>
              </a:path>
            </a:pathLst>
          </a:custGeom>
          <a:solidFill>
            <a:srgbClr val="FFFFFF"/>
          </a:solidFill>
          <a:ln w="0">
            <a:solidFill>
              <a:srgbClr val="000000"/>
            </a:solidFill>
            <a:prstDash val="solid"/>
            <a:round/>
            <a:headEnd/>
            <a:tailEnd/>
          </a:ln>
        </p:spPr>
        <p:txBody>
          <a:bodyPr/>
          <a:lstStyle/>
          <a:p>
            <a:endParaRPr lang="ru-RU"/>
          </a:p>
        </p:txBody>
      </p:sp>
      <p:sp>
        <p:nvSpPr>
          <p:cNvPr id="68" name="Freeform 1473">
            <a:extLst>
              <a:ext uri="{FF2B5EF4-FFF2-40B4-BE49-F238E27FC236}">
                <a16:creationId xmlns:a16="http://schemas.microsoft.com/office/drawing/2014/main" id="{A20A7633-72D2-53F9-4059-11C8B294DEFD}"/>
              </a:ext>
            </a:extLst>
          </p:cNvPr>
          <p:cNvSpPr>
            <a:spLocks/>
          </p:cNvSpPr>
          <p:nvPr/>
        </p:nvSpPr>
        <p:spPr bwMode="auto">
          <a:xfrm>
            <a:off x="6063621" y="1624021"/>
            <a:ext cx="9525" cy="19050"/>
          </a:xfrm>
          <a:custGeom>
            <a:avLst/>
            <a:gdLst>
              <a:gd name="T0" fmla="*/ 1 w 1"/>
              <a:gd name="T1" fmla="*/ 0 h 2"/>
              <a:gd name="T2" fmla="*/ 0 w 1"/>
              <a:gd name="T3" fmla="*/ 2 h 2"/>
              <a:gd name="T4" fmla="*/ 0 w 1"/>
              <a:gd name="T5" fmla="*/ 2 h 2"/>
              <a:gd name="T6" fmla="*/ 1 w 1"/>
              <a:gd name="T7" fmla="*/ 0 h 2"/>
            </a:gdLst>
            <a:ahLst/>
            <a:cxnLst>
              <a:cxn ang="0">
                <a:pos x="T0" y="T1"/>
              </a:cxn>
              <a:cxn ang="0">
                <a:pos x="T2" y="T3"/>
              </a:cxn>
              <a:cxn ang="0">
                <a:pos x="T4" y="T5"/>
              </a:cxn>
              <a:cxn ang="0">
                <a:pos x="T6" y="T7"/>
              </a:cxn>
            </a:cxnLst>
            <a:rect l="0" t="0" r="r" b="b"/>
            <a:pathLst>
              <a:path w="1" h="2">
                <a:moveTo>
                  <a:pt x="1" y="0"/>
                </a:moveTo>
                <a:lnTo>
                  <a:pt x="0" y="2"/>
                </a:lnTo>
                <a:lnTo>
                  <a:pt x="0" y="2"/>
                </a:lnTo>
                <a:lnTo>
                  <a:pt x="1" y="0"/>
                </a:lnTo>
                <a:close/>
              </a:path>
            </a:pathLst>
          </a:custGeom>
          <a:solidFill>
            <a:srgbClr val="FFFFFF"/>
          </a:solidFill>
          <a:ln w="0">
            <a:solidFill>
              <a:srgbClr val="000000"/>
            </a:solidFill>
            <a:prstDash val="solid"/>
            <a:round/>
            <a:headEnd/>
            <a:tailEnd/>
          </a:ln>
        </p:spPr>
        <p:txBody>
          <a:bodyPr/>
          <a:lstStyle/>
          <a:p>
            <a:endParaRPr lang="ru-RU"/>
          </a:p>
        </p:txBody>
      </p:sp>
      <p:sp>
        <p:nvSpPr>
          <p:cNvPr id="69" name="Freeform 1474">
            <a:extLst>
              <a:ext uri="{FF2B5EF4-FFF2-40B4-BE49-F238E27FC236}">
                <a16:creationId xmlns:a16="http://schemas.microsoft.com/office/drawing/2014/main" id="{1F5F8146-11A1-3C89-D929-3069E850E27A}"/>
              </a:ext>
            </a:extLst>
          </p:cNvPr>
          <p:cNvSpPr>
            <a:spLocks/>
          </p:cNvSpPr>
          <p:nvPr/>
        </p:nvSpPr>
        <p:spPr bwMode="auto">
          <a:xfrm>
            <a:off x="6082671" y="1604971"/>
            <a:ext cx="9525" cy="9525"/>
          </a:xfrm>
          <a:custGeom>
            <a:avLst/>
            <a:gdLst>
              <a:gd name="T0" fmla="*/ 0 w 1"/>
              <a:gd name="T1" fmla="*/ 0 h 1"/>
              <a:gd name="T2" fmla="*/ 0 w 1"/>
              <a:gd name="T3" fmla="*/ 1 h 1"/>
              <a:gd name="T4" fmla="*/ 0 w 1"/>
              <a:gd name="T5" fmla="*/ 1 h 1"/>
              <a:gd name="T6" fmla="*/ 0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1" y="0"/>
                  <a:pt x="1" y="1"/>
                  <a:pt x="0" y="1"/>
                </a:cubicBezTo>
                <a:cubicBezTo>
                  <a:pt x="0" y="1"/>
                  <a:pt x="0" y="1"/>
                  <a:pt x="0" y="1"/>
                </a:cubicBezTo>
                <a:cubicBezTo>
                  <a:pt x="0" y="0"/>
                  <a:pt x="0" y="0"/>
                  <a:pt x="0" y="0"/>
                </a:cubicBezTo>
                <a:cubicBezTo>
                  <a:pt x="0" y="0"/>
                  <a:pt x="0" y="0"/>
                  <a:pt x="0" y="0"/>
                </a:cubicBezTo>
                <a:close/>
              </a:path>
            </a:pathLst>
          </a:custGeom>
          <a:solidFill>
            <a:srgbClr val="FFFFFF"/>
          </a:solidFill>
          <a:ln w="0">
            <a:solidFill>
              <a:srgbClr val="000000"/>
            </a:solidFill>
            <a:prstDash val="solid"/>
            <a:round/>
            <a:headEnd/>
            <a:tailEnd/>
          </a:ln>
        </p:spPr>
        <p:txBody>
          <a:bodyPr/>
          <a:lstStyle/>
          <a:p>
            <a:endParaRPr lang="ru-RU"/>
          </a:p>
        </p:txBody>
      </p:sp>
      <p:sp>
        <p:nvSpPr>
          <p:cNvPr id="70" name="Freeform 1475">
            <a:extLst>
              <a:ext uri="{FF2B5EF4-FFF2-40B4-BE49-F238E27FC236}">
                <a16:creationId xmlns:a16="http://schemas.microsoft.com/office/drawing/2014/main" id="{17C4CC43-1192-4746-881C-63957EF2A91F}"/>
              </a:ext>
            </a:extLst>
          </p:cNvPr>
          <p:cNvSpPr>
            <a:spLocks/>
          </p:cNvSpPr>
          <p:nvPr/>
        </p:nvSpPr>
        <p:spPr bwMode="auto">
          <a:xfrm>
            <a:off x="6073146" y="1604971"/>
            <a:ext cx="9525" cy="19050"/>
          </a:xfrm>
          <a:custGeom>
            <a:avLst/>
            <a:gdLst>
              <a:gd name="T0" fmla="*/ 1 w 1"/>
              <a:gd name="T1" fmla="*/ 1 h 2"/>
              <a:gd name="T2" fmla="*/ 0 w 1"/>
              <a:gd name="T3" fmla="*/ 2 h 2"/>
              <a:gd name="T4" fmla="*/ 0 w 1"/>
              <a:gd name="T5" fmla="*/ 2 h 2"/>
              <a:gd name="T6" fmla="*/ 1 w 1"/>
              <a:gd name="T7" fmla="*/ 0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lnTo>
                  <a:pt x="0" y="2"/>
                </a:lnTo>
                <a:lnTo>
                  <a:pt x="0" y="2"/>
                </a:lnTo>
                <a:lnTo>
                  <a:pt x="1" y="0"/>
                </a:lnTo>
                <a:lnTo>
                  <a:pt x="1" y="1"/>
                </a:lnTo>
                <a:close/>
              </a:path>
            </a:pathLst>
          </a:custGeom>
          <a:solidFill>
            <a:srgbClr val="FFFFFF"/>
          </a:solidFill>
          <a:ln w="0">
            <a:solidFill>
              <a:srgbClr val="000000"/>
            </a:solidFill>
            <a:prstDash val="solid"/>
            <a:round/>
            <a:headEnd/>
            <a:tailEnd/>
          </a:ln>
        </p:spPr>
        <p:txBody>
          <a:bodyPr/>
          <a:lstStyle/>
          <a:p>
            <a:endParaRPr lang="ru-RU"/>
          </a:p>
        </p:txBody>
      </p:sp>
      <p:sp>
        <p:nvSpPr>
          <p:cNvPr id="71" name="Freeform 1476">
            <a:extLst>
              <a:ext uri="{FF2B5EF4-FFF2-40B4-BE49-F238E27FC236}">
                <a16:creationId xmlns:a16="http://schemas.microsoft.com/office/drawing/2014/main" id="{240E5BE7-BA09-6A35-508E-4E4479EF6CEA}"/>
              </a:ext>
            </a:extLst>
          </p:cNvPr>
          <p:cNvSpPr>
            <a:spLocks/>
          </p:cNvSpPr>
          <p:nvPr/>
        </p:nvSpPr>
        <p:spPr bwMode="auto">
          <a:xfrm>
            <a:off x="6054096" y="1614496"/>
            <a:ext cx="9525" cy="9525"/>
          </a:xfrm>
          <a:custGeom>
            <a:avLst/>
            <a:gdLst>
              <a:gd name="T0" fmla="*/ 1 w 1"/>
              <a:gd name="T1" fmla="*/ 0 h 1"/>
              <a:gd name="T2" fmla="*/ 1 w 1"/>
              <a:gd name="T3" fmla="*/ 1 h 1"/>
              <a:gd name="T4" fmla="*/ 0 w 1"/>
              <a:gd name="T5" fmla="*/ 1 h 1"/>
              <a:gd name="T6" fmla="*/ 0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1" y="1"/>
                  <a:pt x="1" y="1"/>
                </a:cubicBezTo>
                <a:cubicBezTo>
                  <a:pt x="1" y="1"/>
                  <a:pt x="1" y="1"/>
                  <a:pt x="0" y="1"/>
                </a:cubicBezTo>
                <a:cubicBezTo>
                  <a:pt x="0" y="0"/>
                  <a:pt x="0" y="0"/>
                  <a:pt x="0" y="0"/>
                </a:cubicBezTo>
                <a:cubicBezTo>
                  <a:pt x="1" y="0"/>
                  <a:pt x="1" y="0"/>
                  <a:pt x="1" y="0"/>
                </a:cubicBezTo>
                <a:close/>
              </a:path>
            </a:pathLst>
          </a:custGeom>
          <a:solidFill>
            <a:srgbClr val="FFFFFF"/>
          </a:solidFill>
          <a:ln w="0">
            <a:solidFill>
              <a:srgbClr val="000000"/>
            </a:solidFill>
            <a:prstDash val="solid"/>
            <a:round/>
            <a:headEnd/>
            <a:tailEnd/>
          </a:ln>
        </p:spPr>
        <p:txBody>
          <a:bodyPr/>
          <a:lstStyle/>
          <a:p>
            <a:endParaRPr lang="ru-RU"/>
          </a:p>
        </p:txBody>
      </p:sp>
      <p:sp>
        <p:nvSpPr>
          <p:cNvPr id="72" name="Freeform 1477">
            <a:extLst>
              <a:ext uri="{FF2B5EF4-FFF2-40B4-BE49-F238E27FC236}">
                <a16:creationId xmlns:a16="http://schemas.microsoft.com/office/drawing/2014/main" id="{E04C27C3-664E-2261-E11F-BAB328F5895C}"/>
              </a:ext>
            </a:extLst>
          </p:cNvPr>
          <p:cNvSpPr>
            <a:spLocks/>
          </p:cNvSpPr>
          <p:nvPr/>
        </p:nvSpPr>
        <p:spPr bwMode="auto">
          <a:xfrm>
            <a:off x="6054096" y="1614496"/>
            <a:ext cx="9525" cy="19050"/>
          </a:xfrm>
          <a:custGeom>
            <a:avLst/>
            <a:gdLst>
              <a:gd name="T0" fmla="*/ 1 w 1"/>
              <a:gd name="T1" fmla="*/ 1 h 2"/>
              <a:gd name="T2" fmla="*/ 0 w 1"/>
              <a:gd name="T3" fmla="*/ 2 h 2"/>
              <a:gd name="T4" fmla="*/ 0 w 1"/>
              <a:gd name="T5" fmla="*/ 2 h 2"/>
              <a:gd name="T6" fmla="*/ 0 w 1"/>
              <a:gd name="T7" fmla="*/ 0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lnTo>
                  <a:pt x="0" y="2"/>
                </a:lnTo>
                <a:lnTo>
                  <a:pt x="0" y="2"/>
                </a:lnTo>
                <a:lnTo>
                  <a:pt x="0" y="0"/>
                </a:lnTo>
                <a:lnTo>
                  <a:pt x="1" y="1"/>
                </a:lnTo>
                <a:close/>
              </a:path>
            </a:pathLst>
          </a:custGeom>
          <a:solidFill>
            <a:srgbClr val="FFFFFF"/>
          </a:solidFill>
          <a:ln w="0">
            <a:solidFill>
              <a:srgbClr val="000000"/>
            </a:solidFill>
            <a:prstDash val="solid"/>
            <a:round/>
            <a:headEnd/>
            <a:tailEnd/>
          </a:ln>
        </p:spPr>
        <p:txBody>
          <a:bodyPr/>
          <a:lstStyle/>
          <a:p>
            <a:endParaRPr lang="ru-RU"/>
          </a:p>
        </p:txBody>
      </p:sp>
      <p:sp>
        <p:nvSpPr>
          <p:cNvPr id="73" name="Freeform 1478">
            <a:extLst>
              <a:ext uri="{FF2B5EF4-FFF2-40B4-BE49-F238E27FC236}">
                <a16:creationId xmlns:a16="http://schemas.microsoft.com/office/drawing/2014/main" id="{4B2395E5-8FC3-564A-327D-01EC0073375F}"/>
              </a:ext>
            </a:extLst>
          </p:cNvPr>
          <p:cNvSpPr>
            <a:spLocks/>
          </p:cNvSpPr>
          <p:nvPr/>
        </p:nvSpPr>
        <p:spPr bwMode="auto">
          <a:xfrm>
            <a:off x="6063621" y="1604971"/>
            <a:ext cx="9525" cy="9525"/>
          </a:xfrm>
          <a:custGeom>
            <a:avLst/>
            <a:gdLst>
              <a:gd name="T0" fmla="*/ 1 w 1"/>
              <a:gd name="T1" fmla="*/ 0 h 1"/>
              <a:gd name="T2" fmla="*/ 1 w 1"/>
              <a:gd name="T3" fmla="*/ 0 h 1"/>
              <a:gd name="T4" fmla="*/ 0 w 1"/>
              <a:gd name="T5" fmla="*/ 0 h 1"/>
              <a:gd name="T6" fmla="*/ 0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1" y="0"/>
                  <a:pt x="1" y="0"/>
                </a:cubicBezTo>
                <a:cubicBezTo>
                  <a:pt x="0" y="1"/>
                  <a:pt x="0" y="0"/>
                  <a:pt x="0" y="0"/>
                </a:cubicBezTo>
                <a:cubicBezTo>
                  <a:pt x="0" y="0"/>
                  <a:pt x="0" y="0"/>
                  <a:pt x="0" y="0"/>
                </a:cubicBezTo>
                <a:cubicBezTo>
                  <a:pt x="0" y="0"/>
                  <a:pt x="1" y="0"/>
                  <a:pt x="1" y="0"/>
                </a:cubicBezTo>
                <a:close/>
              </a:path>
            </a:pathLst>
          </a:custGeom>
          <a:solidFill>
            <a:srgbClr val="FFFFFF"/>
          </a:solidFill>
          <a:ln w="0">
            <a:solidFill>
              <a:srgbClr val="000000"/>
            </a:solidFill>
            <a:prstDash val="solid"/>
            <a:round/>
            <a:headEnd/>
            <a:tailEnd/>
          </a:ln>
        </p:spPr>
        <p:txBody>
          <a:bodyPr/>
          <a:lstStyle/>
          <a:p>
            <a:endParaRPr lang="ru-RU"/>
          </a:p>
        </p:txBody>
      </p:sp>
      <p:sp>
        <p:nvSpPr>
          <p:cNvPr id="74" name="Freeform 1479">
            <a:extLst>
              <a:ext uri="{FF2B5EF4-FFF2-40B4-BE49-F238E27FC236}">
                <a16:creationId xmlns:a16="http://schemas.microsoft.com/office/drawing/2014/main" id="{CDED6606-8D81-FA9B-4D17-1CFD03DA6E5D}"/>
              </a:ext>
            </a:extLst>
          </p:cNvPr>
          <p:cNvSpPr>
            <a:spLocks/>
          </p:cNvSpPr>
          <p:nvPr/>
        </p:nvSpPr>
        <p:spPr bwMode="auto">
          <a:xfrm>
            <a:off x="6054096" y="1604971"/>
            <a:ext cx="9525" cy="19050"/>
          </a:xfrm>
          <a:custGeom>
            <a:avLst/>
            <a:gdLst>
              <a:gd name="T0" fmla="*/ 1 w 1"/>
              <a:gd name="T1" fmla="*/ 0 h 2"/>
              <a:gd name="T2" fmla="*/ 1 w 1"/>
              <a:gd name="T3" fmla="*/ 2 h 2"/>
              <a:gd name="T4" fmla="*/ 0 w 1"/>
              <a:gd name="T5" fmla="*/ 2 h 2"/>
              <a:gd name="T6" fmla="*/ 1 w 1"/>
              <a:gd name="T7" fmla="*/ 0 h 2"/>
            </a:gdLst>
            <a:ahLst/>
            <a:cxnLst>
              <a:cxn ang="0">
                <a:pos x="T0" y="T1"/>
              </a:cxn>
              <a:cxn ang="0">
                <a:pos x="T2" y="T3"/>
              </a:cxn>
              <a:cxn ang="0">
                <a:pos x="T4" y="T5"/>
              </a:cxn>
              <a:cxn ang="0">
                <a:pos x="T6" y="T7"/>
              </a:cxn>
            </a:cxnLst>
            <a:rect l="0" t="0" r="r" b="b"/>
            <a:pathLst>
              <a:path w="1" h="2">
                <a:moveTo>
                  <a:pt x="1" y="0"/>
                </a:moveTo>
                <a:lnTo>
                  <a:pt x="1" y="2"/>
                </a:lnTo>
                <a:lnTo>
                  <a:pt x="0" y="2"/>
                </a:lnTo>
                <a:lnTo>
                  <a:pt x="1" y="0"/>
                </a:lnTo>
                <a:close/>
              </a:path>
            </a:pathLst>
          </a:custGeom>
          <a:solidFill>
            <a:srgbClr val="FFFFFF"/>
          </a:solidFill>
          <a:ln w="0">
            <a:solidFill>
              <a:srgbClr val="000000"/>
            </a:solidFill>
            <a:prstDash val="solid"/>
            <a:round/>
            <a:headEnd/>
            <a:tailEnd/>
          </a:ln>
        </p:spPr>
        <p:txBody>
          <a:bodyPr/>
          <a:lstStyle/>
          <a:p>
            <a:endParaRPr lang="ru-RU"/>
          </a:p>
        </p:txBody>
      </p:sp>
      <p:sp>
        <p:nvSpPr>
          <p:cNvPr id="75" name="Freeform 1480">
            <a:extLst>
              <a:ext uri="{FF2B5EF4-FFF2-40B4-BE49-F238E27FC236}">
                <a16:creationId xmlns:a16="http://schemas.microsoft.com/office/drawing/2014/main" id="{44D5D24A-6085-6A1E-65C5-87D7CBCE0966}"/>
              </a:ext>
            </a:extLst>
          </p:cNvPr>
          <p:cNvSpPr>
            <a:spLocks/>
          </p:cNvSpPr>
          <p:nvPr/>
        </p:nvSpPr>
        <p:spPr bwMode="auto">
          <a:xfrm>
            <a:off x="6120771" y="1633546"/>
            <a:ext cx="9525" cy="9525"/>
          </a:xfrm>
          <a:custGeom>
            <a:avLst/>
            <a:gdLst>
              <a:gd name="T0" fmla="*/ 0 w 1"/>
              <a:gd name="T1" fmla="*/ 0 h 1"/>
              <a:gd name="T2" fmla="*/ 1 w 1"/>
              <a:gd name="T3" fmla="*/ 0 h 1"/>
              <a:gd name="T4" fmla="*/ 1 w 1"/>
              <a:gd name="T5" fmla="*/ 1 h 1"/>
              <a:gd name="T6" fmla="*/ 0 w 1"/>
              <a:gd name="T7" fmla="*/ 0 h 1"/>
            </a:gdLst>
            <a:ahLst/>
            <a:cxnLst>
              <a:cxn ang="0">
                <a:pos x="T0" y="T1"/>
              </a:cxn>
              <a:cxn ang="0">
                <a:pos x="T2" y="T3"/>
              </a:cxn>
              <a:cxn ang="0">
                <a:pos x="T4" y="T5"/>
              </a:cxn>
              <a:cxn ang="0">
                <a:pos x="T6" y="T7"/>
              </a:cxn>
            </a:cxnLst>
            <a:rect l="0" t="0" r="r" b="b"/>
            <a:pathLst>
              <a:path w="1" h="1">
                <a:moveTo>
                  <a:pt x="0" y="0"/>
                </a:moveTo>
                <a:cubicBezTo>
                  <a:pt x="0" y="0"/>
                  <a:pt x="1" y="0"/>
                  <a:pt x="1" y="0"/>
                </a:cubicBezTo>
                <a:cubicBezTo>
                  <a:pt x="1" y="1"/>
                  <a:pt x="1" y="1"/>
                  <a:pt x="1" y="1"/>
                </a:cubicBezTo>
                <a:lnTo>
                  <a:pt x="0" y="0"/>
                </a:lnTo>
                <a:close/>
              </a:path>
            </a:pathLst>
          </a:custGeom>
          <a:solidFill>
            <a:srgbClr val="FFFFFF"/>
          </a:solidFill>
          <a:ln w="0">
            <a:solidFill>
              <a:srgbClr val="000000"/>
            </a:solidFill>
            <a:prstDash val="solid"/>
            <a:round/>
            <a:headEnd/>
            <a:tailEnd/>
          </a:ln>
        </p:spPr>
        <p:txBody>
          <a:bodyPr/>
          <a:lstStyle/>
          <a:p>
            <a:endParaRPr lang="ru-RU"/>
          </a:p>
        </p:txBody>
      </p:sp>
      <p:sp>
        <p:nvSpPr>
          <p:cNvPr id="76" name="Freeform 1481">
            <a:extLst>
              <a:ext uri="{FF2B5EF4-FFF2-40B4-BE49-F238E27FC236}">
                <a16:creationId xmlns:a16="http://schemas.microsoft.com/office/drawing/2014/main" id="{99D570EC-5007-C86B-3783-863BECD269D6}"/>
              </a:ext>
            </a:extLst>
          </p:cNvPr>
          <p:cNvSpPr>
            <a:spLocks/>
          </p:cNvSpPr>
          <p:nvPr/>
        </p:nvSpPr>
        <p:spPr bwMode="auto">
          <a:xfrm>
            <a:off x="6111246" y="1643071"/>
            <a:ext cx="19050" cy="19050"/>
          </a:xfrm>
          <a:custGeom>
            <a:avLst/>
            <a:gdLst>
              <a:gd name="T0" fmla="*/ 1 w 2"/>
              <a:gd name="T1" fmla="*/ 0 h 2"/>
              <a:gd name="T2" fmla="*/ 2 w 2"/>
              <a:gd name="T3" fmla="*/ 2 h 2"/>
              <a:gd name="T4" fmla="*/ 1 w 2"/>
              <a:gd name="T5" fmla="*/ 1 h 2"/>
              <a:gd name="T6" fmla="*/ 0 w 2"/>
              <a:gd name="T7" fmla="*/ 0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2" y="1"/>
                  <a:pt x="2" y="1"/>
                  <a:pt x="2" y="2"/>
                </a:cubicBezTo>
                <a:cubicBezTo>
                  <a:pt x="2" y="2"/>
                  <a:pt x="1" y="2"/>
                  <a:pt x="1" y="1"/>
                </a:cubicBezTo>
                <a:cubicBezTo>
                  <a:pt x="0" y="1"/>
                  <a:pt x="0" y="0"/>
                  <a:pt x="0" y="0"/>
                </a:cubicBezTo>
                <a:cubicBezTo>
                  <a:pt x="1" y="0"/>
                  <a:pt x="1" y="0"/>
                  <a:pt x="1" y="0"/>
                </a:cubicBez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77" name="Freeform 1482">
            <a:extLst>
              <a:ext uri="{FF2B5EF4-FFF2-40B4-BE49-F238E27FC236}">
                <a16:creationId xmlns:a16="http://schemas.microsoft.com/office/drawing/2014/main" id="{5ED41DC8-AACE-F07F-D9CF-0F0A0CC72C8E}"/>
              </a:ext>
            </a:extLst>
          </p:cNvPr>
          <p:cNvSpPr>
            <a:spLocks noEditPoints="1"/>
          </p:cNvSpPr>
          <p:nvPr/>
        </p:nvSpPr>
        <p:spPr bwMode="auto">
          <a:xfrm>
            <a:off x="6035046" y="1519246"/>
            <a:ext cx="133350" cy="123825"/>
          </a:xfrm>
          <a:custGeom>
            <a:avLst/>
            <a:gdLst>
              <a:gd name="T0" fmla="*/ 1 w 14"/>
              <a:gd name="T1" fmla="*/ 4 h 13"/>
              <a:gd name="T2" fmla="*/ 1 w 14"/>
              <a:gd name="T3" fmla="*/ 4 h 13"/>
              <a:gd name="T4" fmla="*/ 4 w 14"/>
              <a:gd name="T5" fmla="*/ 3 h 13"/>
              <a:gd name="T6" fmla="*/ 3 w 14"/>
              <a:gd name="T7" fmla="*/ 2 h 13"/>
              <a:gd name="T8" fmla="*/ 1 w 14"/>
              <a:gd name="T9" fmla="*/ 4 h 13"/>
              <a:gd name="T10" fmla="*/ 4 w 14"/>
              <a:gd name="T11" fmla="*/ 3 h 13"/>
              <a:gd name="T12" fmla="*/ 4 w 14"/>
              <a:gd name="T13" fmla="*/ 2 h 13"/>
              <a:gd name="T14" fmla="*/ 4 w 14"/>
              <a:gd name="T15" fmla="*/ 2 h 13"/>
              <a:gd name="T16" fmla="*/ 3 w 14"/>
              <a:gd name="T17" fmla="*/ 2 h 13"/>
              <a:gd name="T18" fmla="*/ 3 w 14"/>
              <a:gd name="T19" fmla="*/ 3 h 13"/>
              <a:gd name="T20" fmla="*/ 4 w 14"/>
              <a:gd name="T21" fmla="*/ 2 h 13"/>
              <a:gd name="T22" fmla="*/ 1 w 14"/>
              <a:gd name="T23" fmla="*/ 3 h 13"/>
              <a:gd name="T24" fmla="*/ 1 w 14"/>
              <a:gd name="T25" fmla="*/ 4 h 13"/>
              <a:gd name="T26" fmla="*/ 3 w 14"/>
              <a:gd name="T27" fmla="*/ 5 h 13"/>
              <a:gd name="T28" fmla="*/ 6 w 14"/>
              <a:gd name="T29" fmla="*/ 1 h 13"/>
              <a:gd name="T30" fmla="*/ 4 w 14"/>
              <a:gd name="T31" fmla="*/ 2 h 13"/>
              <a:gd name="T32" fmla="*/ 1 w 14"/>
              <a:gd name="T33" fmla="*/ 4 h 13"/>
              <a:gd name="T34" fmla="*/ 0 w 14"/>
              <a:gd name="T35" fmla="*/ 7 h 13"/>
              <a:gd name="T36" fmla="*/ 6 w 14"/>
              <a:gd name="T37" fmla="*/ 6 h 13"/>
              <a:gd name="T38" fmla="*/ 8 w 14"/>
              <a:gd name="T39" fmla="*/ 2 h 13"/>
              <a:gd name="T40" fmla="*/ 5 w 14"/>
              <a:gd name="T41" fmla="*/ 3 h 13"/>
              <a:gd name="T42" fmla="*/ 6 w 14"/>
              <a:gd name="T43" fmla="*/ 2 h 13"/>
              <a:gd name="T44" fmla="*/ 6 w 14"/>
              <a:gd name="T45" fmla="*/ 2 h 13"/>
              <a:gd name="T46" fmla="*/ 7 w 14"/>
              <a:gd name="T47" fmla="*/ 4 h 13"/>
              <a:gd name="T48" fmla="*/ 6 w 14"/>
              <a:gd name="T49" fmla="*/ 2 h 13"/>
              <a:gd name="T50" fmla="*/ 7 w 14"/>
              <a:gd name="T51" fmla="*/ 0 h 13"/>
              <a:gd name="T52" fmla="*/ 6 w 14"/>
              <a:gd name="T53" fmla="*/ 1 h 13"/>
              <a:gd name="T54" fmla="*/ 12 w 14"/>
              <a:gd name="T55" fmla="*/ 13 h 13"/>
              <a:gd name="T56" fmla="*/ 14 w 14"/>
              <a:gd name="T57" fmla="*/ 1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4" h="13">
                <a:moveTo>
                  <a:pt x="1" y="4"/>
                </a:moveTo>
                <a:lnTo>
                  <a:pt x="1" y="4"/>
                </a:lnTo>
                <a:lnTo>
                  <a:pt x="4" y="3"/>
                </a:lnTo>
                <a:lnTo>
                  <a:pt x="3" y="2"/>
                </a:lnTo>
                <a:lnTo>
                  <a:pt x="1" y="4"/>
                </a:lnTo>
                <a:close/>
                <a:moveTo>
                  <a:pt x="4" y="3"/>
                </a:moveTo>
                <a:lnTo>
                  <a:pt x="4" y="2"/>
                </a:lnTo>
                <a:lnTo>
                  <a:pt x="4" y="2"/>
                </a:lnTo>
                <a:lnTo>
                  <a:pt x="3" y="2"/>
                </a:lnTo>
                <a:lnTo>
                  <a:pt x="3" y="3"/>
                </a:lnTo>
                <a:moveTo>
                  <a:pt x="4" y="2"/>
                </a:moveTo>
                <a:lnTo>
                  <a:pt x="1" y="3"/>
                </a:lnTo>
                <a:lnTo>
                  <a:pt x="1" y="4"/>
                </a:lnTo>
                <a:moveTo>
                  <a:pt x="3" y="5"/>
                </a:moveTo>
                <a:lnTo>
                  <a:pt x="6" y="1"/>
                </a:lnTo>
                <a:lnTo>
                  <a:pt x="4" y="2"/>
                </a:lnTo>
                <a:moveTo>
                  <a:pt x="1" y="4"/>
                </a:moveTo>
                <a:lnTo>
                  <a:pt x="0" y="7"/>
                </a:lnTo>
                <a:moveTo>
                  <a:pt x="6" y="6"/>
                </a:moveTo>
                <a:lnTo>
                  <a:pt x="8" y="2"/>
                </a:lnTo>
                <a:moveTo>
                  <a:pt x="5" y="3"/>
                </a:moveTo>
                <a:lnTo>
                  <a:pt x="6" y="2"/>
                </a:lnTo>
                <a:moveTo>
                  <a:pt x="6" y="2"/>
                </a:moveTo>
                <a:lnTo>
                  <a:pt x="7" y="4"/>
                </a:lnTo>
                <a:moveTo>
                  <a:pt x="6" y="2"/>
                </a:moveTo>
                <a:lnTo>
                  <a:pt x="7" y="0"/>
                </a:lnTo>
                <a:lnTo>
                  <a:pt x="6" y="1"/>
                </a:lnTo>
                <a:moveTo>
                  <a:pt x="12" y="13"/>
                </a:moveTo>
                <a:lnTo>
                  <a:pt x="14" y="1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78" name="Freeform 1483">
            <a:extLst>
              <a:ext uri="{FF2B5EF4-FFF2-40B4-BE49-F238E27FC236}">
                <a16:creationId xmlns:a16="http://schemas.microsoft.com/office/drawing/2014/main" id="{016E8487-46A5-FD1A-C188-471262326969}"/>
              </a:ext>
            </a:extLst>
          </p:cNvPr>
          <p:cNvSpPr>
            <a:spLocks/>
          </p:cNvSpPr>
          <p:nvPr/>
        </p:nvSpPr>
        <p:spPr bwMode="auto">
          <a:xfrm>
            <a:off x="6092196" y="1566871"/>
            <a:ext cx="38100" cy="38100"/>
          </a:xfrm>
          <a:custGeom>
            <a:avLst/>
            <a:gdLst>
              <a:gd name="T0" fmla="*/ 4 w 4"/>
              <a:gd name="T1" fmla="*/ 2 h 4"/>
              <a:gd name="T2" fmla="*/ 1 w 4"/>
              <a:gd name="T3" fmla="*/ 0 h 4"/>
              <a:gd name="T4" fmla="*/ 0 w 4"/>
              <a:gd name="T5" fmla="*/ 1 h 4"/>
              <a:gd name="T6" fmla="*/ 3 w 4"/>
              <a:gd name="T7" fmla="*/ 4 h 4"/>
              <a:gd name="T8" fmla="*/ 4 w 4"/>
              <a:gd name="T9" fmla="*/ 2 h 4"/>
            </a:gdLst>
            <a:ahLst/>
            <a:cxnLst>
              <a:cxn ang="0">
                <a:pos x="T0" y="T1"/>
              </a:cxn>
              <a:cxn ang="0">
                <a:pos x="T2" y="T3"/>
              </a:cxn>
              <a:cxn ang="0">
                <a:pos x="T4" y="T5"/>
              </a:cxn>
              <a:cxn ang="0">
                <a:pos x="T6" y="T7"/>
              </a:cxn>
              <a:cxn ang="0">
                <a:pos x="T8" y="T9"/>
              </a:cxn>
            </a:cxnLst>
            <a:rect l="0" t="0" r="r" b="b"/>
            <a:pathLst>
              <a:path w="4" h="4">
                <a:moveTo>
                  <a:pt x="4" y="2"/>
                </a:moveTo>
                <a:lnTo>
                  <a:pt x="1" y="0"/>
                </a:lnTo>
                <a:lnTo>
                  <a:pt x="0" y="1"/>
                </a:lnTo>
                <a:lnTo>
                  <a:pt x="3" y="4"/>
                </a:lnTo>
                <a:lnTo>
                  <a:pt x="4" y="2"/>
                </a:ln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79" name="Freeform 1484">
            <a:extLst>
              <a:ext uri="{FF2B5EF4-FFF2-40B4-BE49-F238E27FC236}">
                <a16:creationId xmlns:a16="http://schemas.microsoft.com/office/drawing/2014/main" id="{4E8B7FB9-4E37-384C-0687-A50716F7A247}"/>
              </a:ext>
            </a:extLst>
          </p:cNvPr>
          <p:cNvSpPr>
            <a:spLocks/>
          </p:cNvSpPr>
          <p:nvPr/>
        </p:nvSpPr>
        <p:spPr bwMode="auto">
          <a:xfrm>
            <a:off x="6111246" y="1538296"/>
            <a:ext cx="28575" cy="47625"/>
          </a:xfrm>
          <a:custGeom>
            <a:avLst/>
            <a:gdLst>
              <a:gd name="T0" fmla="*/ 1 w 3"/>
              <a:gd name="T1" fmla="*/ 0 h 5"/>
              <a:gd name="T2" fmla="*/ 0 w 3"/>
              <a:gd name="T3" fmla="*/ 2 h 5"/>
              <a:gd name="T4" fmla="*/ 2 w 3"/>
              <a:gd name="T5" fmla="*/ 5 h 5"/>
              <a:gd name="T6" fmla="*/ 3 w 3"/>
              <a:gd name="T7" fmla="*/ 3 h 5"/>
              <a:gd name="T8" fmla="*/ 1 w 3"/>
              <a:gd name="T9" fmla="*/ 0 h 5"/>
            </a:gdLst>
            <a:ahLst/>
            <a:cxnLst>
              <a:cxn ang="0">
                <a:pos x="T0" y="T1"/>
              </a:cxn>
              <a:cxn ang="0">
                <a:pos x="T2" y="T3"/>
              </a:cxn>
              <a:cxn ang="0">
                <a:pos x="T4" y="T5"/>
              </a:cxn>
              <a:cxn ang="0">
                <a:pos x="T6" y="T7"/>
              </a:cxn>
              <a:cxn ang="0">
                <a:pos x="T8" y="T9"/>
              </a:cxn>
            </a:cxnLst>
            <a:rect l="0" t="0" r="r" b="b"/>
            <a:pathLst>
              <a:path w="3" h="5">
                <a:moveTo>
                  <a:pt x="1" y="0"/>
                </a:moveTo>
                <a:lnTo>
                  <a:pt x="0" y="2"/>
                </a:lnTo>
                <a:lnTo>
                  <a:pt x="2" y="5"/>
                </a:lnTo>
                <a:lnTo>
                  <a:pt x="3" y="3"/>
                </a:lnTo>
                <a:lnTo>
                  <a:pt x="1" y="0"/>
                </a:ln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80" name="Freeform 1485">
            <a:extLst>
              <a:ext uri="{FF2B5EF4-FFF2-40B4-BE49-F238E27FC236}">
                <a16:creationId xmlns:a16="http://schemas.microsoft.com/office/drawing/2014/main" id="{575752B3-3AE9-B139-A1FF-A84B1295B271}"/>
              </a:ext>
            </a:extLst>
          </p:cNvPr>
          <p:cNvSpPr>
            <a:spLocks/>
          </p:cNvSpPr>
          <p:nvPr/>
        </p:nvSpPr>
        <p:spPr bwMode="auto">
          <a:xfrm>
            <a:off x="6130296" y="1595446"/>
            <a:ext cx="28575" cy="38100"/>
          </a:xfrm>
          <a:custGeom>
            <a:avLst/>
            <a:gdLst>
              <a:gd name="T0" fmla="*/ 1 w 3"/>
              <a:gd name="T1" fmla="*/ 0 h 4"/>
              <a:gd name="T2" fmla="*/ 0 w 3"/>
              <a:gd name="T3" fmla="*/ 2 h 4"/>
              <a:gd name="T4" fmla="*/ 2 w 3"/>
              <a:gd name="T5" fmla="*/ 4 h 4"/>
              <a:gd name="T6" fmla="*/ 3 w 3"/>
              <a:gd name="T7" fmla="*/ 2 h 4"/>
              <a:gd name="T8" fmla="*/ 1 w 3"/>
              <a:gd name="T9" fmla="*/ 0 h 4"/>
            </a:gdLst>
            <a:ahLst/>
            <a:cxnLst>
              <a:cxn ang="0">
                <a:pos x="T0" y="T1"/>
              </a:cxn>
              <a:cxn ang="0">
                <a:pos x="T2" y="T3"/>
              </a:cxn>
              <a:cxn ang="0">
                <a:pos x="T4" y="T5"/>
              </a:cxn>
              <a:cxn ang="0">
                <a:pos x="T6" y="T7"/>
              </a:cxn>
              <a:cxn ang="0">
                <a:pos x="T8" y="T9"/>
              </a:cxn>
            </a:cxnLst>
            <a:rect l="0" t="0" r="r" b="b"/>
            <a:pathLst>
              <a:path w="3" h="4">
                <a:moveTo>
                  <a:pt x="1" y="0"/>
                </a:moveTo>
                <a:lnTo>
                  <a:pt x="0" y="2"/>
                </a:lnTo>
                <a:lnTo>
                  <a:pt x="2" y="4"/>
                </a:lnTo>
                <a:lnTo>
                  <a:pt x="3" y="2"/>
                </a:lnTo>
                <a:lnTo>
                  <a:pt x="1" y="0"/>
                </a:ln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81" name="Freeform 1486">
            <a:extLst>
              <a:ext uri="{FF2B5EF4-FFF2-40B4-BE49-F238E27FC236}">
                <a16:creationId xmlns:a16="http://schemas.microsoft.com/office/drawing/2014/main" id="{D23F0C3E-2FB6-173B-0104-B7801CF68CF3}"/>
              </a:ext>
            </a:extLst>
          </p:cNvPr>
          <p:cNvSpPr>
            <a:spLocks noEditPoints="1"/>
          </p:cNvSpPr>
          <p:nvPr/>
        </p:nvSpPr>
        <p:spPr bwMode="auto">
          <a:xfrm>
            <a:off x="6025521" y="1433521"/>
            <a:ext cx="247650" cy="257175"/>
          </a:xfrm>
          <a:custGeom>
            <a:avLst/>
            <a:gdLst>
              <a:gd name="T0" fmla="*/ 13 w 26"/>
              <a:gd name="T1" fmla="*/ 16 h 27"/>
              <a:gd name="T2" fmla="*/ 13 w 26"/>
              <a:gd name="T3" fmla="*/ 16 h 27"/>
              <a:gd name="T4" fmla="*/ 12 w 26"/>
              <a:gd name="T5" fmla="*/ 17 h 27"/>
              <a:gd name="T6" fmla="*/ 14 w 26"/>
              <a:gd name="T7" fmla="*/ 19 h 27"/>
              <a:gd name="T8" fmla="*/ 15 w 26"/>
              <a:gd name="T9" fmla="*/ 18 h 27"/>
              <a:gd name="T10" fmla="*/ 14 w 26"/>
              <a:gd name="T11" fmla="*/ 17 h 27"/>
              <a:gd name="T12" fmla="*/ 13 w 26"/>
              <a:gd name="T13" fmla="*/ 16 h 27"/>
              <a:gd name="T14" fmla="*/ 13 w 26"/>
              <a:gd name="T15" fmla="*/ 25 h 27"/>
              <a:gd name="T16" fmla="*/ 16 w 26"/>
              <a:gd name="T17" fmla="*/ 20 h 27"/>
              <a:gd name="T18" fmla="*/ 26 w 26"/>
              <a:gd name="T19" fmla="*/ 24 h 27"/>
              <a:gd name="T20" fmla="*/ 16 w 26"/>
              <a:gd name="T21" fmla="*/ 0 h 27"/>
              <a:gd name="T22" fmla="*/ 9 w 26"/>
              <a:gd name="T23" fmla="*/ 4 h 27"/>
              <a:gd name="T24" fmla="*/ 19 w 26"/>
              <a:gd name="T25" fmla="*/ 27 h 27"/>
              <a:gd name="T26" fmla="*/ 26 w 26"/>
              <a:gd name="T27" fmla="*/ 24 h 27"/>
              <a:gd name="T28" fmla="*/ 8 w 26"/>
              <a:gd name="T29" fmla="*/ 13 h 27"/>
              <a:gd name="T30" fmla="*/ 6 w 26"/>
              <a:gd name="T31" fmla="*/ 12 h 27"/>
              <a:gd name="T32" fmla="*/ 8 w 26"/>
              <a:gd name="T33" fmla="*/ 9 h 27"/>
              <a:gd name="T34" fmla="*/ 9 w 26"/>
              <a:gd name="T35" fmla="*/ 11 h 27"/>
              <a:gd name="T36" fmla="*/ 9 w 26"/>
              <a:gd name="T37" fmla="*/ 11 h 27"/>
              <a:gd name="T38" fmla="*/ 10 w 26"/>
              <a:gd name="T39" fmla="*/ 10 h 27"/>
              <a:gd name="T40" fmla="*/ 14 w 26"/>
              <a:gd name="T41" fmla="*/ 14 h 27"/>
              <a:gd name="T42" fmla="*/ 10 w 26"/>
              <a:gd name="T43" fmla="*/ 11 h 27"/>
              <a:gd name="T44" fmla="*/ 9 w 26"/>
              <a:gd name="T45" fmla="*/ 10 h 27"/>
              <a:gd name="T46" fmla="*/ 5 w 26"/>
              <a:gd name="T47" fmla="*/ 23 h 27"/>
              <a:gd name="T48" fmla="*/ 7 w 26"/>
              <a:gd name="T49" fmla="*/ 25 h 27"/>
              <a:gd name="T50" fmla="*/ 10 w 26"/>
              <a:gd name="T51" fmla="*/ 26 h 27"/>
              <a:gd name="T52" fmla="*/ 13 w 26"/>
              <a:gd name="T53" fmla="*/ 24 h 27"/>
              <a:gd name="T54" fmla="*/ 13 w 26"/>
              <a:gd name="T55" fmla="*/ 22 h 27"/>
              <a:gd name="T56" fmla="*/ 7 w 26"/>
              <a:gd name="T57" fmla="*/ 15 h 27"/>
              <a:gd name="T58" fmla="*/ 4 w 26"/>
              <a:gd name="T59" fmla="*/ 14 h 27"/>
              <a:gd name="T60" fmla="*/ 1 w 26"/>
              <a:gd name="T61" fmla="*/ 16 h 27"/>
              <a:gd name="T62" fmla="*/ 0 w 26"/>
              <a:gd name="T63" fmla="*/ 18 h 27"/>
              <a:gd name="T64" fmla="*/ 5 w 26"/>
              <a:gd name="T65" fmla="*/ 2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 h="27">
                <a:moveTo>
                  <a:pt x="13" y="16"/>
                </a:moveTo>
                <a:lnTo>
                  <a:pt x="13" y="16"/>
                </a:lnTo>
                <a:lnTo>
                  <a:pt x="12" y="17"/>
                </a:lnTo>
                <a:lnTo>
                  <a:pt x="14" y="19"/>
                </a:lnTo>
                <a:lnTo>
                  <a:pt x="15" y="18"/>
                </a:lnTo>
                <a:lnTo>
                  <a:pt x="14" y="17"/>
                </a:lnTo>
                <a:lnTo>
                  <a:pt x="13" y="16"/>
                </a:lnTo>
                <a:close/>
                <a:moveTo>
                  <a:pt x="13" y="25"/>
                </a:moveTo>
                <a:lnTo>
                  <a:pt x="16" y="20"/>
                </a:lnTo>
                <a:moveTo>
                  <a:pt x="26" y="24"/>
                </a:moveTo>
                <a:lnTo>
                  <a:pt x="16" y="0"/>
                </a:lnTo>
                <a:lnTo>
                  <a:pt x="9" y="4"/>
                </a:lnTo>
                <a:lnTo>
                  <a:pt x="19" y="27"/>
                </a:lnTo>
                <a:lnTo>
                  <a:pt x="26" y="24"/>
                </a:lnTo>
                <a:close/>
                <a:moveTo>
                  <a:pt x="8" y="13"/>
                </a:moveTo>
                <a:lnTo>
                  <a:pt x="6" y="12"/>
                </a:lnTo>
                <a:moveTo>
                  <a:pt x="8" y="9"/>
                </a:moveTo>
                <a:lnTo>
                  <a:pt x="9" y="11"/>
                </a:lnTo>
                <a:moveTo>
                  <a:pt x="9" y="11"/>
                </a:moveTo>
                <a:lnTo>
                  <a:pt x="10" y="10"/>
                </a:lnTo>
                <a:lnTo>
                  <a:pt x="14" y="14"/>
                </a:lnTo>
                <a:moveTo>
                  <a:pt x="10" y="11"/>
                </a:moveTo>
                <a:lnTo>
                  <a:pt x="9" y="10"/>
                </a:lnTo>
                <a:moveTo>
                  <a:pt x="5" y="23"/>
                </a:moveTo>
                <a:lnTo>
                  <a:pt x="7" y="25"/>
                </a:lnTo>
                <a:lnTo>
                  <a:pt x="10" y="26"/>
                </a:lnTo>
                <a:lnTo>
                  <a:pt x="13" y="24"/>
                </a:lnTo>
                <a:lnTo>
                  <a:pt x="13" y="22"/>
                </a:lnTo>
                <a:lnTo>
                  <a:pt x="7" y="15"/>
                </a:lnTo>
                <a:lnTo>
                  <a:pt x="4" y="14"/>
                </a:lnTo>
                <a:lnTo>
                  <a:pt x="1" y="16"/>
                </a:lnTo>
                <a:lnTo>
                  <a:pt x="0" y="18"/>
                </a:lnTo>
                <a:lnTo>
                  <a:pt x="5" y="2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82" name="Freeform 1487">
            <a:extLst>
              <a:ext uri="{FF2B5EF4-FFF2-40B4-BE49-F238E27FC236}">
                <a16:creationId xmlns:a16="http://schemas.microsoft.com/office/drawing/2014/main" id="{2ABBE1AB-2CD7-50B5-6FD8-38063DFE98A2}"/>
              </a:ext>
            </a:extLst>
          </p:cNvPr>
          <p:cNvSpPr>
            <a:spLocks noEditPoints="1"/>
          </p:cNvSpPr>
          <p:nvPr/>
        </p:nvSpPr>
        <p:spPr bwMode="auto">
          <a:xfrm>
            <a:off x="5977896" y="1490671"/>
            <a:ext cx="276225" cy="200025"/>
          </a:xfrm>
          <a:custGeom>
            <a:avLst/>
            <a:gdLst>
              <a:gd name="T0" fmla="*/ 1 w 29"/>
              <a:gd name="T1" fmla="*/ 13 h 21"/>
              <a:gd name="T2" fmla="*/ 5 w 29"/>
              <a:gd name="T3" fmla="*/ 11 h 21"/>
              <a:gd name="T4" fmla="*/ 0 w 29"/>
              <a:gd name="T5" fmla="*/ 10 h 21"/>
              <a:gd name="T6" fmla="*/ 6 w 29"/>
              <a:gd name="T7" fmla="*/ 8 h 21"/>
              <a:gd name="T8" fmla="*/ 1 w 29"/>
              <a:gd name="T9" fmla="*/ 14 h 21"/>
              <a:gd name="T10" fmla="*/ 5 w 29"/>
              <a:gd name="T11" fmla="*/ 12 h 21"/>
              <a:gd name="T12" fmla="*/ 3 w 29"/>
              <a:gd name="T13" fmla="*/ 18 h 21"/>
              <a:gd name="T14" fmla="*/ 9 w 29"/>
              <a:gd name="T15" fmla="*/ 16 h 21"/>
              <a:gd name="T16" fmla="*/ 3 w 29"/>
              <a:gd name="T17" fmla="*/ 19 h 21"/>
              <a:gd name="T18" fmla="*/ 10 w 29"/>
              <a:gd name="T19" fmla="*/ 17 h 21"/>
              <a:gd name="T20" fmla="*/ 4 w 29"/>
              <a:gd name="T21" fmla="*/ 21 h 21"/>
              <a:gd name="T22" fmla="*/ 11 w 29"/>
              <a:gd name="T23" fmla="*/ 19 h 21"/>
              <a:gd name="T24" fmla="*/ 16 w 29"/>
              <a:gd name="T25" fmla="*/ 3 h 21"/>
              <a:gd name="T26" fmla="*/ 24 w 29"/>
              <a:gd name="T27" fmla="*/ 0 h 21"/>
              <a:gd name="T28" fmla="*/ 17 w 29"/>
              <a:gd name="T29" fmla="*/ 6 h 21"/>
              <a:gd name="T30" fmla="*/ 25 w 29"/>
              <a:gd name="T31" fmla="*/ 3 h 21"/>
              <a:gd name="T32" fmla="*/ 18 w 29"/>
              <a:gd name="T33" fmla="*/ 7 h 21"/>
              <a:gd name="T34" fmla="*/ 25 w 29"/>
              <a:gd name="T35" fmla="*/ 4 h 21"/>
              <a:gd name="T36" fmla="*/ 20 w 29"/>
              <a:gd name="T37" fmla="*/ 11 h 21"/>
              <a:gd name="T38" fmla="*/ 27 w 29"/>
              <a:gd name="T39" fmla="*/ 9 h 21"/>
              <a:gd name="T40" fmla="*/ 27 w 29"/>
              <a:gd name="T41" fmla="*/ 9 h 21"/>
              <a:gd name="T42" fmla="*/ 20 w 29"/>
              <a:gd name="T43" fmla="*/ 13 h 21"/>
              <a:gd name="T44" fmla="*/ 28 w 29"/>
              <a:gd name="T45" fmla="*/ 10 h 21"/>
              <a:gd name="T46" fmla="*/ 22 w 29"/>
              <a:gd name="T47" fmla="*/ 15 h 21"/>
              <a:gd name="T48" fmla="*/ 29 w 29"/>
              <a:gd name="T49" fmla="*/ 1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9" h="21">
                <a:moveTo>
                  <a:pt x="1" y="13"/>
                </a:moveTo>
                <a:lnTo>
                  <a:pt x="5" y="11"/>
                </a:lnTo>
                <a:moveTo>
                  <a:pt x="0" y="10"/>
                </a:moveTo>
                <a:lnTo>
                  <a:pt x="6" y="8"/>
                </a:lnTo>
                <a:moveTo>
                  <a:pt x="1" y="14"/>
                </a:moveTo>
                <a:lnTo>
                  <a:pt x="5" y="12"/>
                </a:lnTo>
                <a:moveTo>
                  <a:pt x="3" y="18"/>
                </a:moveTo>
                <a:lnTo>
                  <a:pt x="9" y="16"/>
                </a:lnTo>
                <a:moveTo>
                  <a:pt x="3" y="19"/>
                </a:moveTo>
                <a:lnTo>
                  <a:pt x="10" y="17"/>
                </a:lnTo>
                <a:moveTo>
                  <a:pt x="4" y="21"/>
                </a:moveTo>
                <a:lnTo>
                  <a:pt x="11" y="19"/>
                </a:lnTo>
                <a:moveTo>
                  <a:pt x="16" y="3"/>
                </a:moveTo>
                <a:lnTo>
                  <a:pt x="24" y="0"/>
                </a:lnTo>
                <a:moveTo>
                  <a:pt x="17" y="6"/>
                </a:moveTo>
                <a:lnTo>
                  <a:pt x="25" y="3"/>
                </a:lnTo>
                <a:moveTo>
                  <a:pt x="18" y="7"/>
                </a:moveTo>
                <a:lnTo>
                  <a:pt x="25" y="4"/>
                </a:lnTo>
                <a:moveTo>
                  <a:pt x="20" y="11"/>
                </a:moveTo>
                <a:lnTo>
                  <a:pt x="27" y="9"/>
                </a:lnTo>
                <a:lnTo>
                  <a:pt x="27" y="9"/>
                </a:lnTo>
                <a:moveTo>
                  <a:pt x="20" y="13"/>
                </a:moveTo>
                <a:lnTo>
                  <a:pt x="28" y="10"/>
                </a:lnTo>
                <a:moveTo>
                  <a:pt x="22" y="15"/>
                </a:moveTo>
                <a:lnTo>
                  <a:pt x="29" y="1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83" name="Freeform 1488">
            <a:extLst>
              <a:ext uri="{FF2B5EF4-FFF2-40B4-BE49-F238E27FC236}">
                <a16:creationId xmlns:a16="http://schemas.microsoft.com/office/drawing/2014/main" id="{55DA7D47-828A-1D41-FD01-BBDFB4AC80A8}"/>
              </a:ext>
            </a:extLst>
          </p:cNvPr>
          <p:cNvSpPr>
            <a:spLocks noEditPoints="1"/>
          </p:cNvSpPr>
          <p:nvPr/>
        </p:nvSpPr>
        <p:spPr bwMode="auto">
          <a:xfrm>
            <a:off x="5949321" y="1519246"/>
            <a:ext cx="152400" cy="219075"/>
          </a:xfrm>
          <a:custGeom>
            <a:avLst/>
            <a:gdLst>
              <a:gd name="T0" fmla="*/ 13 w 16"/>
              <a:gd name="T1" fmla="*/ 15 h 23"/>
              <a:gd name="T2" fmla="*/ 16 w 16"/>
              <a:gd name="T3" fmla="*/ 21 h 23"/>
              <a:gd name="T4" fmla="*/ 9 w 16"/>
              <a:gd name="T5" fmla="*/ 23 h 23"/>
              <a:gd name="T6" fmla="*/ 0 w 16"/>
              <a:gd name="T7" fmla="*/ 3 h 23"/>
              <a:gd name="T8" fmla="*/ 7 w 16"/>
              <a:gd name="T9" fmla="*/ 0 h 23"/>
              <a:gd name="T10" fmla="*/ 9 w 16"/>
              <a:gd name="T11" fmla="*/ 6 h 23"/>
              <a:gd name="T12" fmla="*/ 7 w 16"/>
              <a:gd name="T13" fmla="*/ 18 h 23"/>
              <a:gd name="T14" fmla="*/ 14 w 16"/>
              <a:gd name="T15" fmla="*/ 16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23">
                <a:moveTo>
                  <a:pt x="13" y="15"/>
                </a:moveTo>
                <a:lnTo>
                  <a:pt x="16" y="21"/>
                </a:lnTo>
                <a:lnTo>
                  <a:pt x="9" y="23"/>
                </a:lnTo>
                <a:lnTo>
                  <a:pt x="0" y="3"/>
                </a:lnTo>
                <a:lnTo>
                  <a:pt x="7" y="0"/>
                </a:lnTo>
                <a:lnTo>
                  <a:pt x="9" y="6"/>
                </a:lnTo>
                <a:moveTo>
                  <a:pt x="7" y="18"/>
                </a:moveTo>
                <a:lnTo>
                  <a:pt x="14" y="1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84" name="Freeform 1489">
            <a:extLst>
              <a:ext uri="{FF2B5EF4-FFF2-40B4-BE49-F238E27FC236}">
                <a16:creationId xmlns:a16="http://schemas.microsoft.com/office/drawing/2014/main" id="{57A4AFFF-6141-F796-B21C-487F89260F2B}"/>
              </a:ext>
            </a:extLst>
          </p:cNvPr>
          <p:cNvSpPr>
            <a:spLocks/>
          </p:cNvSpPr>
          <p:nvPr/>
        </p:nvSpPr>
        <p:spPr bwMode="auto">
          <a:xfrm>
            <a:off x="6073146" y="1652596"/>
            <a:ext cx="28575" cy="57150"/>
          </a:xfrm>
          <a:custGeom>
            <a:avLst/>
            <a:gdLst>
              <a:gd name="T0" fmla="*/ 3 w 3"/>
              <a:gd name="T1" fmla="*/ 1 h 6"/>
              <a:gd name="T2" fmla="*/ 0 w 3"/>
              <a:gd name="T3" fmla="*/ 6 h 6"/>
              <a:gd name="T4" fmla="*/ 0 w 3"/>
              <a:gd name="T5" fmla="*/ 6 h 6"/>
              <a:gd name="T6" fmla="*/ 2 w 3"/>
              <a:gd name="T7" fmla="*/ 0 h 6"/>
              <a:gd name="T8" fmla="*/ 3 w 3"/>
              <a:gd name="T9" fmla="*/ 1 h 6"/>
            </a:gdLst>
            <a:ahLst/>
            <a:cxnLst>
              <a:cxn ang="0">
                <a:pos x="T0" y="T1"/>
              </a:cxn>
              <a:cxn ang="0">
                <a:pos x="T2" y="T3"/>
              </a:cxn>
              <a:cxn ang="0">
                <a:pos x="T4" y="T5"/>
              </a:cxn>
              <a:cxn ang="0">
                <a:pos x="T6" y="T7"/>
              </a:cxn>
              <a:cxn ang="0">
                <a:pos x="T8" y="T9"/>
              </a:cxn>
            </a:cxnLst>
            <a:rect l="0" t="0" r="r" b="b"/>
            <a:pathLst>
              <a:path w="3" h="6">
                <a:moveTo>
                  <a:pt x="3" y="1"/>
                </a:moveTo>
                <a:lnTo>
                  <a:pt x="0" y="6"/>
                </a:lnTo>
                <a:lnTo>
                  <a:pt x="0" y="6"/>
                </a:lnTo>
                <a:lnTo>
                  <a:pt x="2" y="0"/>
                </a:lnTo>
                <a:lnTo>
                  <a:pt x="3" y="1"/>
                </a:lnTo>
                <a:close/>
              </a:path>
            </a:pathLst>
          </a:custGeom>
          <a:solidFill>
            <a:srgbClr val="FFFFFF"/>
          </a:solidFill>
          <a:ln w="0">
            <a:solidFill>
              <a:srgbClr val="000000"/>
            </a:solidFill>
            <a:prstDash val="solid"/>
            <a:round/>
            <a:headEnd/>
            <a:tailEnd/>
          </a:ln>
        </p:spPr>
        <p:txBody>
          <a:bodyPr/>
          <a:lstStyle/>
          <a:p>
            <a:endParaRPr lang="ru-RU"/>
          </a:p>
        </p:txBody>
      </p:sp>
      <p:sp>
        <p:nvSpPr>
          <p:cNvPr id="85" name="Freeform 1490">
            <a:extLst>
              <a:ext uri="{FF2B5EF4-FFF2-40B4-BE49-F238E27FC236}">
                <a16:creationId xmlns:a16="http://schemas.microsoft.com/office/drawing/2014/main" id="{F42601A5-6DDC-C280-A766-D64BAEE89EE0}"/>
              </a:ext>
            </a:extLst>
          </p:cNvPr>
          <p:cNvSpPr>
            <a:spLocks/>
          </p:cNvSpPr>
          <p:nvPr/>
        </p:nvSpPr>
        <p:spPr bwMode="auto">
          <a:xfrm>
            <a:off x="6139821" y="1576396"/>
            <a:ext cx="19050" cy="9525"/>
          </a:xfrm>
          <a:custGeom>
            <a:avLst/>
            <a:gdLst>
              <a:gd name="T0" fmla="*/ 0 w 2"/>
              <a:gd name="T1" fmla="*/ 1 h 1"/>
              <a:gd name="T2" fmla="*/ 2 w 2"/>
              <a:gd name="T3" fmla="*/ 1 h 1"/>
              <a:gd name="T4" fmla="*/ 2 w 2"/>
              <a:gd name="T5" fmla="*/ 0 h 1"/>
              <a:gd name="T6" fmla="*/ 0 w 2"/>
              <a:gd name="T7" fmla="*/ 1 h 1"/>
            </a:gdLst>
            <a:ahLst/>
            <a:cxnLst>
              <a:cxn ang="0">
                <a:pos x="T0" y="T1"/>
              </a:cxn>
              <a:cxn ang="0">
                <a:pos x="T2" y="T3"/>
              </a:cxn>
              <a:cxn ang="0">
                <a:pos x="T4" y="T5"/>
              </a:cxn>
              <a:cxn ang="0">
                <a:pos x="T6" y="T7"/>
              </a:cxn>
            </a:cxnLst>
            <a:rect l="0" t="0" r="r" b="b"/>
            <a:pathLst>
              <a:path w="2" h="1">
                <a:moveTo>
                  <a:pt x="0" y="1"/>
                </a:moveTo>
                <a:lnTo>
                  <a:pt x="2" y="1"/>
                </a:lnTo>
                <a:lnTo>
                  <a:pt x="2" y="0"/>
                </a:lnTo>
                <a:lnTo>
                  <a:pt x="0" y="1"/>
                </a:lnTo>
                <a:close/>
              </a:path>
            </a:pathLst>
          </a:custGeom>
          <a:solidFill>
            <a:srgbClr val="FFFFFF"/>
          </a:solidFill>
          <a:ln w="0">
            <a:solidFill>
              <a:srgbClr val="000000"/>
            </a:solidFill>
            <a:prstDash val="solid"/>
            <a:round/>
            <a:headEnd/>
            <a:tailEnd/>
          </a:ln>
        </p:spPr>
        <p:txBody>
          <a:bodyPr/>
          <a:lstStyle/>
          <a:p>
            <a:endParaRPr lang="ru-RU"/>
          </a:p>
        </p:txBody>
      </p:sp>
      <p:sp>
        <p:nvSpPr>
          <p:cNvPr id="86" name="Freeform 1491">
            <a:extLst>
              <a:ext uri="{FF2B5EF4-FFF2-40B4-BE49-F238E27FC236}">
                <a16:creationId xmlns:a16="http://schemas.microsoft.com/office/drawing/2014/main" id="{70D3DB3B-2C33-13D2-3170-9546040B5DF8}"/>
              </a:ext>
            </a:extLst>
          </p:cNvPr>
          <p:cNvSpPr>
            <a:spLocks/>
          </p:cNvSpPr>
          <p:nvPr/>
        </p:nvSpPr>
        <p:spPr bwMode="auto">
          <a:xfrm>
            <a:off x="6073146" y="1709746"/>
            <a:ext cx="1588" cy="9525"/>
          </a:xfrm>
          <a:custGeom>
            <a:avLst/>
            <a:gdLst>
              <a:gd name="T0" fmla="*/ 0 h 1"/>
              <a:gd name="T1" fmla="*/ 0 h 1"/>
              <a:gd name="T2" fmla="*/ 1 h 1"/>
              <a:gd name="T3" fmla="*/ 1 h 1"/>
              <a:gd name="T4" fmla="*/ 0 h 1"/>
              <a:gd name="T5" fmla="*/ 0 h 1"/>
            </a:gdLst>
            <a:ahLst/>
            <a:cxnLst>
              <a:cxn ang="0">
                <a:pos x="0" y="T0"/>
              </a:cxn>
              <a:cxn ang="0">
                <a:pos x="0" y="T1"/>
              </a:cxn>
              <a:cxn ang="0">
                <a:pos x="0" y="T2"/>
              </a:cxn>
              <a:cxn ang="0">
                <a:pos x="0" y="T3"/>
              </a:cxn>
              <a:cxn ang="0">
                <a:pos x="0" y="T4"/>
              </a:cxn>
              <a:cxn ang="0">
                <a:pos x="0" y="T5"/>
              </a:cxn>
            </a:cxnLst>
            <a:rect l="0" t="0" r="r" b="b"/>
            <a:pathLst>
              <a:path h="1">
                <a:moveTo>
                  <a:pt x="0" y="0"/>
                </a:moveTo>
                <a:lnTo>
                  <a:pt x="0" y="0"/>
                </a:lnTo>
                <a:lnTo>
                  <a:pt x="0" y="1"/>
                </a:lnTo>
                <a:lnTo>
                  <a:pt x="0" y="1"/>
                </a:lnTo>
                <a:lnTo>
                  <a:pt x="0" y="0"/>
                </a:lnTo>
                <a:lnTo>
                  <a:pt x="0" y="0"/>
                </a:lnTo>
                <a:close/>
              </a:path>
            </a:pathLst>
          </a:custGeom>
          <a:solidFill>
            <a:srgbClr val="FFFFFF"/>
          </a:solidFill>
          <a:ln w="0">
            <a:solidFill>
              <a:srgbClr val="000000"/>
            </a:solidFill>
            <a:prstDash val="solid"/>
            <a:round/>
            <a:headEnd/>
            <a:tailEnd/>
          </a:ln>
        </p:spPr>
        <p:txBody>
          <a:bodyPr/>
          <a:lstStyle/>
          <a:p>
            <a:endParaRPr lang="ru-RU"/>
          </a:p>
        </p:txBody>
      </p:sp>
      <p:sp>
        <p:nvSpPr>
          <p:cNvPr id="208" name="Freeform 1492">
            <a:extLst>
              <a:ext uri="{FF2B5EF4-FFF2-40B4-BE49-F238E27FC236}">
                <a16:creationId xmlns:a16="http://schemas.microsoft.com/office/drawing/2014/main" id="{9873BF27-B68A-A359-4CE7-9DD7E79586DB}"/>
              </a:ext>
            </a:extLst>
          </p:cNvPr>
          <p:cNvSpPr>
            <a:spLocks/>
          </p:cNvSpPr>
          <p:nvPr/>
        </p:nvSpPr>
        <p:spPr bwMode="auto">
          <a:xfrm>
            <a:off x="6139821" y="1528771"/>
            <a:ext cx="152400" cy="57150"/>
          </a:xfrm>
          <a:custGeom>
            <a:avLst/>
            <a:gdLst>
              <a:gd name="T0" fmla="*/ 0 w 16"/>
              <a:gd name="T1" fmla="*/ 6 h 6"/>
              <a:gd name="T2" fmla="*/ 16 w 16"/>
              <a:gd name="T3" fmla="*/ 0 h 6"/>
              <a:gd name="T4" fmla="*/ 0 w 16"/>
              <a:gd name="T5" fmla="*/ 6 h 6"/>
            </a:gdLst>
            <a:ahLst/>
            <a:cxnLst>
              <a:cxn ang="0">
                <a:pos x="T0" y="T1"/>
              </a:cxn>
              <a:cxn ang="0">
                <a:pos x="T2" y="T3"/>
              </a:cxn>
              <a:cxn ang="0">
                <a:pos x="T4" y="T5"/>
              </a:cxn>
            </a:cxnLst>
            <a:rect l="0" t="0" r="r" b="b"/>
            <a:pathLst>
              <a:path w="16" h="6">
                <a:moveTo>
                  <a:pt x="0" y="6"/>
                </a:moveTo>
                <a:lnTo>
                  <a:pt x="16" y="0"/>
                </a:lnTo>
                <a:lnTo>
                  <a:pt x="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09" name="Freeform 1493">
            <a:extLst>
              <a:ext uri="{FF2B5EF4-FFF2-40B4-BE49-F238E27FC236}">
                <a16:creationId xmlns:a16="http://schemas.microsoft.com/office/drawing/2014/main" id="{3ACA3CC5-C000-F045-D62A-7A174A498207}"/>
              </a:ext>
            </a:extLst>
          </p:cNvPr>
          <p:cNvSpPr>
            <a:spLocks/>
          </p:cNvSpPr>
          <p:nvPr/>
        </p:nvSpPr>
        <p:spPr bwMode="auto">
          <a:xfrm>
            <a:off x="6158871" y="1662121"/>
            <a:ext cx="47625" cy="57150"/>
          </a:xfrm>
          <a:custGeom>
            <a:avLst/>
            <a:gdLst>
              <a:gd name="T0" fmla="*/ 0 w 5"/>
              <a:gd name="T1" fmla="*/ 0 h 6"/>
              <a:gd name="T2" fmla="*/ 5 w 5"/>
              <a:gd name="T3" fmla="*/ 6 h 6"/>
              <a:gd name="T4" fmla="*/ 0 w 5"/>
              <a:gd name="T5" fmla="*/ 0 h 6"/>
            </a:gdLst>
            <a:ahLst/>
            <a:cxnLst>
              <a:cxn ang="0">
                <a:pos x="T0" y="T1"/>
              </a:cxn>
              <a:cxn ang="0">
                <a:pos x="T2" y="T3"/>
              </a:cxn>
              <a:cxn ang="0">
                <a:pos x="T4" y="T5"/>
              </a:cxn>
            </a:cxnLst>
            <a:rect l="0" t="0" r="r" b="b"/>
            <a:pathLst>
              <a:path w="5" h="6">
                <a:moveTo>
                  <a:pt x="0" y="0"/>
                </a:moveTo>
                <a:lnTo>
                  <a:pt x="5" y="6"/>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10" name="Freeform 1494">
            <a:extLst>
              <a:ext uri="{FF2B5EF4-FFF2-40B4-BE49-F238E27FC236}">
                <a16:creationId xmlns:a16="http://schemas.microsoft.com/office/drawing/2014/main" id="{BB673E21-9CE3-788D-E52A-2BC81D1400F3}"/>
              </a:ext>
            </a:extLst>
          </p:cNvPr>
          <p:cNvSpPr>
            <a:spLocks/>
          </p:cNvSpPr>
          <p:nvPr/>
        </p:nvSpPr>
        <p:spPr bwMode="auto">
          <a:xfrm>
            <a:off x="6025521" y="1633546"/>
            <a:ext cx="57150" cy="123825"/>
          </a:xfrm>
          <a:custGeom>
            <a:avLst/>
            <a:gdLst>
              <a:gd name="T0" fmla="*/ 6 w 6"/>
              <a:gd name="T1" fmla="*/ 0 h 13"/>
              <a:gd name="T2" fmla="*/ 0 w 6"/>
              <a:gd name="T3" fmla="*/ 13 h 13"/>
              <a:gd name="T4" fmla="*/ 6 w 6"/>
              <a:gd name="T5" fmla="*/ 0 h 13"/>
            </a:gdLst>
            <a:ahLst/>
            <a:cxnLst>
              <a:cxn ang="0">
                <a:pos x="T0" y="T1"/>
              </a:cxn>
              <a:cxn ang="0">
                <a:pos x="T2" y="T3"/>
              </a:cxn>
              <a:cxn ang="0">
                <a:pos x="T4" y="T5"/>
              </a:cxn>
            </a:cxnLst>
            <a:rect l="0" t="0" r="r" b="b"/>
            <a:pathLst>
              <a:path w="6" h="13">
                <a:moveTo>
                  <a:pt x="6" y="0"/>
                </a:moveTo>
                <a:lnTo>
                  <a:pt x="0" y="13"/>
                </a:lnTo>
                <a:lnTo>
                  <a:pt x="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11" name="Freeform 1495">
            <a:extLst>
              <a:ext uri="{FF2B5EF4-FFF2-40B4-BE49-F238E27FC236}">
                <a16:creationId xmlns:a16="http://schemas.microsoft.com/office/drawing/2014/main" id="{9F38522A-84B4-D60B-866C-8C816C911C64}"/>
              </a:ext>
            </a:extLst>
          </p:cNvPr>
          <p:cNvSpPr>
            <a:spLocks/>
          </p:cNvSpPr>
          <p:nvPr/>
        </p:nvSpPr>
        <p:spPr bwMode="auto">
          <a:xfrm>
            <a:off x="6130296" y="1643071"/>
            <a:ext cx="1588" cy="9525"/>
          </a:xfrm>
          <a:custGeom>
            <a:avLst/>
            <a:gdLst>
              <a:gd name="T0" fmla="*/ 1 h 1"/>
              <a:gd name="T1" fmla="*/ 0 h 1"/>
              <a:gd name="T2" fmla="*/ 1 h 1"/>
            </a:gdLst>
            <a:ahLst/>
            <a:cxnLst>
              <a:cxn ang="0">
                <a:pos x="0" y="T0"/>
              </a:cxn>
              <a:cxn ang="0">
                <a:pos x="0" y="T1"/>
              </a:cxn>
              <a:cxn ang="0">
                <a:pos x="0" y="T2"/>
              </a:cxn>
            </a:cxnLst>
            <a:rect l="0" t="0" r="r" b="b"/>
            <a:pathLst>
              <a:path h="1">
                <a:moveTo>
                  <a:pt x="0" y="1"/>
                </a:moveTo>
                <a:lnTo>
                  <a:pt x="0" y="0"/>
                </a:lnTo>
                <a:lnTo>
                  <a:pt x="0" y="1"/>
                </a:lnTo>
                <a:close/>
              </a:path>
            </a:pathLst>
          </a:custGeom>
          <a:solidFill>
            <a:srgbClr val="FFFFFF"/>
          </a:solidFill>
          <a:ln w="0">
            <a:solidFill>
              <a:srgbClr val="000000"/>
            </a:solidFill>
            <a:prstDash val="solid"/>
            <a:round/>
            <a:headEnd/>
            <a:tailEnd/>
          </a:ln>
        </p:spPr>
        <p:txBody>
          <a:bodyPr/>
          <a:lstStyle/>
          <a:p>
            <a:endParaRPr lang="ru-RU"/>
          </a:p>
        </p:txBody>
      </p:sp>
      <p:sp>
        <p:nvSpPr>
          <p:cNvPr id="212" name="Freeform 1496">
            <a:extLst>
              <a:ext uri="{FF2B5EF4-FFF2-40B4-BE49-F238E27FC236}">
                <a16:creationId xmlns:a16="http://schemas.microsoft.com/office/drawing/2014/main" id="{3A19AF43-08A3-F49A-4FEC-621C4BE31A85}"/>
              </a:ext>
            </a:extLst>
          </p:cNvPr>
          <p:cNvSpPr>
            <a:spLocks/>
          </p:cNvSpPr>
          <p:nvPr/>
        </p:nvSpPr>
        <p:spPr bwMode="auto">
          <a:xfrm>
            <a:off x="6111246" y="1633546"/>
            <a:ext cx="9525" cy="9525"/>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lnTo>
                  <a:pt x="1" y="0"/>
                </a:lnTo>
                <a:lnTo>
                  <a:pt x="0" y="1"/>
                </a:lnTo>
                <a:close/>
              </a:path>
            </a:pathLst>
          </a:custGeom>
          <a:solidFill>
            <a:srgbClr val="FFFFFF"/>
          </a:solidFill>
          <a:ln w="0">
            <a:solidFill>
              <a:srgbClr val="000000"/>
            </a:solidFill>
            <a:prstDash val="solid"/>
            <a:round/>
            <a:headEnd/>
            <a:tailEnd/>
          </a:ln>
        </p:spPr>
        <p:txBody>
          <a:bodyPr/>
          <a:lstStyle/>
          <a:p>
            <a:endParaRPr lang="ru-RU"/>
          </a:p>
        </p:txBody>
      </p:sp>
      <p:sp>
        <p:nvSpPr>
          <p:cNvPr id="213" name="Freeform 1533">
            <a:extLst>
              <a:ext uri="{FF2B5EF4-FFF2-40B4-BE49-F238E27FC236}">
                <a16:creationId xmlns:a16="http://schemas.microsoft.com/office/drawing/2014/main" id="{28D86BB0-596D-6569-D0CF-D796FC958B8C}"/>
              </a:ext>
            </a:extLst>
          </p:cNvPr>
          <p:cNvSpPr>
            <a:spLocks/>
          </p:cNvSpPr>
          <p:nvPr/>
        </p:nvSpPr>
        <p:spPr bwMode="auto">
          <a:xfrm>
            <a:off x="6186854" y="1684283"/>
            <a:ext cx="896411" cy="117460"/>
          </a:xfrm>
          <a:custGeom>
            <a:avLst/>
            <a:gdLst>
              <a:gd name="T0" fmla="*/ 96 w 96"/>
              <a:gd name="T1" fmla="*/ 76 h 76"/>
              <a:gd name="T2" fmla="*/ 0 w 96"/>
              <a:gd name="T3" fmla="*/ 0 h 76"/>
            </a:gdLst>
            <a:ahLst/>
            <a:cxnLst>
              <a:cxn ang="0">
                <a:pos x="T0" y="T1"/>
              </a:cxn>
              <a:cxn ang="0">
                <a:pos x="T2" y="T3"/>
              </a:cxn>
            </a:cxnLst>
            <a:rect l="0" t="0" r="r" b="b"/>
            <a:pathLst>
              <a:path w="96" h="76">
                <a:moveTo>
                  <a:pt x="96" y="76"/>
                </a:moveTo>
                <a:cubicBezTo>
                  <a:pt x="0" y="0"/>
                  <a:pt x="0" y="0"/>
                  <a:pt x="0" y="0"/>
                </a:cubicBezTo>
              </a:path>
            </a:pathLst>
          </a:custGeom>
          <a:noFill/>
          <a:ln w="0">
            <a:solidFill>
              <a:srgbClr val="24211D"/>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mc:AlternateContent xmlns:mc="http://schemas.openxmlformats.org/markup-compatibility/2006" xmlns:a14="http://schemas.microsoft.com/office/drawing/2010/main">
        <mc:Choice Requires="a14">
          <p:sp>
            <p:nvSpPr>
              <p:cNvPr id="154" name="TextBox 153">
                <a:extLst>
                  <a:ext uri="{FF2B5EF4-FFF2-40B4-BE49-F238E27FC236}">
                    <a16:creationId xmlns:a16="http://schemas.microsoft.com/office/drawing/2014/main" id="{DD9B822F-5D96-A4B4-80CD-F90644A4FE75}"/>
                  </a:ext>
                </a:extLst>
              </p:cNvPr>
              <p:cNvSpPr txBox="1"/>
              <p:nvPr/>
            </p:nvSpPr>
            <p:spPr>
              <a:xfrm>
                <a:off x="3209922" y="3865988"/>
                <a:ext cx="5916948" cy="46814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ad>
                        <m:radPr>
                          <m:degHide m:val="on"/>
                          <m:ctrlPr>
                            <a:rPr lang="ru-RU" sz="1200" i="1" smtClean="0">
                              <a:solidFill>
                                <a:srgbClr val="836967"/>
                              </a:solidFill>
                              <a:latin typeface="Cambria Math" panose="02040503050406030204" pitchFamily="18" charset="0"/>
                            </a:rPr>
                          </m:ctrlPr>
                        </m:radPr>
                        <m:deg/>
                        <m:e>
                          <m:sSup>
                            <m:sSupPr>
                              <m:ctrlPr>
                                <a:rPr lang="ru-RU" sz="1200" i="1">
                                  <a:solidFill>
                                    <a:srgbClr val="836967"/>
                                  </a:solidFill>
                                  <a:latin typeface="Cambria Math" panose="02040503050406030204" pitchFamily="18" charset="0"/>
                                </a:rPr>
                              </m:ctrlPr>
                            </m:sSupPr>
                            <m:e>
                              <m:d>
                                <m:dPr>
                                  <m:ctrlPr>
                                    <a:rPr lang="ru-RU" sz="1200" i="1">
                                      <a:solidFill>
                                        <a:srgbClr val="836967"/>
                                      </a:solidFill>
                                      <a:latin typeface="Cambria Math" panose="02040503050406030204" pitchFamily="18" charset="0"/>
                                    </a:rPr>
                                  </m:ctrlPr>
                                </m:dPr>
                                <m:e>
                                  <m:sSubSup>
                                    <m:sSubSupPr>
                                      <m:ctrlPr>
                                        <a:rPr lang="ru-RU" sz="1200" i="1">
                                          <a:solidFill>
                                            <a:srgbClr val="836967"/>
                                          </a:solidFill>
                                          <a:latin typeface="Cambria Math" panose="02040503050406030204" pitchFamily="18" charset="0"/>
                                        </a:rPr>
                                      </m:ctrlPr>
                                    </m:sSubSupPr>
                                    <m:e>
                                      <m:r>
                                        <a:rPr lang="ru-RU" sz="1200" i="1">
                                          <a:latin typeface="Cambria Math" panose="02040503050406030204" pitchFamily="18" charset="0"/>
                                        </a:rPr>
                                        <m:t>𝑋</m:t>
                                      </m:r>
                                    </m:e>
                                    <m:sub>
                                      <m:r>
                                        <a:rPr lang="ru-RU" sz="1200" i="1">
                                          <a:latin typeface="Cambria Math" panose="02040503050406030204" pitchFamily="18" charset="0"/>
                                        </a:rPr>
                                        <m:t>𝑖</m:t>
                                      </m:r>
                                    </m:sub>
                                    <m:sup>
                                      <m:r>
                                        <a:rPr lang="ru-RU" sz="1200" i="1">
                                          <a:latin typeface="Cambria Math" panose="02040503050406030204" pitchFamily="18" charset="0"/>
                                        </a:rPr>
                                        <m:t>𝑠𝑎𝑡</m:t>
                                      </m:r>
                                    </m:sup>
                                  </m:sSubSup>
                                  <m:d>
                                    <m:dPr>
                                      <m:ctrlPr>
                                        <a:rPr lang="ru-RU" sz="1200" i="1">
                                          <a:solidFill>
                                            <a:srgbClr val="836967"/>
                                          </a:solidFill>
                                          <a:latin typeface="Cambria Math" panose="02040503050406030204" pitchFamily="18" charset="0"/>
                                        </a:rPr>
                                      </m:ctrlPr>
                                    </m:dPr>
                                    <m:e>
                                      <m:r>
                                        <a:rPr lang="ru-RU" sz="1200" i="1">
                                          <a:latin typeface="Cambria Math" panose="02040503050406030204" pitchFamily="18" charset="0"/>
                                        </a:rPr>
                                        <m:t>𝑡</m:t>
                                      </m:r>
                                    </m:e>
                                  </m:d>
                                  <m:r>
                                    <a:rPr lang="ru-RU" sz="1200" i="0">
                                      <a:latin typeface="Cambria Math" panose="02040503050406030204" pitchFamily="18" charset="0"/>
                                    </a:rPr>
                                    <m:t>−</m:t>
                                  </m:r>
                                  <m:sSup>
                                    <m:sSupPr>
                                      <m:ctrlPr>
                                        <a:rPr lang="ru-RU" sz="1200" i="1">
                                          <a:solidFill>
                                            <a:srgbClr val="836967"/>
                                          </a:solidFill>
                                          <a:latin typeface="Cambria Math" panose="02040503050406030204" pitchFamily="18" charset="0"/>
                                        </a:rPr>
                                      </m:ctrlPr>
                                    </m:sSupPr>
                                    <m:e>
                                      <m:r>
                                        <a:rPr lang="ru-RU" sz="1200" i="1">
                                          <a:latin typeface="Cambria Math" panose="02040503050406030204" pitchFamily="18" charset="0"/>
                                        </a:rPr>
                                        <m:t>𝑋</m:t>
                                      </m:r>
                                    </m:e>
                                    <m:sup>
                                      <m:r>
                                        <a:rPr lang="ru-RU" sz="1200" i="1">
                                          <a:latin typeface="Cambria Math" panose="02040503050406030204" pitchFamily="18" charset="0"/>
                                        </a:rPr>
                                        <m:t>𝑟𝑒𝑐</m:t>
                                      </m:r>
                                    </m:sup>
                                  </m:sSup>
                                </m:e>
                              </m:d>
                            </m:e>
                            <m:sup>
                              <m:r>
                                <a:rPr lang="ru-RU" sz="1200" i="0">
                                  <a:latin typeface="Cambria Math" panose="02040503050406030204" pitchFamily="18" charset="0"/>
                                </a:rPr>
                                <m:t>2</m:t>
                              </m:r>
                            </m:sup>
                          </m:sSup>
                          <m:r>
                            <a:rPr lang="ru-RU" sz="1200" i="0">
                              <a:latin typeface="Cambria Math" panose="02040503050406030204" pitchFamily="18" charset="0"/>
                            </a:rPr>
                            <m:t>+</m:t>
                          </m:r>
                          <m:sSup>
                            <m:sSupPr>
                              <m:ctrlPr>
                                <a:rPr lang="ru-RU" sz="1200" i="1">
                                  <a:solidFill>
                                    <a:srgbClr val="836967"/>
                                  </a:solidFill>
                                  <a:latin typeface="Cambria Math" panose="02040503050406030204" pitchFamily="18" charset="0"/>
                                </a:rPr>
                              </m:ctrlPr>
                            </m:sSupPr>
                            <m:e>
                              <m:d>
                                <m:dPr>
                                  <m:ctrlPr>
                                    <a:rPr lang="ru-RU" sz="1200" i="1">
                                      <a:solidFill>
                                        <a:srgbClr val="836967"/>
                                      </a:solidFill>
                                      <a:latin typeface="Cambria Math" panose="02040503050406030204" pitchFamily="18" charset="0"/>
                                    </a:rPr>
                                  </m:ctrlPr>
                                </m:dPr>
                                <m:e>
                                  <m:sSubSup>
                                    <m:sSubSupPr>
                                      <m:ctrlPr>
                                        <a:rPr lang="ru-RU" sz="1200" i="1">
                                          <a:solidFill>
                                            <a:srgbClr val="836967"/>
                                          </a:solidFill>
                                          <a:latin typeface="Cambria Math" panose="02040503050406030204" pitchFamily="18" charset="0"/>
                                        </a:rPr>
                                      </m:ctrlPr>
                                    </m:sSubSupPr>
                                    <m:e>
                                      <m:r>
                                        <a:rPr lang="ru-RU" sz="1200" i="1">
                                          <a:latin typeface="Cambria Math" panose="02040503050406030204" pitchFamily="18" charset="0"/>
                                        </a:rPr>
                                        <m:t>𝑌</m:t>
                                      </m:r>
                                    </m:e>
                                    <m:sub>
                                      <m:r>
                                        <a:rPr lang="ru-RU" sz="1200" i="1">
                                          <a:latin typeface="Cambria Math" panose="02040503050406030204" pitchFamily="18" charset="0"/>
                                        </a:rPr>
                                        <m:t>𝑖</m:t>
                                      </m:r>
                                    </m:sub>
                                    <m:sup>
                                      <m:r>
                                        <a:rPr lang="ru-RU" sz="1200" i="1">
                                          <a:latin typeface="Cambria Math" panose="02040503050406030204" pitchFamily="18" charset="0"/>
                                        </a:rPr>
                                        <m:t>𝑠𝑎𝑡</m:t>
                                      </m:r>
                                    </m:sup>
                                  </m:sSubSup>
                                  <m:d>
                                    <m:dPr>
                                      <m:ctrlPr>
                                        <a:rPr lang="ru-RU" sz="1200" i="1">
                                          <a:solidFill>
                                            <a:srgbClr val="836967"/>
                                          </a:solidFill>
                                          <a:latin typeface="Cambria Math" panose="02040503050406030204" pitchFamily="18" charset="0"/>
                                        </a:rPr>
                                      </m:ctrlPr>
                                    </m:dPr>
                                    <m:e>
                                      <m:r>
                                        <a:rPr lang="ru-RU" sz="1200" i="1">
                                          <a:latin typeface="Cambria Math" panose="02040503050406030204" pitchFamily="18" charset="0"/>
                                        </a:rPr>
                                        <m:t>𝑡</m:t>
                                      </m:r>
                                    </m:e>
                                  </m:d>
                                  <m:r>
                                    <a:rPr lang="ru-RU" sz="1200" i="0">
                                      <a:latin typeface="Cambria Math" panose="02040503050406030204" pitchFamily="18" charset="0"/>
                                    </a:rPr>
                                    <m:t>−</m:t>
                                  </m:r>
                                  <m:sSup>
                                    <m:sSupPr>
                                      <m:ctrlPr>
                                        <a:rPr lang="ru-RU" sz="1200" i="1">
                                          <a:solidFill>
                                            <a:srgbClr val="836967"/>
                                          </a:solidFill>
                                          <a:latin typeface="Cambria Math" panose="02040503050406030204" pitchFamily="18" charset="0"/>
                                        </a:rPr>
                                      </m:ctrlPr>
                                    </m:sSupPr>
                                    <m:e>
                                      <m:r>
                                        <a:rPr lang="ru-RU" sz="1200" i="1">
                                          <a:latin typeface="Cambria Math" panose="02040503050406030204" pitchFamily="18" charset="0"/>
                                        </a:rPr>
                                        <m:t>𝑌</m:t>
                                      </m:r>
                                    </m:e>
                                    <m:sup>
                                      <m:r>
                                        <a:rPr lang="ru-RU" sz="1200" i="1">
                                          <a:latin typeface="Cambria Math" panose="02040503050406030204" pitchFamily="18" charset="0"/>
                                        </a:rPr>
                                        <m:t>𝑟𝑒𝑐</m:t>
                                      </m:r>
                                    </m:sup>
                                  </m:sSup>
                                </m:e>
                              </m:d>
                            </m:e>
                            <m:sup>
                              <m:r>
                                <a:rPr lang="ru-RU" sz="1200" i="0">
                                  <a:latin typeface="Cambria Math" panose="02040503050406030204" pitchFamily="18" charset="0"/>
                                </a:rPr>
                                <m:t>2</m:t>
                              </m:r>
                            </m:sup>
                          </m:sSup>
                          <m:r>
                            <a:rPr lang="ru-RU" sz="1200" i="0">
                              <a:latin typeface="Cambria Math" panose="02040503050406030204" pitchFamily="18" charset="0"/>
                            </a:rPr>
                            <m:t>+</m:t>
                          </m:r>
                          <m:sSup>
                            <m:sSupPr>
                              <m:ctrlPr>
                                <a:rPr lang="ru-RU" sz="1200" i="1">
                                  <a:solidFill>
                                    <a:srgbClr val="836967"/>
                                  </a:solidFill>
                                  <a:latin typeface="Cambria Math" panose="02040503050406030204" pitchFamily="18" charset="0"/>
                                </a:rPr>
                              </m:ctrlPr>
                            </m:sSupPr>
                            <m:e>
                              <m:d>
                                <m:dPr>
                                  <m:ctrlPr>
                                    <a:rPr lang="ru-RU" sz="1200" i="1">
                                      <a:solidFill>
                                        <a:srgbClr val="836967"/>
                                      </a:solidFill>
                                      <a:latin typeface="Cambria Math" panose="02040503050406030204" pitchFamily="18" charset="0"/>
                                    </a:rPr>
                                  </m:ctrlPr>
                                </m:dPr>
                                <m:e>
                                  <m:sSubSup>
                                    <m:sSubSupPr>
                                      <m:ctrlPr>
                                        <a:rPr lang="ru-RU" sz="1200" i="1">
                                          <a:solidFill>
                                            <a:srgbClr val="836967"/>
                                          </a:solidFill>
                                          <a:latin typeface="Cambria Math" panose="02040503050406030204" pitchFamily="18" charset="0"/>
                                        </a:rPr>
                                      </m:ctrlPr>
                                    </m:sSubSupPr>
                                    <m:e>
                                      <m:r>
                                        <a:rPr lang="ru-RU" sz="1200" i="1">
                                          <a:latin typeface="Cambria Math" panose="02040503050406030204" pitchFamily="18" charset="0"/>
                                        </a:rPr>
                                        <m:t>𝑍</m:t>
                                      </m:r>
                                    </m:e>
                                    <m:sub>
                                      <m:r>
                                        <a:rPr lang="ru-RU" sz="1200" i="1">
                                          <a:latin typeface="Cambria Math" panose="02040503050406030204" pitchFamily="18" charset="0"/>
                                        </a:rPr>
                                        <m:t>𝑖</m:t>
                                      </m:r>
                                    </m:sub>
                                    <m:sup>
                                      <m:r>
                                        <a:rPr lang="ru-RU" sz="1200" i="1">
                                          <a:latin typeface="Cambria Math" panose="02040503050406030204" pitchFamily="18" charset="0"/>
                                        </a:rPr>
                                        <m:t>𝑠𝑎𝑡</m:t>
                                      </m:r>
                                    </m:sup>
                                  </m:sSubSup>
                                  <m:d>
                                    <m:dPr>
                                      <m:ctrlPr>
                                        <a:rPr lang="ru-RU" sz="1200" i="1">
                                          <a:solidFill>
                                            <a:srgbClr val="836967"/>
                                          </a:solidFill>
                                          <a:latin typeface="Cambria Math" panose="02040503050406030204" pitchFamily="18" charset="0"/>
                                        </a:rPr>
                                      </m:ctrlPr>
                                    </m:dPr>
                                    <m:e>
                                      <m:r>
                                        <a:rPr lang="ru-RU" sz="1200" i="1">
                                          <a:latin typeface="Cambria Math" panose="02040503050406030204" pitchFamily="18" charset="0"/>
                                        </a:rPr>
                                        <m:t>𝑡</m:t>
                                      </m:r>
                                    </m:e>
                                  </m:d>
                                  <m:r>
                                    <a:rPr lang="ru-RU" sz="1200" i="0">
                                      <a:latin typeface="Cambria Math" panose="02040503050406030204" pitchFamily="18" charset="0"/>
                                    </a:rPr>
                                    <m:t>−</m:t>
                                  </m:r>
                                  <m:sSup>
                                    <m:sSupPr>
                                      <m:ctrlPr>
                                        <a:rPr lang="ru-RU" sz="1200" i="1">
                                          <a:solidFill>
                                            <a:srgbClr val="836967"/>
                                          </a:solidFill>
                                          <a:latin typeface="Cambria Math" panose="02040503050406030204" pitchFamily="18" charset="0"/>
                                        </a:rPr>
                                      </m:ctrlPr>
                                    </m:sSupPr>
                                    <m:e>
                                      <m:r>
                                        <a:rPr lang="ru-RU" sz="1200" i="1">
                                          <a:latin typeface="Cambria Math" panose="02040503050406030204" pitchFamily="18" charset="0"/>
                                        </a:rPr>
                                        <m:t>𝑍</m:t>
                                      </m:r>
                                    </m:e>
                                    <m:sup>
                                      <m:r>
                                        <a:rPr lang="ru-RU" sz="1200" i="1">
                                          <a:latin typeface="Cambria Math" panose="02040503050406030204" pitchFamily="18" charset="0"/>
                                        </a:rPr>
                                        <m:t>𝑟𝑒𝑐</m:t>
                                      </m:r>
                                    </m:sup>
                                  </m:sSup>
                                </m:e>
                              </m:d>
                            </m:e>
                            <m:sup>
                              <m:r>
                                <a:rPr lang="ru-RU" sz="1200" i="0">
                                  <a:latin typeface="Cambria Math" panose="02040503050406030204" pitchFamily="18" charset="0"/>
                                </a:rPr>
                                <m:t>2</m:t>
                              </m:r>
                            </m:sup>
                          </m:sSup>
                        </m:e>
                      </m:rad>
                      <m:r>
                        <a:rPr lang="ru-RU" sz="1200" i="0">
                          <a:latin typeface="Cambria Math" panose="02040503050406030204" pitchFamily="18" charset="0"/>
                        </a:rPr>
                        <m:t>=с∙∆</m:t>
                      </m:r>
                      <m:r>
                        <a:rPr lang="ru-RU" sz="1200" i="1">
                          <a:latin typeface="Cambria Math" panose="02040503050406030204" pitchFamily="18" charset="0"/>
                        </a:rPr>
                        <m:t>𝑡</m:t>
                      </m:r>
                      <m:r>
                        <a:rPr lang="ru-RU" sz="1200" i="0">
                          <a:latin typeface="Cambria Math" panose="02040503050406030204" pitchFamily="18" charset="0"/>
                        </a:rPr>
                        <m:t>+</m:t>
                      </m:r>
                      <m:r>
                        <a:rPr lang="ru-RU" sz="1200" i="1">
                          <a:latin typeface="Cambria Math" panose="02040503050406030204" pitchFamily="18" charset="0"/>
                        </a:rPr>
                        <m:t>𝛿</m:t>
                      </m:r>
                    </m:oMath>
                  </m:oMathPara>
                </a14:m>
                <a:endParaRPr lang="ru-RU" sz="1200" dirty="0"/>
              </a:p>
            </p:txBody>
          </p:sp>
        </mc:Choice>
        <mc:Fallback xmlns="">
          <p:sp>
            <p:nvSpPr>
              <p:cNvPr id="154" name="TextBox 153">
                <a:extLst>
                  <a:ext uri="{FF2B5EF4-FFF2-40B4-BE49-F238E27FC236}">
                    <a16:creationId xmlns:a16="http://schemas.microsoft.com/office/drawing/2014/main" id="{DD9B822F-5D96-A4B4-80CD-F90644A4FE75}"/>
                  </a:ext>
                </a:extLst>
              </p:cNvPr>
              <p:cNvSpPr txBox="1">
                <a:spLocks noRot="1" noChangeAspect="1" noMove="1" noResize="1" noEditPoints="1" noAdjustHandles="1" noChangeArrowheads="1" noChangeShapeType="1" noTextEdit="1"/>
              </p:cNvSpPr>
              <p:nvPr/>
            </p:nvSpPr>
            <p:spPr>
              <a:xfrm>
                <a:off x="3209922" y="3865988"/>
                <a:ext cx="5916948" cy="468141"/>
              </a:xfrm>
              <a:prstGeom prst="rect">
                <a:avLst/>
              </a:prstGeom>
              <a:blipFill>
                <a:blip r:embed="rId6"/>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207" name="TextBox 206">
                <a:extLst>
                  <a:ext uri="{FF2B5EF4-FFF2-40B4-BE49-F238E27FC236}">
                    <a16:creationId xmlns:a16="http://schemas.microsoft.com/office/drawing/2014/main" id="{5EBAF082-71BF-CEBE-08C2-99F43F9EF57F}"/>
                  </a:ext>
                </a:extLst>
              </p:cNvPr>
              <p:cNvSpPr txBox="1"/>
              <p:nvPr/>
            </p:nvSpPr>
            <p:spPr>
              <a:xfrm>
                <a:off x="3591078" y="4259182"/>
                <a:ext cx="5518374" cy="46814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ad>
                        <m:radPr>
                          <m:degHide m:val="on"/>
                          <m:ctrlPr>
                            <a:rPr lang="ru-RU" sz="1200" i="1" smtClean="0">
                              <a:solidFill>
                                <a:srgbClr val="836967"/>
                              </a:solidFill>
                              <a:latin typeface="Cambria Math" panose="02040503050406030204" pitchFamily="18" charset="0"/>
                            </a:rPr>
                          </m:ctrlPr>
                        </m:radPr>
                        <m:deg/>
                        <m:e>
                          <m:sSup>
                            <m:sSupPr>
                              <m:ctrlPr>
                                <a:rPr lang="ru-RU" sz="1200" i="1">
                                  <a:solidFill>
                                    <a:srgbClr val="836967"/>
                                  </a:solidFill>
                                  <a:latin typeface="Cambria Math" panose="02040503050406030204" pitchFamily="18" charset="0"/>
                                </a:rPr>
                              </m:ctrlPr>
                            </m:sSupPr>
                            <m:e>
                              <m:d>
                                <m:dPr>
                                  <m:ctrlPr>
                                    <a:rPr lang="ru-RU" sz="1200" i="1">
                                      <a:solidFill>
                                        <a:srgbClr val="836967"/>
                                      </a:solidFill>
                                      <a:latin typeface="Cambria Math" panose="02040503050406030204" pitchFamily="18" charset="0"/>
                                    </a:rPr>
                                  </m:ctrlPr>
                                </m:dPr>
                                <m:e>
                                  <m:sSubSup>
                                    <m:sSubSupPr>
                                      <m:ctrlPr>
                                        <a:rPr lang="ru-RU" sz="1200" i="1">
                                          <a:solidFill>
                                            <a:srgbClr val="836967"/>
                                          </a:solidFill>
                                          <a:latin typeface="Cambria Math" panose="02040503050406030204" pitchFamily="18" charset="0"/>
                                        </a:rPr>
                                      </m:ctrlPr>
                                    </m:sSubSupPr>
                                    <m:e>
                                      <m:r>
                                        <a:rPr lang="ru-RU" sz="1200" i="1">
                                          <a:latin typeface="Cambria Math" panose="02040503050406030204" pitchFamily="18" charset="0"/>
                                        </a:rPr>
                                        <m:t>𝑋</m:t>
                                      </m:r>
                                    </m:e>
                                    <m:sub>
                                      <m:r>
                                        <a:rPr lang="ru-RU" sz="1200" i="1">
                                          <a:latin typeface="Cambria Math" panose="02040503050406030204" pitchFamily="18" charset="0"/>
                                        </a:rPr>
                                        <m:t>𝑖</m:t>
                                      </m:r>
                                    </m:sub>
                                    <m:sup>
                                      <m:r>
                                        <a:rPr lang="ru-RU" sz="1200" i="1">
                                          <a:latin typeface="Cambria Math" panose="02040503050406030204" pitchFamily="18" charset="0"/>
                                        </a:rPr>
                                        <m:t>𝑠𝑎𝑡</m:t>
                                      </m:r>
                                    </m:sup>
                                  </m:sSubSup>
                                  <m:d>
                                    <m:dPr>
                                      <m:ctrlPr>
                                        <a:rPr lang="ru-RU" sz="1200" i="1">
                                          <a:solidFill>
                                            <a:srgbClr val="836967"/>
                                          </a:solidFill>
                                          <a:latin typeface="Cambria Math" panose="02040503050406030204" pitchFamily="18" charset="0"/>
                                        </a:rPr>
                                      </m:ctrlPr>
                                    </m:dPr>
                                    <m:e>
                                      <m:r>
                                        <a:rPr lang="ru-RU" sz="1200" i="1">
                                          <a:latin typeface="Cambria Math" panose="02040503050406030204" pitchFamily="18" charset="0"/>
                                        </a:rPr>
                                        <m:t>𝑡</m:t>
                                      </m:r>
                                    </m:e>
                                  </m:d>
                                  <m:r>
                                    <a:rPr lang="ru-RU" sz="1200" i="0">
                                      <a:latin typeface="Cambria Math" panose="02040503050406030204" pitchFamily="18" charset="0"/>
                                    </a:rPr>
                                    <m:t>−</m:t>
                                  </m:r>
                                  <m:sSup>
                                    <m:sSupPr>
                                      <m:ctrlPr>
                                        <a:rPr lang="ru-RU" sz="1200" i="1">
                                          <a:solidFill>
                                            <a:srgbClr val="836967"/>
                                          </a:solidFill>
                                          <a:latin typeface="Cambria Math" panose="02040503050406030204" pitchFamily="18" charset="0"/>
                                        </a:rPr>
                                      </m:ctrlPr>
                                    </m:sSupPr>
                                    <m:e>
                                      <m:r>
                                        <a:rPr lang="ru-RU" sz="1200" i="1">
                                          <a:latin typeface="Cambria Math" panose="02040503050406030204" pitchFamily="18" charset="0"/>
                                        </a:rPr>
                                        <m:t>𝑋</m:t>
                                      </m:r>
                                    </m:e>
                                    <m:sup>
                                      <m:r>
                                        <a:rPr lang="ru-RU" sz="1200" i="1">
                                          <a:latin typeface="Cambria Math" panose="02040503050406030204" pitchFamily="18" charset="0"/>
                                        </a:rPr>
                                        <m:t>𝑟𝑒𝑐</m:t>
                                      </m:r>
                                    </m:sup>
                                  </m:sSup>
                                </m:e>
                              </m:d>
                            </m:e>
                            <m:sup>
                              <m:r>
                                <a:rPr lang="ru-RU" sz="1200" i="0">
                                  <a:latin typeface="Cambria Math" panose="02040503050406030204" pitchFamily="18" charset="0"/>
                                </a:rPr>
                                <m:t>2</m:t>
                              </m:r>
                            </m:sup>
                          </m:sSup>
                          <m:r>
                            <a:rPr lang="ru-RU" sz="1200" i="0">
                              <a:latin typeface="Cambria Math" panose="02040503050406030204" pitchFamily="18" charset="0"/>
                            </a:rPr>
                            <m:t>+</m:t>
                          </m:r>
                          <m:sSup>
                            <m:sSupPr>
                              <m:ctrlPr>
                                <a:rPr lang="ru-RU" sz="1200" i="1">
                                  <a:solidFill>
                                    <a:srgbClr val="836967"/>
                                  </a:solidFill>
                                  <a:latin typeface="Cambria Math" panose="02040503050406030204" pitchFamily="18" charset="0"/>
                                </a:rPr>
                              </m:ctrlPr>
                            </m:sSupPr>
                            <m:e>
                              <m:d>
                                <m:dPr>
                                  <m:ctrlPr>
                                    <a:rPr lang="ru-RU" sz="1200" i="1">
                                      <a:solidFill>
                                        <a:srgbClr val="836967"/>
                                      </a:solidFill>
                                      <a:latin typeface="Cambria Math" panose="02040503050406030204" pitchFamily="18" charset="0"/>
                                    </a:rPr>
                                  </m:ctrlPr>
                                </m:dPr>
                                <m:e>
                                  <m:sSubSup>
                                    <m:sSubSupPr>
                                      <m:ctrlPr>
                                        <a:rPr lang="ru-RU" sz="1200" i="1">
                                          <a:solidFill>
                                            <a:srgbClr val="836967"/>
                                          </a:solidFill>
                                          <a:latin typeface="Cambria Math" panose="02040503050406030204" pitchFamily="18" charset="0"/>
                                        </a:rPr>
                                      </m:ctrlPr>
                                    </m:sSubSupPr>
                                    <m:e>
                                      <m:r>
                                        <a:rPr lang="ru-RU" sz="1200" i="1">
                                          <a:latin typeface="Cambria Math" panose="02040503050406030204" pitchFamily="18" charset="0"/>
                                        </a:rPr>
                                        <m:t>𝑌</m:t>
                                      </m:r>
                                    </m:e>
                                    <m:sub>
                                      <m:r>
                                        <a:rPr lang="ru-RU" sz="1200" i="1">
                                          <a:latin typeface="Cambria Math" panose="02040503050406030204" pitchFamily="18" charset="0"/>
                                        </a:rPr>
                                        <m:t>𝑖</m:t>
                                      </m:r>
                                    </m:sub>
                                    <m:sup>
                                      <m:r>
                                        <a:rPr lang="ru-RU" sz="1200" i="1">
                                          <a:latin typeface="Cambria Math" panose="02040503050406030204" pitchFamily="18" charset="0"/>
                                        </a:rPr>
                                        <m:t>𝑠𝑎𝑡</m:t>
                                      </m:r>
                                    </m:sup>
                                  </m:sSubSup>
                                  <m:d>
                                    <m:dPr>
                                      <m:ctrlPr>
                                        <a:rPr lang="ru-RU" sz="1200" i="1">
                                          <a:solidFill>
                                            <a:srgbClr val="836967"/>
                                          </a:solidFill>
                                          <a:latin typeface="Cambria Math" panose="02040503050406030204" pitchFamily="18" charset="0"/>
                                        </a:rPr>
                                      </m:ctrlPr>
                                    </m:dPr>
                                    <m:e>
                                      <m:r>
                                        <a:rPr lang="ru-RU" sz="1200" i="1">
                                          <a:latin typeface="Cambria Math" panose="02040503050406030204" pitchFamily="18" charset="0"/>
                                        </a:rPr>
                                        <m:t>𝑡</m:t>
                                      </m:r>
                                    </m:e>
                                  </m:d>
                                  <m:r>
                                    <a:rPr lang="ru-RU" sz="1200" i="0">
                                      <a:latin typeface="Cambria Math" panose="02040503050406030204" pitchFamily="18" charset="0"/>
                                    </a:rPr>
                                    <m:t>−</m:t>
                                  </m:r>
                                  <m:sSup>
                                    <m:sSupPr>
                                      <m:ctrlPr>
                                        <a:rPr lang="ru-RU" sz="1200" i="1">
                                          <a:solidFill>
                                            <a:srgbClr val="836967"/>
                                          </a:solidFill>
                                          <a:latin typeface="Cambria Math" panose="02040503050406030204" pitchFamily="18" charset="0"/>
                                        </a:rPr>
                                      </m:ctrlPr>
                                    </m:sSupPr>
                                    <m:e>
                                      <m:r>
                                        <a:rPr lang="ru-RU" sz="1200" i="1">
                                          <a:latin typeface="Cambria Math" panose="02040503050406030204" pitchFamily="18" charset="0"/>
                                        </a:rPr>
                                        <m:t>𝑌</m:t>
                                      </m:r>
                                    </m:e>
                                    <m:sup>
                                      <m:r>
                                        <a:rPr lang="ru-RU" sz="1200" i="1">
                                          <a:latin typeface="Cambria Math" panose="02040503050406030204" pitchFamily="18" charset="0"/>
                                        </a:rPr>
                                        <m:t>𝑟𝑒𝑐</m:t>
                                      </m:r>
                                    </m:sup>
                                  </m:sSup>
                                </m:e>
                              </m:d>
                            </m:e>
                            <m:sup>
                              <m:r>
                                <a:rPr lang="ru-RU" sz="1200" i="0">
                                  <a:latin typeface="Cambria Math" panose="02040503050406030204" pitchFamily="18" charset="0"/>
                                </a:rPr>
                                <m:t>2</m:t>
                              </m:r>
                            </m:sup>
                          </m:sSup>
                          <m:r>
                            <a:rPr lang="ru-RU" sz="1200" i="0">
                              <a:latin typeface="Cambria Math" panose="02040503050406030204" pitchFamily="18" charset="0"/>
                            </a:rPr>
                            <m:t>+</m:t>
                          </m:r>
                          <m:sSup>
                            <m:sSupPr>
                              <m:ctrlPr>
                                <a:rPr lang="ru-RU" sz="1200" i="1">
                                  <a:solidFill>
                                    <a:srgbClr val="836967"/>
                                  </a:solidFill>
                                  <a:latin typeface="Cambria Math" panose="02040503050406030204" pitchFamily="18" charset="0"/>
                                </a:rPr>
                              </m:ctrlPr>
                            </m:sSupPr>
                            <m:e>
                              <m:d>
                                <m:dPr>
                                  <m:ctrlPr>
                                    <a:rPr lang="ru-RU" sz="1200" i="1">
                                      <a:solidFill>
                                        <a:srgbClr val="836967"/>
                                      </a:solidFill>
                                      <a:latin typeface="Cambria Math" panose="02040503050406030204" pitchFamily="18" charset="0"/>
                                    </a:rPr>
                                  </m:ctrlPr>
                                </m:dPr>
                                <m:e>
                                  <m:sSubSup>
                                    <m:sSubSupPr>
                                      <m:ctrlPr>
                                        <a:rPr lang="ru-RU" sz="1200" i="1">
                                          <a:solidFill>
                                            <a:srgbClr val="836967"/>
                                          </a:solidFill>
                                          <a:latin typeface="Cambria Math" panose="02040503050406030204" pitchFamily="18" charset="0"/>
                                        </a:rPr>
                                      </m:ctrlPr>
                                    </m:sSubSupPr>
                                    <m:e>
                                      <m:r>
                                        <a:rPr lang="ru-RU" sz="1200" i="1">
                                          <a:latin typeface="Cambria Math" panose="02040503050406030204" pitchFamily="18" charset="0"/>
                                        </a:rPr>
                                        <m:t>𝑍</m:t>
                                      </m:r>
                                    </m:e>
                                    <m:sub>
                                      <m:r>
                                        <a:rPr lang="ru-RU" sz="1200" i="1">
                                          <a:latin typeface="Cambria Math" panose="02040503050406030204" pitchFamily="18" charset="0"/>
                                        </a:rPr>
                                        <m:t>𝑖</m:t>
                                      </m:r>
                                    </m:sub>
                                    <m:sup>
                                      <m:r>
                                        <a:rPr lang="ru-RU" sz="1200" i="1">
                                          <a:latin typeface="Cambria Math" panose="02040503050406030204" pitchFamily="18" charset="0"/>
                                        </a:rPr>
                                        <m:t>𝑠𝑎𝑡</m:t>
                                      </m:r>
                                    </m:sup>
                                  </m:sSubSup>
                                  <m:d>
                                    <m:dPr>
                                      <m:ctrlPr>
                                        <a:rPr lang="ru-RU" sz="1200" i="1">
                                          <a:solidFill>
                                            <a:srgbClr val="836967"/>
                                          </a:solidFill>
                                          <a:latin typeface="Cambria Math" panose="02040503050406030204" pitchFamily="18" charset="0"/>
                                        </a:rPr>
                                      </m:ctrlPr>
                                    </m:dPr>
                                    <m:e>
                                      <m:r>
                                        <a:rPr lang="ru-RU" sz="1200" i="1">
                                          <a:latin typeface="Cambria Math" panose="02040503050406030204" pitchFamily="18" charset="0"/>
                                        </a:rPr>
                                        <m:t>𝑡</m:t>
                                      </m:r>
                                    </m:e>
                                  </m:d>
                                  <m:r>
                                    <a:rPr lang="ru-RU" sz="1200" i="0">
                                      <a:latin typeface="Cambria Math" panose="02040503050406030204" pitchFamily="18" charset="0"/>
                                    </a:rPr>
                                    <m:t>−</m:t>
                                  </m:r>
                                  <m:sSup>
                                    <m:sSupPr>
                                      <m:ctrlPr>
                                        <a:rPr lang="ru-RU" sz="1200" i="1">
                                          <a:solidFill>
                                            <a:srgbClr val="836967"/>
                                          </a:solidFill>
                                          <a:latin typeface="Cambria Math" panose="02040503050406030204" pitchFamily="18" charset="0"/>
                                        </a:rPr>
                                      </m:ctrlPr>
                                    </m:sSupPr>
                                    <m:e>
                                      <m:r>
                                        <a:rPr lang="ru-RU" sz="1200" i="1">
                                          <a:latin typeface="Cambria Math" panose="02040503050406030204" pitchFamily="18" charset="0"/>
                                        </a:rPr>
                                        <m:t>𝑍</m:t>
                                      </m:r>
                                    </m:e>
                                    <m:sup>
                                      <m:r>
                                        <a:rPr lang="ru-RU" sz="1200" i="1">
                                          <a:latin typeface="Cambria Math" panose="02040503050406030204" pitchFamily="18" charset="0"/>
                                        </a:rPr>
                                        <m:t>𝑟𝑒𝑐</m:t>
                                      </m:r>
                                    </m:sup>
                                  </m:sSup>
                                </m:e>
                              </m:d>
                            </m:e>
                            <m:sup>
                              <m:r>
                                <a:rPr lang="ru-RU" sz="1200" i="0">
                                  <a:latin typeface="Cambria Math" panose="02040503050406030204" pitchFamily="18" charset="0"/>
                                </a:rPr>
                                <m:t>2</m:t>
                              </m:r>
                            </m:sup>
                          </m:sSup>
                        </m:e>
                      </m:rad>
                      <m:r>
                        <a:rPr lang="ru-RU" sz="1200" i="0">
                          <a:latin typeface="Cambria Math" panose="02040503050406030204" pitchFamily="18" charset="0"/>
                        </a:rPr>
                        <m:t>=</m:t>
                      </m:r>
                      <m:r>
                        <a:rPr lang="en-US" sz="1200" i="1">
                          <a:latin typeface="Cambria Math" panose="02040503050406030204" pitchFamily="18" charset="0"/>
                        </a:rPr>
                        <m:t>𝜆</m:t>
                      </m:r>
                      <m:r>
                        <a:rPr lang="en-US" sz="1200" i="1">
                          <a:latin typeface="Cambria Math" panose="02040503050406030204" pitchFamily="18" charset="0"/>
                        </a:rPr>
                        <m:t>∙(∆</m:t>
                      </m:r>
                      <m:r>
                        <a:rPr lang="en-US" sz="1200" i="1">
                          <a:latin typeface="Cambria Math" panose="02040503050406030204" pitchFamily="18" charset="0"/>
                        </a:rPr>
                        <m:t>𝜑</m:t>
                      </m:r>
                      <m:r>
                        <a:rPr lang="en-US" sz="1200" i="1">
                          <a:latin typeface="Cambria Math" panose="02040503050406030204" pitchFamily="18" charset="0"/>
                        </a:rPr>
                        <m:t>+</m:t>
                      </m:r>
                      <m:r>
                        <a:rPr lang="en-US" sz="1200" i="1">
                          <a:latin typeface="Cambria Math" panose="02040503050406030204" pitchFamily="18" charset="0"/>
                        </a:rPr>
                        <m:t>𝑛</m:t>
                      </m:r>
                      <m:r>
                        <a:rPr lang="en-US" sz="1200" i="1">
                          <a:latin typeface="Cambria Math" panose="02040503050406030204" pitchFamily="18" charset="0"/>
                        </a:rPr>
                        <m:t>)</m:t>
                      </m:r>
                      <m:r>
                        <a:rPr lang="ru-RU" sz="1200" i="0">
                          <a:latin typeface="Cambria Math" panose="02040503050406030204" pitchFamily="18" charset="0"/>
                        </a:rPr>
                        <m:t>+</m:t>
                      </m:r>
                      <m:r>
                        <a:rPr lang="ru-RU" sz="1200" i="1">
                          <a:latin typeface="Cambria Math" panose="02040503050406030204" pitchFamily="18" charset="0"/>
                        </a:rPr>
                        <m:t>𝛿</m:t>
                      </m:r>
                    </m:oMath>
                  </m:oMathPara>
                </a14:m>
                <a:endParaRPr lang="ru-RU" dirty="0"/>
              </a:p>
            </p:txBody>
          </p:sp>
        </mc:Choice>
        <mc:Fallback xmlns="">
          <p:sp>
            <p:nvSpPr>
              <p:cNvPr id="207" name="TextBox 206">
                <a:extLst>
                  <a:ext uri="{FF2B5EF4-FFF2-40B4-BE49-F238E27FC236}">
                    <a16:creationId xmlns:a16="http://schemas.microsoft.com/office/drawing/2014/main" id="{5EBAF082-71BF-CEBE-08C2-99F43F9EF57F}"/>
                  </a:ext>
                </a:extLst>
              </p:cNvPr>
              <p:cNvSpPr txBox="1">
                <a:spLocks noRot="1" noChangeAspect="1" noMove="1" noResize="1" noEditPoints="1" noAdjustHandles="1" noChangeArrowheads="1" noChangeShapeType="1" noTextEdit="1"/>
              </p:cNvSpPr>
              <p:nvPr/>
            </p:nvSpPr>
            <p:spPr>
              <a:xfrm>
                <a:off x="3591078" y="4259182"/>
                <a:ext cx="5518374" cy="468141"/>
              </a:xfrm>
              <a:prstGeom prst="rect">
                <a:avLst/>
              </a:prstGeom>
              <a:blipFill>
                <a:blip r:embed="rId7"/>
                <a:stretch>
                  <a:fillRect/>
                </a:stretch>
              </a:blipFill>
            </p:spPr>
            <p:txBody>
              <a:bodyPr/>
              <a:lstStyle/>
              <a:p>
                <a:r>
                  <a:rPr lang="ru-RU">
                    <a:noFill/>
                  </a:rPr>
                  <a:t> </a:t>
                </a:r>
              </a:p>
            </p:txBody>
          </p:sp>
        </mc:Fallback>
      </mc:AlternateContent>
      <p:sp>
        <p:nvSpPr>
          <p:cNvPr id="153" name="1">
            <a:extLst>
              <a:ext uri="{FF2B5EF4-FFF2-40B4-BE49-F238E27FC236}">
                <a16:creationId xmlns:a16="http://schemas.microsoft.com/office/drawing/2014/main" id="{254E0A08-AD89-984A-D519-9F7455AC3419}"/>
              </a:ext>
            </a:extLst>
          </p:cNvPr>
          <p:cNvSpPr txBox="1"/>
          <p:nvPr/>
        </p:nvSpPr>
        <p:spPr>
          <a:xfrm>
            <a:off x="8713888" y="6317622"/>
            <a:ext cx="213200" cy="4360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defTabSz="825500">
              <a:defRPr sz="5000">
                <a:solidFill>
                  <a:srgbClr val="CCCDE4"/>
                </a:solidFill>
                <a:latin typeface="Inter Regular"/>
                <a:ea typeface="Inter Regular"/>
                <a:cs typeface="Inter Regular"/>
                <a:sym typeface="Inter Regular"/>
              </a:defRPr>
            </a:lvl1pPr>
          </a:lstStyle>
          <a:p>
            <a:fld id="{6451B66E-B795-485C-8A57-E41ACEB4C2EF}" type="slidenum">
              <a:rPr lang="ru-RU" sz="2500"/>
              <a:t>11</a:t>
            </a:fld>
            <a:endParaRPr sz="2500" dirty="0"/>
          </a:p>
        </p:txBody>
      </p:sp>
    </p:spTree>
    <p:extLst>
      <p:ext uri="{BB962C8B-B14F-4D97-AF65-F5344CB8AC3E}">
        <p14:creationId xmlns:p14="http://schemas.microsoft.com/office/powerpoint/2010/main" val="2049310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Основная тема заголовка:…">
            <a:extLst>
              <a:ext uri="{FF2B5EF4-FFF2-40B4-BE49-F238E27FC236}">
                <a16:creationId xmlns:a16="http://schemas.microsoft.com/office/drawing/2014/main" id="{6C08D484-D9FF-40BA-9243-2157683FB0B7}"/>
              </a:ext>
            </a:extLst>
          </p:cNvPr>
          <p:cNvSpPr txBox="1"/>
          <p:nvPr/>
        </p:nvSpPr>
        <p:spPr>
          <a:xfrm>
            <a:off x="1492080" y="0"/>
            <a:ext cx="6424536" cy="8361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t" anchorCtr="0">
            <a:spAutoFit/>
          </a:bodyPr>
          <a:lstStyle/>
          <a:p>
            <a:pPr algn="ctr" defTabSz="412750">
              <a:defRPr sz="5100">
                <a:solidFill>
                  <a:srgbClr val="0B1DAB"/>
                </a:solidFill>
                <a:latin typeface="Inter Bold"/>
                <a:ea typeface="Inter Bold"/>
                <a:cs typeface="Inter Bold"/>
                <a:sym typeface="Inter Bold"/>
              </a:defRPr>
            </a:pPr>
            <a:r>
              <a:rPr lang="ru-RU" sz="2550" dirty="0"/>
              <a:t>Спутниковая геодезия: прецизионные координатные определения</a:t>
            </a:r>
          </a:p>
        </p:txBody>
      </p:sp>
      <p:sp>
        <p:nvSpPr>
          <p:cNvPr id="23" name="Объект 2">
            <a:extLst>
              <a:ext uri="{FF2B5EF4-FFF2-40B4-BE49-F238E27FC236}">
                <a16:creationId xmlns:a16="http://schemas.microsoft.com/office/drawing/2014/main" id="{7278B678-2FB1-4E9D-B029-084C0E032B04}"/>
              </a:ext>
            </a:extLst>
          </p:cNvPr>
          <p:cNvSpPr>
            <a:spLocks noGrp="1"/>
          </p:cNvSpPr>
          <p:nvPr>
            <p:ph sz="quarter" idx="1"/>
          </p:nvPr>
        </p:nvSpPr>
        <p:spPr>
          <a:xfrm>
            <a:off x="300790" y="1233237"/>
            <a:ext cx="4403558" cy="5124368"/>
          </a:xfrm>
        </p:spPr>
        <p:txBody>
          <a:bodyPr>
            <a:normAutofit/>
          </a:bodyPr>
          <a:lstStyle/>
          <a:p>
            <a:pPr marL="0" indent="0">
              <a:buNone/>
            </a:pPr>
            <a:r>
              <a:rPr lang="ru-RU" sz="1600" dirty="0">
                <a:sym typeface="Montserrat Regular"/>
              </a:rPr>
              <a:t>Искажающие факторы:</a:t>
            </a:r>
          </a:p>
          <a:p>
            <a:pPr marL="180000" indent="-180000">
              <a:buFontTx/>
              <a:buChar char="−"/>
            </a:pPr>
            <a:r>
              <a:rPr lang="ru-RU" sz="1600" dirty="0">
                <a:sym typeface="Montserrat Regular"/>
              </a:rPr>
              <a:t>Задержки радиосигнала в ионизированной и нейтральной части атмосферы</a:t>
            </a:r>
          </a:p>
          <a:p>
            <a:pPr marL="180000" indent="-180000">
              <a:buFontTx/>
              <a:buChar char="−"/>
            </a:pPr>
            <a:r>
              <a:rPr lang="ru-RU" sz="1600" dirty="0">
                <a:sym typeface="Montserrat Regular"/>
              </a:rPr>
              <a:t>Погрешности орбитальной </a:t>
            </a:r>
            <a:r>
              <a:rPr lang="ru-RU" sz="1600" dirty="0" err="1">
                <a:sym typeface="Montserrat Regular"/>
              </a:rPr>
              <a:t>эфемеридной</a:t>
            </a:r>
            <a:r>
              <a:rPr lang="ru-RU" sz="1600" dirty="0">
                <a:sym typeface="Montserrat Regular"/>
              </a:rPr>
              <a:t> информации</a:t>
            </a:r>
          </a:p>
          <a:p>
            <a:pPr marL="180000" indent="-180000">
              <a:buFontTx/>
              <a:buChar char="−"/>
            </a:pPr>
            <a:r>
              <a:rPr lang="ru-RU" sz="1600" dirty="0">
                <a:sym typeface="Montserrat Regular"/>
              </a:rPr>
              <a:t>Рассогласование временной шкалы бортовой и наземной аппаратуры</a:t>
            </a:r>
          </a:p>
          <a:p>
            <a:pPr marL="180000" indent="-180000">
              <a:buFontTx/>
              <a:buChar char="−"/>
            </a:pPr>
            <a:r>
              <a:rPr lang="ru-RU" sz="1600" dirty="0">
                <a:sym typeface="Montserrat Regular"/>
              </a:rPr>
              <a:t>Целочисленная неопределенность фазовых измерений</a:t>
            </a:r>
          </a:p>
          <a:p>
            <a:pPr marL="180000" indent="-180000">
              <a:buFontTx/>
              <a:buChar char="−"/>
            </a:pPr>
            <a:r>
              <a:rPr lang="ru-RU" sz="1600" dirty="0">
                <a:sym typeface="Montserrat Regular"/>
              </a:rPr>
              <a:t>Многолучевой прием сигнала</a:t>
            </a:r>
          </a:p>
          <a:p>
            <a:pPr marL="180000" indent="-180000">
              <a:buFontTx/>
              <a:buChar char="−"/>
            </a:pPr>
            <a:r>
              <a:rPr lang="ru-RU" sz="1600" dirty="0">
                <a:sym typeface="Montserrat Regular"/>
              </a:rPr>
              <a:t>Вариации параметров вращения Земли</a:t>
            </a:r>
          </a:p>
          <a:p>
            <a:pPr marL="180000" indent="-180000">
              <a:buFontTx/>
              <a:buChar char="−"/>
            </a:pPr>
            <a:r>
              <a:rPr lang="ru-RU" sz="1600" dirty="0">
                <a:sym typeface="Montserrat Regular"/>
              </a:rPr>
              <a:t>Приливные смещения земной поверхности</a:t>
            </a:r>
          </a:p>
        </p:txBody>
      </p:sp>
      <p:sp>
        <p:nvSpPr>
          <p:cNvPr id="24" name="Объект 2">
            <a:extLst>
              <a:ext uri="{FF2B5EF4-FFF2-40B4-BE49-F238E27FC236}">
                <a16:creationId xmlns:a16="http://schemas.microsoft.com/office/drawing/2014/main" id="{8E057021-E22E-4CAA-8EA0-15213AA8BFC5}"/>
              </a:ext>
            </a:extLst>
          </p:cNvPr>
          <p:cNvSpPr txBox="1">
            <a:spLocks/>
          </p:cNvSpPr>
          <p:nvPr/>
        </p:nvSpPr>
        <p:spPr bwMode="auto">
          <a:xfrm>
            <a:off x="4949124" y="1233237"/>
            <a:ext cx="3970287" cy="51243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45720" tIns="22860" rIns="45720" bIns="2286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kumimoji="1" sz="3200" kern="1200">
                <a:solidFill>
                  <a:schemeClr val="tx1"/>
                </a:solidFill>
                <a:latin typeface="+mn-lt"/>
                <a:ea typeface="Arial" charset="0"/>
                <a:cs typeface="Arial" charset="0"/>
              </a:defRPr>
            </a:lvl1pPr>
            <a:lvl2pPr marL="742950" indent="-285750" algn="l" defTabSz="457200" rtl="0" fontAlgn="base">
              <a:spcBef>
                <a:spcPct val="20000"/>
              </a:spcBef>
              <a:spcAft>
                <a:spcPct val="0"/>
              </a:spcAft>
              <a:buFont typeface="Arial" charset="0"/>
              <a:buChar char="–"/>
              <a:defRPr kumimoji="1" sz="2800" kern="1200">
                <a:solidFill>
                  <a:schemeClr val="tx1"/>
                </a:solidFill>
                <a:latin typeface="+mn-lt"/>
                <a:ea typeface="Arial" charset="0"/>
                <a:cs typeface="+mn-cs"/>
              </a:defRPr>
            </a:lvl2pPr>
            <a:lvl3pPr marL="1143000" indent="-228600" algn="l" defTabSz="457200" rtl="0" fontAlgn="base">
              <a:spcBef>
                <a:spcPct val="20000"/>
              </a:spcBef>
              <a:spcAft>
                <a:spcPct val="0"/>
              </a:spcAft>
              <a:buFont typeface="Arial" charset="0"/>
              <a:buChar char="•"/>
              <a:defRPr kumimoji="1" sz="2400" kern="1200">
                <a:solidFill>
                  <a:schemeClr val="tx1"/>
                </a:solidFill>
                <a:latin typeface="+mn-lt"/>
                <a:ea typeface="Arial" charset="0"/>
                <a:cs typeface="+mn-cs"/>
              </a:defRPr>
            </a:lvl3pPr>
            <a:lvl4pPr marL="1600200" indent="-228600" algn="l" defTabSz="457200" rtl="0" fontAlgn="base">
              <a:spcBef>
                <a:spcPct val="20000"/>
              </a:spcBef>
              <a:spcAft>
                <a:spcPct val="0"/>
              </a:spcAft>
              <a:buFont typeface="Arial" charset="0"/>
              <a:buChar char="–"/>
              <a:defRPr kumimoji="1" sz="2000" kern="1200">
                <a:solidFill>
                  <a:schemeClr val="tx1"/>
                </a:solidFill>
                <a:latin typeface="+mn-lt"/>
                <a:ea typeface="Arial" charset="0"/>
                <a:cs typeface="+mn-cs"/>
              </a:defRPr>
            </a:lvl4pPr>
            <a:lvl5pPr marL="2057400" indent="-228600" algn="l" defTabSz="457200" rtl="0" fontAlgn="base">
              <a:spcBef>
                <a:spcPct val="20000"/>
              </a:spcBef>
              <a:spcAft>
                <a:spcPct val="0"/>
              </a:spcAft>
              <a:buFont typeface="Arial" charset="0"/>
              <a:buChar char="»"/>
              <a:defRPr kumimoji="1" sz="2000" kern="1200">
                <a:solidFill>
                  <a:schemeClr val="tx1"/>
                </a:solidFill>
                <a:latin typeface="+mn-lt"/>
                <a:ea typeface="Arial"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defRPr/>
            </a:pPr>
            <a:r>
              <a:rPr lang="ru-RU" sz="1600" dirty="0">
                <a:ea typeface="+mn-ea"/>
                <a:cs typeface="+mn-cs"/>
                <a:sym typeface="Montserrat Regular"/>
              </a:rPr>
              <a:t>Коррекция ошибок:</a:t>
            </a:r>
          </a:p>
          <a:p>
            <a:pPr marL="161925" lvl="0" indent="-161925">
              <a:buFontTx/>
              <a:buChar char="−"/>
              <a:defRPr/>
            </a:pPr>
            <a:r>
              <a:rPr lang="ru-RU" sz="1600" dirty="0">
                <a:ea typeface="+mn-ea"/>
                <a:cs typeface="+mn-cs"/>
                <a:sym typeface="Montserrat Regular"/>
              </a:rPr>
              <a:t>Моделирование искажающих факторов с известными физическими свойствами, совместной уравнивание модельных параметров искажений с определяемыми координатами</a:t>
            </a:r>
          </a:p>
          <a:p>
            <a:pPr marL="161925" lvl="0" indent="-161925">
              <a:buFontTx/>
              <a:buChar char="−"/>
              <a:defRPr/>
            </a:pPr>
            <a:r>
              <a:rPr lang="ru-RU" sz="1600" dirty="0">
                <a:ea typeface="+mn-ea"/>
                <a:cs typeface="+mn-cs"/>
                <a:sym typeface="Montserrat Regular"/>
              </a:rPr>
              <a:t>Линейная комбинация уравнений наблюдений для фильтрации коррелированных помех, включая дифференциальную коррекцию при переходе от абсолютных определений к относительным</a:t>
            </a:r>
          </a:p>
          <a:p>
            <a:pPr marL="161925" lvl="0" indent="-161925">
              <a:buFontTx/>
              <a:buChar char="−"/>
              <a:defRPr/>
            </a:pPr>
            <a:r>
              <a:rPr lang="ru-RU" sz="1600" dirty="0">
                <a:ea typeface="+mn-ea"/>
                <a:cs typeface="+mn-cs"/>
                <a:sym typeface="Montserrat Regular"/>
              </a:rPr>
              <a:t>Сглаживание несмещенных возмущений путем осреднения во временной области </a:t>
            </a:r>
            <a:r>
              <a:rPr lang="ru-RU" sz="1600" dirty="0"/>
              <a:t>в накопительном (статическом) режиме измерений</a:t>
            </a:r>
            <a:endParaRPr lang="ru-RU" sz="1600" dirty="0">
              <a:ea typeface="+mn-ea"/>
              <a:cs typeface="+mn-cs"/>
              <a:sym typeface="Montserrat Regular"/>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2850F2B7-D20A-B621-79B8-604804700407}"/>
                  </a:ext>
                </a:extLst>
              </p:cNvPr>
              <p:cNvSpPr txBox="1"/>
              <p:nvPr/>
            </p:nvSpPr>
            <p:spPr>
              <a:xfrm>
                <a:off x="-537043" y="5112635"/>
                <a:ext cx="5916948" cy="43678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ad>
                        <m:radPr>
                          <m:degHide m:val="on"/>
                          <m:ctrlPr>
                            <a:rPr lang="ru-RU" sz="1050" i="1" smtClean="0">
                              <a:solidFill>
                                <a:srgbClr val="836967"/>
                              </a:solidFill>
                              <a:latin typeface="Cambria Math" panose="02040503050406030204" pitchFamily="18" charset="0"/>
                            </a:rPr>
                          </m:ctrlPr>
                        </m:radPr>
                        <m:deg/>
                        <m:e>
                          <m:sSup>
                            <m:sSupPr>
                              <m:ctrlPr>
                                <a:rPr lang="ru-RU" sz="1050" i="1">
                                  <a:solidFill>
                                    <a:srgbClr val="836967"/>
                                  </a:solidFill>
                                  <a:latin typeface="Cambria Math" panose="02040503050406030204" pitchFamily="18" charset="0"/>
                                </a:rPr>
                              </m:ctrlPr>
                            </m:sSupPr>
                            <m:e>
                              <m:d>
                                <m:dPr>
                                  <m:ctrlPr>
                                    <a:rPr lang="ru-RU" sz="1050" i="1">
                                      <a:solidFill>
                                        <a:srgbClr val="836967"/>
                                      </a:solidFill>
                                      <a:latin typeface="Cambria Math" panose="02040503050406030204" pitchFamily="18" charset="0"/>
                                    </a:rPr>
                                  </m:ctrlPr>
                                </m:dPr>
                                <m:e>
                                  <m:sSubSup>
                                    <m:sSubSupPr>
                                      <m:ctrlPr>
                                        <a:rPr lang="ru-RU" sz="1050" i="1">
                                          <a:solidFill>
                                            <a:srgbClr val="836967"/>
                                          </a:solidFill>
                                          <a:latin typeface="Cambria Math" panose="02040503050406030204" pitchFamily="18" charset="0"/>
                                        </a:rPr>
                                      </m:ctrlPr>
                                    </m:sSubSupPr>
                                    <m:e>
                                      <m:r>
                                        <a:rPr lang="ru-RU" sz="1050" i="1">
                                          <a:latin typeface="Cambria Math" panose="02040503050406030204" pitchFamily="18" charset="0"/>
                                        </a:rPr>
                                        <m:t>𝑋</m:t>
                                      </m:r>
                                    </m:e>
                                    <m:sub>
                                      <m:r>
                                        <a:rPr lang="ru-RU" sz="1050" i="1">
                                          <a:latin typeface="Cambria Math" panose="02040503050406030204" pitchFamily="18" charset="0"/>
                                        </a:rPr>
                                        <m:t>𝑖</m:t>
                                      </m:r>
                                    </m:sub>
                                    <m:sup>
                                      <m:r>
                                        <a:rPr lang="ru-RU" sz="1050" i="1">
                                          <a:latin typeface="Cambria Math" panose="02040503050406030204" pitchFamily="18" charset="0"/>
                                        </a:rPr>
                                        <m:t>𝑠𝑎𝑡</m:t>
                                      </m:r>
                                    </m:sup>
                                  </m:sSubSup>
                                  <m:d>
                                    <m:dPr>
                                      <m:ctrlPr>
                                        <a:rPr lang="ru-RU" sz="1050" i="1">
                                          <a:solidFill>
                                            <a:srgbClr val="836967"/>
                                          </a:solidFill>
                                          <a:latin typeface="Cambria Math" panose="02040503050406030204" pitchFamily="18" charset="0"/>
                                        </a:rPr>
                                      </m:ctrlPr>
                                    </m:dPr>
                                    <m:e>
                                      <m:r>
                                        <a:rPr lang="ru-RU" sz="1050" i="1">
                                          <a:latin typeface="Cambria Math" panose="02040503050406030204" pitchFamily="18" charset="0"/>
                                        </a:rPr>
                                        <m:t>𝑡</m:t>
                                      </m:r>
                                    </m:e>
                                  </m:d>
                                  <m:r>
                                    <a:rPr lang="ru-RU" sz="1050" i="0">
                                      <a:latin typeface="Cambria Math" panose="02040503050406030204" pitchFamily="18" charset="0"/>
                                    </a:rPr>
                                    <m:t>−</m:t>
                                  </m:r>
                                  <m:sSup>
                                    <m:sSupPr>
                                      <m:ctrlPr>
                                        <a:rPr lang="ru-RU" sz="1050" i="1">
                                          <a:solidFill>
                                            <a:srgbClr val="836967"/>
                                          </a:solidFill>
                                          <a:latin typeface="Cambria Math" panose="02040503050406030204" pitchFamily="18" charset="0"/>
                                        </a:rPr>
                                      </m:ctrlPr>
                                    </m:sSupPr>
                                    <m:e>
                                      <m:r>
                                        <a:rPr lang="ru-RU" sz="1050" i="1">
                                          <a:latin typeface="Cambria Math" panose="02040503050406030204" pitchFamily="18" charset="0"/>
                                        </a:rPr>
                                        <m:t>𝑋</m:t>
                                      </m:r>
                                    </m:e>
                                    <m:sup>
                                      <m:r>
                                        <a:rPr lang="ru-RU" sz="1050" i="1">
                                          <a:latin typeface="Cambria Math" panose="02040503050406030204" pitchFamily="18" charset="0"/>
                                        </a:rPr>
                                        <m:t>𝑟𝑒𝑐</m:t>
                                      </m:r>
                                    </m:sup>
                                  </m:sSup>
                                </m:e>
                              </m:d>
                            </m:e>
                            <m:sup>
                              <m:r>
                                <a:rPr lang="ru-RU" sz="1050" i="0">
                                  <a:latin typeface="Cambria Math" panose="02040503050406030204" pitchFamily="18" charset="0"/>
                                </a:rPr>
                                <m:t>2</m:t>
                              </m:r>
                            </m:sup>
                          </m:sSup>
                          <m:r>
                            <a:rPr lang="ru-RU" sz="1050" i="0">
                              <a:latin typeface="Cambria Math" panose="02040503050406030204" pitchFamily="18" charset="0"/>
                            </a:rPr>
                            <m:t>+</m:t>
                          </m:r>
                          <m:sSup>
                            <m:sSupPr>
                              <m:ctrlPr>
                                <a:rPr lang="ru-RU" sz="1050" i="1">
                                  <a:solidFill>
                                    <a:srgbClr val="836967"/>
                                  </a:solidFill>
                                  <a:latin typeface="Cambria Math" panose="02040503050406030204" pitchFamily="18" charset="0"/>
                                </a:rPr>
                              </m:ctrlPr>
                            </m:sSupPr>
                            <m:e>
                              <m:d>
                                <m:dPr>
                                  <m:ctrlPr>
                                    <a:rPr lang="ru-RU" sz="1050" i="1">
                                      <a:solidFill>
                                        <a:srgbClr val="836967"/>
                                      </a:solidFill>
                                      <a:latin typeface="Cambria Math" panose="02040503050406030204" pitchFamily="18" charset="0"/>
                                    </a:rPr>
                                  </m:ctrlPr>
                                </m:dPr>
                                <m:e>
                                  <m:sSubSup>
                                    <m:sSubSupPr>
                                      <m:ctrlPr>
                                        <a:rPr lang="ru-RU" sz="1050" i="1">
                                          <a:solidFill>
                                            <a:srgbClr val="836967"/>
                                          </a:solidFill>
                                          <a:latin typeface="Cambria Math" panose="02040503050406030204" pitchFamily="18" charset="0"/>
                                        </a:rPr>
                                      </m:ctrlPr>
                                    </m:sSubSupPr>
                                    <m:e>
                                      <m:r>
                                        <a:rPr lang="ru-RU" sz="1050" i="1">
                                          <a:latin typeface="Cambria Math" panose="02040503050406030204" pitchFamily="18" charset="0"/>
                                        </a:rPr>
                                        <m:t>𝑌</m:t>
                                      </m:r>
                                    </m:e>
                                    <m:sub>
                                      <m:r>
                                        <a:rPr lang="ru-RU" sz="1050" i="1">
                                          <a:latin typeface="Cambria Math" panose="02040503050406030204" pitchFamily="18" charset="0"/>
                                        </a:rPr>
                                        <m:t>𝑖</m:t>
                                      </m:r>
                                    </m:sub>
                                    <m:sup>
                                      <m:r>
                                        <a:rPr lang="ru-RU" sz="1050" i="1">
                                          <a:latin typeface="Cambria Math" panose="02040503050406030204" pitchFamily="18" charset="0"/>
                                        </a:rPr>
                                        <m:t>𝑠𝑎𝑡</m:t>
                                      </m:r>
                                    </m:sup>
                                  </m:sSubSup>
                                  <m:d>
                                    <m:dPr>
                                      <m:ctrlPr>
                                        <a:rPr lang="ru-RU" sz="1050" i="1">
                                          <a:solidFill>
                                            <a:srgbClr val="836967"/>
                                          </a:solidFill>
                                          <a:latin typeface="Cambria Math" panose="02040503050406030204" pitchFamily="18" charset="0"/>
                                        </a:rPr>
                                      </m:ctrlPr>
                                    </m:dPr>
                                    <m:e>
                                      <m:r>
                                        <a:rPr lang="ru-RU" sz="1050" i="1">
                                          <a:latin typeface="Cambria Math" panose="02040503050406030204" pitchFamily="18" charset="0"/>
                                        </a:rPr>
                                        <m:t>𝑡</m:t>
                                      </m:r>
                                    </m:e>
                                  </m:d>
                                  <m:r>
                                    <a:rPr lang="ru-RU" sz="1050" i="0">
                                      <a:latin typeface="Cambria Math" panose="02040503050406030204" pitchFamily="18" charset="0"/>
                                    </a:rPr>
                                    <m:t>−</m:t>
                                  </m:r>
                                  <m:sSup>
                                    <m:sSupPr>
                                      <m:ctrlPr>
                                        <a:rPr lang="ru-RU" sz="1050" i="1">
                                          <a:solidFill>
                                            <a:srgbClr val="836967"/>
                                          </a:solidFill>
                                          <a:latin typeface="Cambria Math" panose="02040503050406030204" pitchFamily="18" charset="0"/>
                                        </a:rPr>
                                      </m:ctrlPr>
                                    </m:sSupPr>
                                    <m:e>
                                      <m:r>
                                        <a:rPr lang="ru-RU" sz="1050" i="1">
                                          <a:latin typeface="Cambria Math" panose="02040503050406030204" pitchFamily="18" charset="0"/>
                                        </a:rPr>
                                        <m:t>𝑌</m:t>
                                      </m:r>
                                    </m:e>
                                    <m:sup>
                                      <m:r>
                                        <a:rPr lang="ru-RU" sz="1050" i="1">
                                          <a:latin typeface="Cambria Math" panose="02040503050406030204" pitchFamily="18" charset="0"/>
                                        </a:rPr>
                                        <m:t>𝑟𝑒𝑐</m:t>
                                      </m:r>
                                    </m:sup>
                                  </m:sSup>
                                </m:e>
                              </m:d>
                            </m:e>
                            <m:sup>
                              <m:r>
                                <a:rPr lang="ru-RU" sz="1050" i="0">
                                  <a:latin typeface="Cambria Math" panose="02040503050406030204" pitchFamily="18" charset="0"/>
                                </a:rPr>
                                <m:t>2</m:t>
                              </m:r>
                            </m:sup>
                          </m:sSup>
                          <m:r>
                            <a:rPr lang="ru-RU" sz="1050" i="0">
                              <a:latin typeface="Cambria Math" panose="02040503050406030204" pitchFamily="18" charset="0"/>
                            </a:rPr>
                            <m:t>+</m:t>
                          </m:r>
                          <m:sSup>
                            <m:sSupPr>
                              <m:ctrlPr>
                                <a:rPr lang="ru-RU" sz="1050" i="1">
                                  <a:solidFill>
                                    <a:srgbClr val="836967"/>
                                  </a:solidFill>
                                  <a:latin typeface="Cambria Math" panose="02040503050406030204" pitchFamily="18" charset="0"/>
                                </a:rPr>
                              </m:ctrlPr>
                            </m:sSupPr>
                            <m:e>
                              <m:d>
                                <m:dPr>
                                  <m:ctrlPr>
                                    <a:rPr lang="ru-RU" sz="1050" i="1">
                                      <a:solidFill>
                                        <a:srgbClr val="836967"/>
                                      </a:solidFill>
                                      <a:latin typeface="Cambria Math" panose="02040503050406030204" pitchFamily="18" charset="0"/>
                                    </a:rPr>
                                  </m:ctrlPr>
                                </m:dPr>
                                <m:e>
                                  <m:sSubSup>
                                    <m:sSubSupPr>
                                      <m:ctrlPr>
                                        <a:rPr lang="ru-RU" sz="1050" i="1">
                                          <a:solidFill>
                                            <a:srgbClr val="836967"/>
                                          </a:solidFill>
                                          <a:latin typeface="Cambria Math" panose="02040503050406030204" pitchFamily="18" charset="0"/>
                                        </a:rPr>
                                      </m:ctrlPr>
                                    </m:sSubSupPr>
                                    <m:e>
                                      <m:r>
                                        <a:rPr lang="ru-RU" sz="1050" i="1">
                                          <a:latin typeface="Cambria Math" panose="02040503050406030204" pitchFamily="18" charset="0"/>
                                        </a:rPr>
                                        <m:t>𝑍</m:t>
                                      </m:r>
                                    </m:e>
                                    <m:sub>
                                      <m:r>
                                        <a:rPr lang="ru-RU" sz="1050" i="1">
                                          <a:latin typeface="Cambria Math" panose="02040503050406030204" pitchFamily="18" charset="0"/>
                                        </a:rPr>
                                        <m:t>𝑖</m:t>
                                      </m:r>
                                    </m:sub>
                                    <m:sup>
                                      <m:r>
                                        <a:rPr lang="ru-RU" sz="1050" i="1">
                                          <a:latin typeface="Cambria Math" panose="02040503050406030204" pitchFamily="18" charset="0"/>
                                        </a:rPr>
                                        <m:t>𝑠𝑎𝑡</m:t>
                                      </m:r>
                                    </m:sup>
                                  </m:sSubSup>
                                  <m:d>
                                    <m:dPr>
                                      <m:ctrlPr>
                                        <a:rPr lang="ru-RU" sz="1050" i="1">
                                          <a:solidFill>
                                            <a:srgbClr val="836967"/>
                                          </a:solidFill>
                                          <a:latin typeface="Cambria Math" panose="02040503050406030204" pitchFamily="18" charset="0"/>
                                        </a:rPr>
                                      </m:ctrlPr>
                                    </m:dPr>
                                    <m:e>
                                      <m:r>
                                        <a:rPr lang="ru-RU" sz="1050" i="1">
                                          <a:latin typeface="Cambria Math" panose="02040503050406030204" pitchFamily="18" charset="0"/>
                                        </a:rPr>
                                        <m:t>𝑡</m:t>
                                      </m:r>
                                    </m:e>
                                  </m:d>
                                  <m:r>
                                    <a:rPr lang="ru-RU" sz="1050" i="0">
                                      <a:latin typeface="Cambria Math" panose="02040503050406030204" pitchFamily="18" charset="0"/>
                                    </a:rPr>
                                    <m:t>−</m:t>
                                  </m:r>
                                  <m:sSup>
                                    <m:sSupPr>
                                      <m:ctrlPr>
                                        <a:rPr lang="ru-RU" sz="1050" i="1">
                                          <a:solidFill>
                                            <a:srgbClr val="836967"/>
                                          </a:solidFill>
                                          <a:latin typeface="Cambria Math" panose="02040503050406030204" pitchFamily="18" charset="0"/>
                                        </a:rPr>
                                      </m:ctrlPr>
                                    </m:sSupPr>
                                    <m:e>
                                      <m:r>
                                        <a:rPr lang="ru-RU" sz="1050" i="1">
                                          <a:latin typeface="Cambria Math" panose="02040503050406030204" pitchFamily="18" charset="0"/>
                                        </a:rPr>
                                        <m:t>𝑍</m:t>
                                      </m:r>
                                    </m:e>
                                    <m:sup>
                                      <m:r>
                                        <a:rPr lang="ru-RU" sz="1050" i="1">
                                          <a:latin typeface="Cambria Math" panose="02040503050406030204" pitchFamily="18" charset="0"/>
                                        </a:rPr>
                                        <m:t>𝑟𝑒𝑐</m:t>
                                      </m:r>
                                    </m:sup>
                                  </m:sSup>
                                </m:e>
                              </m:d>
                            </m:e>
                            <m:sup>
                              <m:r>
                                <a:rPr lang="ru-RU" sz="1050" i="0">
                                  <a:latin typeface="Cambria Math" panose="02040503050406030204" pitchFamily="18" charset="0"/>
                                </a:rPr>
                                <m:t>2</m:t>
                              </m:r>
                            </m:sup>
                          </m:sSup>
                        </m:e>
                      </m:rad>
                      <m:r>
                        <a:rPr lang="ru-RU" sz="1050" i="0">
                          <a:latin typeface="Cambria Math" panose="02040503050406030204" pitchFamily="18" charset="0"/>
                        </a:rPr>
                        <m:t>=с∙∆</m:t>
                      </m:r>
                      <m:r>
                        <a:rPr lang="ru-RU" sz="1050" i="1">
                          <a:latin typeface="Cambria Math" panose="02040503050406030204" pitchFamily="18" charset="0"/>
                        </a:rPr>
                        <m:t>𝑡</m:t>
                      </m:r>
                      <m:r>
                        <a:rPr lang="ru-RU" sz="1050" i="0">
                          <a:latin typeface="Cambria Math" panose="02040503050406030204" pitchFamily="18" charset="0"/>
                        </a:rPr>
                        <m:t>+</m:t>
                      </m:r>
                      <m:r>
                        <a:rPr lang="ru-RU" sz="1050" i="1">
                          <a:latin typeface="Cambria Math" panose="02040503050406030204" pitchFamily="18" charset="0"/>
                        </a:rPr>
                        <m:t>𝛿</m:t>
                      </m:r>
                    </m:oMath>
                  </m:oMathPara>
                </a14:m>
                <a:endParaRPr lang="ru-RU" sz="1050" dirty="0"/>
              </a:p>
            </p:txBody>
          </p:sp>
        </mc:Choice>
        <mc:Fallback xmlns="">
          <p:sp>
            <p:nvSpPr>
              <p:cNvPr id="2" name="TextBox 1">
                <a:extLst>
                  <a:ext uri="{FF2B5EF4-FFF2-40B4-BE49-F238E27FC236}">
                    <a16:creationId xmlns:a16="http://schemas.microsoft.com/office/drawing/2014/main" id="{2850F2B7-D20A-B621-79B8-604804700407}"/>
                  </a:ext>
                </a:extLst>
              </p:cNvPr>
              <p:cNvSpPr txBox="1">
                <a:spLocks noRot="1" noChangeAspect="1" noMove="1" noResize="1" noEditPoints="1" noAdjustHandles="1" noChangeArrowheads="1" noChangeShapeType="1" noTextEdit="1"/>
              </p:cNvSpPr>
              <p:nvPr/>
            </p:nvSpPr>
            <p:spPr>
              <a:xfrm>
                <a:off x="-537043" y="5112635"/>
                <a:ext cx="5916948" cy="436786"/>
              </a:xfrm>
              <a:prstGeom prst="rect">
                <a:avLst/>
              </a:prstGeom>
              <a:blipFill>
                <a:blip r:embed="rId3"/>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7DF2402D-91B9-86F5-0E44-A640126296BA}"/>
                  </a:ext>
                </a:extLst>
              </p:cNvPr>
              <p:cNvSpPr txBox="1"/>
              <p:nvPr/>
            </p:nvSpPr>
            <p:spPr>
              <a:xfrm>
                <a:off x="-155887" y="5505829"/>
                <a:ext cx="5518374" cy="43678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ad>
                        <m:radPr>
                          <m:degHide m:val="on"/>
                          <m:ctrlPr>
                            <a:rPr lang="ru-RU" sz="1050" i="1" smtClean="0">
                              <a:solidFill>
                                <a:srgbClr val="836967"/>
                              </a:solidFill>
                              <a:latin typeface="Cambria Math" panose="02040503050406030204" pitchFamily="18" charset="0"/>
                            </a:rPr>
                          </m:ctrlPr>
                        </m:radPr>
                        <m:deg/>
                        <m:e>
                          <m:sSup>
                            <m:sSupPr>
                              <m:ctrlPr>
                                <a:rPr lang="ru-RU" sz="1050" i="1">
                                  <a:solidFill>
                                    <a:srgbClr val="836967"/>
                                  </a:solidFill>
                                  <a:latin typeface="Cambria Math" panose="02040503050406030204" pitchFamily="18" charset="0"/>
                                </a:rPr>
                              </m:ctrlPr>
                            </m:sSupPr>
                            <m:e>
                              <m:d>
                                <m:dPr>
                                  <m:ctrlPr>
                                    <a:rPr lang="ru-RU" sz="1050" i="1">
                                      <a:solidFill>
                                        <a:srgbClr val="836967"/>
                                      </a:solidFill>
                                      <a:latin typeface="Cambria Math" panose="02040503050406030204" pitchFamily="18" charset="0"/>
                                    </a:rPr>
                                  </m:ctrlPr>
                                </m:dPr>
                                <m:e>
                                  <m:sSubSup>
                                    <m:sSubSupPr>
                                      <m:ctrlPr>
                                        <a:rPr lang="ru-RU" sz="1050" i="1">
                                          <a:solidFill>
                                            <a:srgbClr val="836967"/>
                                          </a:solidFill>
                                          <a:latin typeface="Cambria Math" panose="02040503050406030204" pitchFamily="18" charset="0"/>
                                        </a:rPr>
                                      </m:ctrlPr>
                                    </m:sSubSupPr>
                                    <m:e>
                                      <m:r>
                                        <a:rPr lang="ru-RU" sz="1050" i="1">
                                          <a:latin typeface="Cambria Math" panose="02040503050406030204" pitchFamily="18" charset="0"/>
                                        </a:rPr>
                                        <m:t>𝑋</m:t>
                                      </m:r>
                                    </m:e>
                                    <m:sub>
                                      <m:r>
                                        <a:rPr lang="ru-RU" sz="1050" i="1">
                                          <a:latin typeface="Cambria Math" panose="02040503050406030204" pitchFamily="18" charset="0"/>
                                        </a:rPr>
                                        <m:t>𝑖</m:t>
                                      </m:r>
                                    </m:sub>
                                    <m:sup>
                                      <m:r>
                                        <a:rPr lang="ru-RU" sz="1050" i="1">
                                          <a:latin typeface="Cambria Math" panose="02040503050406030204" pitchFamily="18" charset="0"/>
                                        </a:rPr>
                                        <m:t>𝑠𝑎𝑡</m:t>
                                      </m:r>
                                    </m:sup>
                                  </m:sSubSup>
                                  <m:d>
                                    <m:dPr>
                                      <m:ctrlPr>
                                        <a:rPr lang="ru-RU" sz="1050" i="1">
                                          <a:solidFill>
                                            <a:srgbClr val="836967"/>
                                          </a:solidFill>
                                          <a:latin typeface="Cambria Math" panose="02040503050406030204" pitchFamily="18" charset="0"/>
                                        </a:rPr>
                                      </m:ctrlPr>
                                    </m:dPr>
                                    <m:e>
                                      <m:r>
                                        <a:rPr lang="ru-RU" sz="1050" i="1">
                                          <a:latin typeface="Cambria Math" panose="02040503050406030204" pitchFamily="18" charset="0"/>
                                        </a:rPr>
                                        <m:t>𝑡</m:t>
                                      </m:r>
                                    </m:e>
                                  </m:d>
                                  <m:r>
                                    <a:rPr lang="ru-RU" sz="1050" i="0">
                                      <a:latin typeface="Cambria Math" panose="02040503050406030204" pitchFamily="18" charset="0"/>
                                    </a:rPr>
                                    <m:t>−</m:t>
                                  </m:r>
                                  <m:sSup>
                                    <m:sSupPr>
                                      <m:ctrlPr>
                                        <a:rPr lang="ru-RU" sz="1050" i="1">
                                          <a:solidFill>
                                            <a:srgbClr val="836967"/>
                                          </a:solidFill>
                                          <a:latin typeface="Cambria Math" panose="02040503050406030204" pitchFamily="18" charset="0"/>
                                        </a:rPr>
                                      </m:ctrlPr>
                                    </m:sSupPr>
                                    <m:e>
                                      <m:r>
                                        <a:rPr lang="ru-RU" sz="1050" i="1">
                                          <a:latin typeface="Cambria Math" panose="02040503050406030204" pitchFamily="18" charset="0"/>
                                        </a:rPr>
                                        <m:t>𝑋</m:t>
                                      </m:r>
                                    </m:e>
                                    <m:sup>
                                      <m:r>
                                        <a:rPr lang="ru-RU" sz="1050" i="1">
                                          <a:latin typeface="Cambria Math" panose="02040503050406030204" pitchFamily="18" charset="0"/>
                                        </a:rPr>
                                        <m:t>𝑟𝑒𝑐</m:t>
                                      </m:r>
                                    </m:sup>
                                  </m:sSup>
                                </m:e>
                              </m:d>
                            </m:e>
                            <m:sup>
                              <m:r>
                                <a:rPr lang="ru-RU" sz="1050" i="0">
                                  <a:latin typeface="Cambria Math" panose="02040503050406030204" pitchFamily="18" charset="0"/>
                                </a:rPr>
                                <m:t>2</m:t>
                              </m:r>
                            </m:sup>
                          </m:sSup>
                          <m:r>
                            <a:rPr lang="ru-RU" sz="1050" i="0">
                              <a:latin typeface="Cambria Math" panose="02040503050406030204" pitchFamily="18" charset="0"/>
                            </a:rPr>
                            <m:t>+</m:t>
                          </m:r>
                          <m:sSup>
                            <m:sSupPr>
                              <m:ctrlPr>
                                <a:rPr lang="ru-RU" sz="1050" i="1">
                                  <a:solidFill>
                                    <a:srgbClr val="836967"/>
                                  </a:solidFill>
                                  <a:latin typeface="Cambria Math" panose="02040503050406030204" pitchFamily="18" charset="0"/>
                                </a:rPr>
                              </m:ctrlPr>
                            </m:sSupPr>
                            <m:e>
                              <m:d>
                                <m:dPr>
                                  <m:ctrlPr>
                                    <a:rPr lang="ru-RU" sz="1050" i="1">
                                      <a:solidFill>
                                        <a:srgbClr val="836967"/>
                                      </a:solidFill>
                                      <a:latin typeface="Cambria Math" panose="02040503050406030204" pitchFamily="18" charset="0"/>
                                    </a:rPr>
                                  </m:ctrlPr>
                                </m:dPr>
                                <m:e>
                                  <m:sSubSup>
                                    <m:sSubSupPr>
                                      <m:ctrlPr>
                                        <a:rPr lang="ru-RU" sz="1050" i="1">
                                          <a:solidFill>
                                            <a:srgbClr val="836967"/>
                                          </a:solidFill>
                                          <a:latin typeface="Cambria Math" panose="02040503050406030204" pitchFamily="18" charset="0"/>
                                        </a:rPr>
                                      </m:ctrlPr>
                                    </m:sSubSupPr>
                                    <m:e>
                                      <m:r>
                                        <a:rPr lang="ru-RU" sz="1050" i="1">
                                          <a:latin typeface="Cambria Math" panose="02040503050406030204" pitchFamily="18" charset="0"/>
                                        </a:rPr>
                                        <m:t>𝑌</m:t>
                                      </m:r>
                                    </m:e>
                                    <m:sub>
                                      <m:r>
                                        <a:rPr lang="ru-RU" sz="1050" i="1">
                                          <a:latin typeface="Cambria Math" panose="02040503050406030204" pitchFamily="18" charset="0"/>
                                        </a:rPr>
                                        <m:t>𝑖</m:t>
                                      </m:r>
                                    </m:sub>
                                    <m:sup>
                                      <m:r>
                                        <a:rPr lang="ru-RU" sz="1050" i="1">
                                          <a:latin typeface="Cambria Math" panose="02040503050406030204" pitchFamily="18" charset="0"/>
                                        </a:rPr>
                                        <m:t>𝑠𝑎𝑡</m:t>
                                      </m:r>
                                    </m:sup>
                                  </m:sSubSup>
                                  <m:d>
                                    <m:dPr>
                                      <m:ctrlPr>
                                        <a:rPr lang="ru-RU" sz="1050" i="1">
                                          <a:solidFill>
                                            <a:srgbClr val="836967"/>
                                          </a:solidFill>
                                          <a:latin typeface="Cambria Math" panose="02040503050406030204" pitchFamily="18" charset="0"/>
                                        </a:rPr>
                                      </m:ctrlPr>
                                    </m:dPr>
                                    <m:e>
                                      <m:r>
                                        <a:rPr lang="ru-RU" sz="1050" i="1">
                                          <a:latin typeface="Cambria Math" panose="02040503050406030204" pitchFamily="18" charset="0"/>
                                        </a:rPr>
                                        <m:t>𝑡</m:t>
                                      </m:r>
                                    </m:e>
                                  </m:d>
                                  <m:r>
                                    <a:rPr lang="ru-RU" sz="1050" i="0">
                                      <a:latin typeface="Cambria Math" panose="02040503050406030204" pitchFamily="18" charset="0"/>
                                    </a:rPr>
                                    <m:t>−</m:t>
                                  </m:r>
                                  <m:sSup>
                                    <m:sSupPr>
                                      <m:ctrlPr>
                                        <a:rPr lang="ru-RU" sz="1050" i="1">
                                          <a:solidFill>
                                            <a:srgbClr val="836967"/>
                                          </a:solidFill>
                                          <a:latin typeface="Cambria Math" panose="02040503050406030204" pitchFamily="18" charset="0"/>
                                        </a:rPr>
                                      </m:ctrlPr>
                                    </m:sSupPr>
                                    <m:e>
                                      <m:r>
                                        <a:rPr lang="ru-RU" sz="1050" i="1">
                                          <a:latin typeface="Cambria Math" panose="02040503050406030204" pitchFamily="18" charset="0"/>
                                        </a:rPr>
                                        <m:t>𝑌</m:t>
                                      </m:r>
                                    </m:e>
                                    <m:sup>
                                      <m:r>
                                        <a:rPr lang="ru-RU" sz="1050" i="1">
                                          <a:latin typeface="Cambria Math" panose="02040503050406030204" pitchFamily="18" charset="0"/>
                                        </a:rPr>
                                        <m:t>𝑟𝑒𝑐</m:t>
                                      </m:r>
                                    </m:sup>
                                  </m:sSup>
                                </m:e>
                              </m:d>
                            </m:e>
                            <m:sup>
                              <m:r>
                                <a:rPr lang="ru-RU" sz="1050" i="0">
                                  <a:latin typeface="Cambria Math" panose="02040503050406030204" pitchFamily="18" charset="0"/>
                                </a:rPr>
                                <m:t>2</m:t>
                              </m:r>
                            </m:sup>
                          </m:sSup>
                          <m:r>
                            <a:rPr lang="ru-RU" sz="1050" i="0">
                              <a:latin typeface="Cambria Math" panose="02040503050406030204" pitchFamily="18" charset="0"/>
                            </a:rPr>
                            <m:t>+</m:t>
                          </m:r>
                          <m:sSup>
                            <m:sSupPr>
                              <m:ctrlPr>
                                <a:rPr lang="ru-RU" sz="1050" i="1">
                                  <a:solidFill>
                                    <a:srgbClr val="836967"/>
                                  </a:solidFill>
                                  <a:latin typeface="Cambria Math" panose="02040503050406030204" pitchFamily="18" charset="0"/>
                                </a:rPr>
                              </m:ctrlPr>
                            </m:sSupPr>
                            <m:e>
                              <m:d>
                                <m:dPr>
                                  <m:ctrlPr>
                                    <a:rPr lang="ru-RU" sz="1050" i="1">
                                      <a:solidFill>
                                        <a:srgbClr val="836967"/>
                                      </a:solidFill>
                                      <a:latin typeface="Cambria Math" panose="02040503050406030204" pitchFamily="18" charset="0"/>
                                    </a:rPr>
                                  </m:ctrlPr>
                                </m:dPr>
                                <m:e>
                                  <m:sSubSup>
                                    <m:sSubSupPr>
                                      <m:ctrlPr>
                                        <a:rPr lang="ru-RU" sz="1050" i="1">
                                          <a:solidFill>
                                            <a:srgbClr val="836967"/>
                                          </a:solidFill>
                                          <a:latin typeface="Cambria Math" panose="02040503050406030204" pitchFamily="18" charset="0"/>
                                        </a:rPr>
                                      </m:ctrlPr>
                                    </m:sSubSupPr>
                                    <m:e>
                                      <m:r>
                                        <a:rPr lang="ru-RU" sz="1050" i="1">
                                          <a:latin typeface="Cambria Math" panose="02040503050406030204" pitchFamily="18" charset="0"/>
                                        </a:rPr>
                                        <m:t>𝑍</m:t>
                                      </m:r>
                                    </m:e>
                                    <m:sub>
                                      <m:r>
                                        <a:rPr lang="ru-RU" sz="1050" i="1">
                                          <a:latin typeface="Cambria Math" panose="02040503050406030204" pitchFamily="18" charset="0"/>
                                        </a:rPr>
                                        <m:t>𝑖</m:t>
                                      </m:r>
                                    </m:sub>
                                    <m:sup>
                                      <m:r>
                                        <a:rPr lang="ru-RU" sz="1050" i="1">
                                          <a:latin typeface="Cambria Math" panose="02040503050406030204" pitchFamily="18" charset="0"/>
                                        </a:rPr>
                                        <m:t>𝑠𝑎𝑡</m:t>
                                      </m:r>
                                    </m:sup>
                                  </m:sSubSup>
                                  <m:d>
                                    <m:dPr>
                                      <m:ctrlPr>
                                        <a:rPr lang="ru-RU" sz="1050" i="1">
                                          <a:solidFill>
                                            <a:srgbClr val="836967"/>
                                          </a:solidFill>
                                          <a:latin typeface="Cambria Math" panose="02040503050406030204" pitchFamily="18" charset="0"/>
                                        </a:rPr>
                                      </m:ctrlPr>
                                    </m:dPr>
                                    <m:e>
                                      <m:r>
                                        <a:rPr lang="ru-RU" sz="1050" i="1">
                                          <a:latin typeface="Cambria Math" panose="02040503050406030204" pitchFamily="18" charset="0"/>
                                        </a:rPr>
                                        <m:t>𝑡</m:t>
                                      </m:r>
                                    </m:e>
                                  </m:d>
                                  <m:r>
                                    <a:rPr lang="ru-RU" sz="1050" i="0">
                                      <a:latin typeface="Cambria Math" panose="02040503050406030204" pitchFamily="18" charset="0"/>
                                    </a:rPr>
                                    <m:t>−</m:t>
                                  </m:r>
                                  <m:sSup>
                                    <m:sSupPr>
                                      <m:ctrlPr>
                                        <a:rPr lang="ru-RU" sz="1050" i="1">
                                          <a:solidFill>
                                            <a:srgbClr val="836967"/>
                                          </a:solidFill>
                                          <a:latin typeface="Cambria Math" panose="02040503050406030204" pitchFamily="18" charset="0"/>
                                        </a:rPr>
                                      </m:ctrlPr>
                                    </m:sSupPr>
                                    <m:e>
                                      <m:r>
                                        <a:rPr lang="ru-RU" sz="1050" i="1">
                                          <a:latin typeface="Cambria Math" panose="02040503050406030204" pitchFamily="18" charset="0"/>
                                        </a:rPr>
                                        <m:t>𝑍</m:t>
                                      </m:r>
                                    </m:e>
                                    <m:sup>
                                      <m:r>
                                        <a:rPr lang="ru-RU" sz="1050" i="1">
                                          <a:latin typeface="Cambria Math" panose="02040503050406030204" pitchFamily="18" charset="0"/>
                                        </a:rPr>
                                        <m:t>𝑟𝑒𝑐</m:t>
                                      </m:r>
                                    </m:sup>
                                  </m:sSup>
                                </m:e>
                              </m:d>
                            </m:e>
                            <m:sup>
                              <m:r>
                                <a:rPr lang="ru-RU" sz="1050" i="0">
                                  <a:latin typeface="Cambria Math" panose="02040503050406030204" pitchFamily="18" charset="0"/>
                                </a:rPr>
                                <m:t>2</m:t>
                              </m:r>
                            </m:sup>
                          </m:sSup>
                        </m:e>
                      </m:rad>
                      <m:r>
                        <a:rPr lang="ru-RU" sz="1050" i="0">
                          <a:latin typeface="Cambria Math" panose="02040503050406030204" pitchFamily="18" charset="0"/>
                        </a:rPr>
                        <m:t>=</m:t>
                      </m:r>
                      <m:r>
                        <a:rPr lang="en-US" sz="1050" i="1">
                          <a:latin typeface="Cambria Math" panose="02040503050406030204" pitchFamily="18" charset="0"/>
                        </a:rPr>
                        <m:t>𝜆</m:t>
                      </m:r>
                      <m:r>
                        <a:rPr lang="en-US" sz="1050" i="1">
                          <a:latin typeface="Cambria Math" panose="02040503050406030204" pitchFamily="18" charset="0"/>
                        </a:rPr>
                        <m:t>∙(∆</m:t>
                      </m:r>
                      <m:r>
                        <a:rPr lang="en-US" sz="1050" i="1">
                          <a:latin typeface="Cambria Math" panose="02040503050406030204" pitchFamily="18" charset="0"/>
                        </a:rPr>
                        <m:t>𝜑</m:t>
                      </m:r>
                      <m:r>
                        <a:rPr lang="en-US" sz="1050" i="1">
                          <a:latin typeface="Cambria Math" panose="02040503050406030204" pitchFamily="18" charset="0"/>
                        </a:rPr>
                        <m:t>+</m:t>
                      </m:r>
                      <m:r>
                        <a:rPr lang="en-US" sz="1050" i="1">
                          <a:latin typeface="Cambria Math" panose="02040503050406030204" pitchFamily="18" charset="0"/>
                        </a:rPr>
                        <m:t>𝑛</m:t>
                      </m:r>
                      <m:r>
                        <a:rPr lang="en-US" sz="1050" i="1">
                          <a:latin typeface="Cambria Math" panose="02040503050406030204" pitchFamily="18" charset="0"/>
                        </a:rPr>
                        <m:t>)</m:t>
                      </m:r>
                      <m:r>
                        <a:rPr lang="ru-RU" sz="1050" i="0">
                          <a:latin typeface="Cambria Math" panose="02040503050406030204" pitchFamily="18" charset="0"/>
                        </a:rPr>
                        <m:t>+</m:t>
                      </m:r>
                      <m:r>
                        <a:rPr lang="ru-RU" sz="1050" i="1">
                          <a:latin typeface="Cambria Math" panose="02040503050406030204" pitchFamily="18" charset="0"/>
                        </a:rPr>
                        <m:t>𝛿</m:t>
                      </m:r>
                    </m:oMath>
                  </m:oMathPara>
                </a14:m>
                <a:endParaRPr lang="ru-RU" sz="1400" dirty="0"/>
              </a:p>
            </p:txBody>
          </p:sp>
        </mc:Choice>
        <mc:Fallback xmlns="">
          <p:sp>
            <p:nvSpPr>
              <p:cNvPr id="3" name="TextBox 2">
                <a:extLst>
                  <a:ext uri="{FF2B5EF4-FFF2-40B4-BE49-F238E27FC236}">
                    <a16:creationId xmlns:a16="http://schemas.microsoft.com/office/drawing/2014/main" id="{7DF2402D-91B9-86F5-0E44-A640126296BA}"/>
                  </a:ext>
                </a:extLst>
              </p:cNvPr>
              <p:cNvSpPr txBox="1">
                <a:spLocks noRot="1" noChangeAspect="1" noMove="1" noResize="1" noEditPoints="1" noAdjustHandles="1" noChangeArrowheads="1" noChangeShapeType="1" noTextEdit="1"/>
              </p:cNvSpPr>
              <p:nvPr/>
            </p:nvSpPr>
            <p:spPr>
              <a:xfrm>
                <a:off x="-155887" y="5505829"/>
                <a:ext cx="5518374" cy="436786"/>
              </a:xfrm>
              <a:prstGeom prst="rect">
                <a:avLst/>
              </a:prstGeom>
              <a:blipFill>
                <a:blip r:embed="rId4"/>
                <a:stretch>
                  <a:fillRect/>
                </a:stretch>
              </a:blipFill>
            </p:spPr>
            <p:txBody>
              <a:bodyPr/>
              <a:lstStyle/>
              <a:p>
                <a:r>
                  <a:rPr lang="ru-RU">
                    <a:noFill/>
                  </a:rPr>
                  <a:t> </a:t>
                </a:r>
              </a:p>
            </p:txBody>
          </p:sp>
        </mc:Fallback>
      </mc:AlternateContent>
      <p:sp>
        <p:nvSpPr>
          <p:cNvPr id="4" name="1">
            <a:extLst>
              <a:ext uri="{FF2B5EF4-FFF2-40B4-BE49-F238E27FC236}">
                <a16:creationId xmlns:a16="http://schemas.microsoft.com/office/drawing/2014/main" id="{E3047248-6863-2691-5662-2DFD654DD832}"/>
              </a:ext>
            </a:extLst>
          </p:cNvPr>
          <p:cNvSpPr txBox="1"/>
          <p:nvPr/>
        </p:nvSpPr>
        <p:spPr>
          <a:xfrm>
            <a:off x="8713888" y="6317622"/>
            <a:ext cx="213200" cy="4360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defTabSz="825500">
              <a:defRPr sz="5000">
                <a:solidFill>
                  <a:srgbClr val="CCCDE4"/>
                </a:solidFill>
                <a:latin typeface="Inter Regular"/>
                <a:ea typeface="Inter Regular"/>
                <a:cs typeface="Inter Regular"/>
                <a:sym typeface="Inter Regular"/>
              </a:defRPr>
            </a:lvl1pPr>
          </a:lstStyle>
          <a:p>
            <a:fld id="{6451B66E-B795-485C-8A57-E41ACEB4C2EF}" type="slidenum">
              <a:rPr lang="ru-RU" sz="2500"/>
              <a:t>12</a:t>
            </a:fld>
            <a:endParaRPr sz="2500" dirty="0"/>
          </a:p>
        </p:txBody>
      </p:sp>
    </p:spTree>
    <p:extLst>
      <p:ext uri="{BB962C8B-B14F-4D97-AF65-F5344CB8AC3E}">
        <p14:creationId xmlns:p14="http://schemas.microsoft.com/office/powerpoint/2010/main" val="28154198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Рисунок 22">
            <a:extLst>
              <a:ext uri="{FF2B5EF4-FFF2-40B4-BE49-F238E27FC236}">
                <a16:creationId xmlns:a16="http://schemas.microsoft.com/office/drawing/2014/main" id="{099AFDB5-FA6B-45FF-9F50-B913CF311A3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rot="5400000">
            <a:off x="1829215" y="-1089908"/>
            <a:ext cx="6057070" cy="8572501"/>
          </a:xfrm>
          <a:prstGeom prst="rect">
            <a:avLst/>
          </a:prstGeom>
        </p:spPr>
      </p:pic>
      <p:sp>
        <p:nvSpPr>
          <p:cNvPr id="33" name="Основная тема заголовка:…">
            <a:extLst>
              <a:ext uri="{FF2B5EF4-FFF2-40B4-BE49-F238E27FC236}">
                <a16:creationId xmlns:a16="http://schemas.microsoft.com/office/drawing/2014/main" id="{6C08D484-D9FF-40BA-9243-2157683FB0B7}"/>
              </a:ext>
            </a:extLst>
          </p:cNvPr>
          <p:cNvSpPr txBox="1"/>
          <p:nvPr/>
        </p:nvSpPr>
        <p:spPr>
          <a:xfrm>
            <a:off x="1664407" y="30296"/>
            <a:ext cx="6000169" cy="9455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t" anchorCtr="0">
            <a:spAutoFit/>
          </a:bodyPr>
          <a:lstStyle/>
          <a:p>
            <a:pPr algn="ctr" defTabSz="412750">
              <a:lnSpc>
                <a:spcPts val="3600"/>
              </a:lnSpc>
              <a:defRPr sz="5100">
                <a:solidFill>
                  <a:srgbClr val="0B1DAB"/>
                </a:solidFill>
                <a:latin typeface="Inter Bold"/>
                <a:ea typeface="Inter Bold"/>
                <a:cs typeface="Inter Bold"/>
                <a:sym typeface="Inter Bold"/>
              </a:defRPr>
            </a:pPr>
            <a:r>
              <a:rPr lang="ru-RU" sz="2550" dirty="0"/>
              <a:t>Космическая геодезия:</a:t>
            </a:r>
          </a:p>
          <a:p>
            <a:pPr algn="ctr" defTabSz="412750">
              <a:lnSpc>
                <a:spcPts val="3600"/>
              </a:lnSpc>
              <a:defRPr sz="5100">
                <a:solidFill>
                  <a:srgbClr val="0B1DAB"/>
                </a:solidFill>
                <a:latin typeface="Inter Bold"/>
                <a:ea typeface="Inter Bold"/>
                <a:cs typeface="Inter Bold"/>
                <a:sym typeface="Inter Bold"/>
              </a:defRPr>
            </a:pPr>
            <a:r>
              <a:rPr lang="ru-RU" sz="2550" dirty="0"/>
              <a:t>Глобальная кинематика литосферных плит</a:t>
            </a:r>
          </a:p>
        </p:txBody>
      </p:sp>
      <p:sp>
        <p:nvSpPr>
          <p:cNvPr id="6" name="TextBox 5">
            <a:extLst>
              <a:ext uri="{FF2B5EF4-FFF2-40B4-BE49-F238E27FC236}">
                <a16:creationId xmlns:a16="http://schemas.microsoft.com/office/drawing/2014/main" id="{038605BF-4AAA-484B-BA73-EF206C6BFED2}"/>
              </a:ext>
            </a:extLst>
          </p:cNvPr>
          <p:cNvSpPr txBox="1"/>
          <p:nvPr/>
        </p:nvSpPr>
        <p:spPr>
          <a:xfrm>
            <a:off x="1088118" y="6024823"/>
            <a:ext cx="6967765" cy="400110"/>
          </a:xfrm>
          <a:prstGeom prst="rect">
            <a:avLst/>
          </a:prstGeom>
          <a:noFill/>
        </p:spPr>
        <p:txBody>
          <a:bodyPr wrap="square" rtlCol="0">
            <a:spAutoFit/>
          </a:bodyPr>
          <a:lstStyle/>
          <a:p>
            <a:pPr algn="ctr"/>
            <a:r>
              <a:rPr lang="ru-RU" sz="2000" dirty="0">
                <a:solidFill>
                  <a:srgbClr val="051A56"/>
                </a:solidFill>
                <a:sym typeface="Montserrat Regular"/>
              </a:rPr>
              <a:t>Геоцентрическая </a:t>
            </a:r>
            <a:r>
              <a:rPr lang="ru-RU" sz="2000" dirty="0" err="1">
                <a:solidFill>
                  <a:srgbClr val="051A56"/>
                </a:solidFill>
                <a:sym typeface="Montserrat Regular"/>
              </a:rPr>
              <a:t>безмоментная</a:t>
            </a:r>
            <a:r>
              <a:rPr lang="ru-RU" sz="2000" dirty="0">
                <a:solidFill>
                  <a:srgbClr val="051A56"/>
                </a:solidFill>
                <a:sym typeface="Montserrat Regular"/>
              </a:rPr>
              <a:t> система отсчета</a:t>
            </a:r>
          </a:p>
        </p:txBody>
      </p:sp>
      <p:sp>
        <p:nvSpPr>
          <p:cNvPr id="2" name="1">
            <a:extLst>
              <a:ext uri="{FF2B5EF4-FFF2-40B4-BE49-F238E27FC236}">
                <a16:creationId xmlns:a16="http://schemas.microsoft.com/office/drawing/2014/main" id="{96346CA1-67E2-E3CA-892E-6B8BBC6AA3E0}"/>
              </a:ext>
            </a:extLst>
          </p:cNvPr>
          <p:cNvSpPr txBox="1"/>
          <p:nvPr/>
        </p:nvSpPr>
        <p:spPr>
          <a:xfrm>
            <a:off x="8713888" y="6317622"/>
            <a:ext cx="213200" cy="4360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defTabSz="825500">
              <a:defRPr sz="5000">
                <a:solidFill>
                  <a:srgbClr val="CCCDE4"/>
                </a:solidFill>
                <a:latin typeface="Inter Regular"/>
                <a:ea typeface="Inter Regular"/>
                <a:cs typeface="Inter Regular"/>
                <a:sym typeface="Inter Regular"/>
              </a:defRPr>
            </a:lvl1pPr>
          </a:lstStyle>
          <a:p>
            <a:fld id="{6451B66E-B795-485C-8A57-E41ACEB4C2EF}" type="slidenum">
              <a:rPr lang="ru-RU" sz="2500"/>
              <a:t>13</a:t>
            </a:fld>
            <a:endParaRPr sz="2500" dirty="0"/>
          </a:p>
        </p:txBody>
      </p:sp>
    </p:spTree>
    <p:extLst>
      <p:ext uri="{BB962C8B-B14F-4D97-AF65-F5344CB8AC3E}">
        <p14:creationId xmlns:p14="http://schemas.microsoft.com/office/powerpoint/2010/main" val="16337888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a:extLst>
              <a:ext uri="{FF2B5EF4-FFF2-40B4-BE49-F238E27FC236}">
                <a16:creationId xmlns:a16="http://schemas.microsoft.com/office/drawing/2014/main" id="{9A316039-9E63-4968-8786-388EF19E269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rot="5400000">
            <a:off x="1828448" y="-1090675"/>
            <a:ext cx="6057705" cy="8573400"/>
          </a:xfrm>
          <a:prstGeom prst="rect">
            <a:avLst/>
          </a:prstGeom>
        </p:spPr>
      </p:pic>
      <p:sp>
        <p:nvSpPr>
          <p:cNvPr id="6" name="TextBox 5">
            <a:extLst>
              <a:ext uri="{FF2B5EF4-FFF2-40B4-BE49-F238E27FC236}">
                <a16:creationId xmlns:a16="http://schemas.microsoft.com/office/drawing/2014/main" id="{75CE73C8-992A-4471-93DD-DB52F02E9FC1}"/>
              </a:ext>
            </a:extLst>
          </p:cNvPr>
          <p:cNvSpPr txBox="1"/>
          <p:nvPr/>
        </p:nvSpPr>
        <p:spPr>
          <a:xfrm>
            <a:off x="1088118" y="6024823"/>
            <a:ext cx="6967765" cy="400110"/>
          </a:xfrm>
          <a:prstGeom prst="rect">
            <a:avLst/>
          </a:prstGeom>
          <a:noFill/>
        </p:spPr>
        <p:txBody>
          <a:bodyPr wrap="square" rtlCol="0">
            <a:spAutoFit/>
          </a:bodyPr>
          <a:lstStyle/>
          <a:p>
            <a:pPr algn="ctr"/>
            <a:r>
              <a:rPr lang="ru-RU" sz="2000" dirty="0">
                <a:solidFill>
                  <a:srgbClr val="051A56"/>
                </a:solidFill>
                <a:sym typeface="Montserrat Regular"/>
              </a:rPr>
              <a:t>Евразийская система отсчета</a:t>
            </a:r>
          </a:p>
        </p:txBody>
      </p:sp>
      <p:sp>
        <p:nvSpPr>
          <p:cNvPr id="2" name="Основная тема заголовка:…">
            <a:extLst>
              <a:ext uri="{FF2B5EF4-FFF2-40B4-BE49-F238E27FC236}">
                <a16:creationId xmlns:a16="http://schemas.microsoft.com/office/drawing/2014/main" id="{8523B95C-EEF6-CE77-0868-16252258A81E}"/>
              </a:ext>
            </a:extLst>
          </p:cNvPr>
          <p:cNvSpPr txBox="1"/>
          <p:nvPr/>
        </p:nvSpPr>
        <p:spPr>
          <a:xfrm>
            <a:off x="1664407" y="30296"/>
            <a:ext cx="6000169" cy="9455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t" anchorCtr="0">
            <a:spAutoFit/>
          </a:bodyPr>
          <a:lstStyle/>
          <a:p>
            <a:pPr algn="ctr" defTabSz="412750">
              <a:lnSpc>
                <a:spcPts val="3600"/>
              </a:lnSpc>
              <a:defRPr sz="5100">
                <a:solidFill>
                  <a:srgbClr val="0B1DAB"/>
                </a:solidFill>
                <a:latin typeface="Inter Bold"/>
                <a:ea typeface="Inter Bold"/>
                <a:cs typeface="Inter Bold"/>
                <a:sym typeface="Inter Bold"/>
              </a:defRPr>
            </a:pPr>
            <a:r>
              <a:rPr lang="ru-RU" sz="2550" dirty="0"/>
              <a:t>Космическая геодезия:</a:t>
            </a:r>
          </a:p>
          <a:p>
            <a:pPr algn="ctr" defTabSz="412750">
              <a:lnSpc>
                <a:spcPts val="3600"/>
              </a:lnSpc>
              <a:defRPr sz="5100">
                <a:solidFill>
                  <a:srgbClr val="0B1DAB"/>
                </a:solidFill>
                <a:latin typeface="Inter Bold"/>
                <a:ea typeface="Inter Bold"/>
                <a:cs typeface="Inter Bold"/>
                <a:sym typeface="Inter Bold"/>
              </a:defRPr>
            </a:pPr>
            <a:r>
              <a:rPr lang="ru-RU" sz="2550" dirty="0"/>
              <a:t>Глобальная кинематика литосферных плит</a:t>
            </a:r>
          </a:p>
        </p:txBody>
      </p:sp>
      <p:sp>
        <p:nvSpPr>
          <p:cNvPr id="3" name="1">
            <a:extLst>
              <a:ext uri="{FF2B5EF4-FFF2-40B4-BE49-F238E27FC236}">
                <a16:creationId xmlns:a16="http://schemas.microsoft.com/office/drawing/2014/main" id="{3B9A1A49-1875-E6D3-2D34-E528F9889160}"/>
              </a:ext>
            </a:extLst>
          </p:cNvPr>
          <p:cNvSpPr txBox="1"/>
          <p:nvPr/>
        </p:nvSpPr>
        <p:spPr>
          <a:xfrm>
            <a:off x="8713888" y="6317622"/>
            <a:ext cx="213200" cy="4360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defTabSz="825500">
              <a:defRPr sz="5000">
                <a:solidFill>
                  <a:srgbClr val="CCCDE4"/>
                </a:solidFill>
                <a:latin typeface="Inter Regular"/>
                <a:ea typeface="Inter Regular"/>
                <a:cs typeface="Inter Regular"/>
                <a:sym typeface="Inter Regular"/>
              </a:defRPr>
            </a:lvl1pPr>
          </a:lstStyle>
          <a:p>
            <a:fld id="{6451B66E-B795-485C-8A57-E41ACEB4C2EF}" type="slidenum">
              <a:rPr lang="ru-RU" sz="2500"/>
              <a:t>14</a:t>
            </a:fld>
            <a:endParaRPr sz="2500" dirty="0"/>
          </a:p>
        </p:txBody>
      </p:sp>
    </p:spTree>
    <p:extLst>
      <p:ext uri="{BB962C8B-B14F-4D97-AF65-F5344CB8AC3E}">
        <p14:creationId xmlns:p14="http://schemas.microsoft.com/office/powerpoint/2010/main" val="10645650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Изображение 20" descr="artu.png">
            <a:extLst>
              <a:ext uri="{FF2B5EF4-FFF2-40B4-BE49-F238E27FC236}">
                <a16:creationId xmlns:a16="http://schemas.microsoft.com/office/drawing/2014/main" id="{2015690A-1D85-614B-1FA9-6974185220CA}"/>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959450" y="103059"/>
            <a:ext cx="4846346" cy="6858000"/>
          </a:xfrm>
          <a:prstGeom prst="rect">
            <a:avLst/>
          </a:prstGeom>
        </p:spPr>
      </p:pic>
      <p:grpSp>
        <p:nvGrpSpPr>
          <p:cNvPr id="5" name="Группа 4">
            <a:extLst>
              <a:ext uri="{FF2B5EF4-FFF2-40B4-BE49-F238E27FC236}">
                <a16:creationId xmlns:a16="http://schemas.microsoft.com/office/drawing/2014/main" id="{4FE0B256-62E3-CDD2-9D69-97C0F77FCB62}"/>
              </a:ext>
            </a:extLst>
          </p:cNvPr>
          <p:cNvGrpSpPr/>
          <p:nvPr/>
        </p:nvGrpSpPr>
        <p:grpSpPr>
          <a:xfrm>
            <a:off x="-90037" y="-471286"/>
            <a:ext cx="5620999" cy="4346825"/>
            <a:chOff x="-83820" y="228002"/>
            <a:chExt cx="5620999" cy="4346825"/>
          </a:xfrm>
        </p:grpSpPr>
        <p:pic>
          <p:nvPicPr>
            <p:cNvPr id="27" name="Рисунок 26">
              <a:extLst>
                <a:ext uri="{FF2B5EF4-FFF2-40B4-BE49-F238E27FC236}">
                  <a16:creationId xmlns:a16="http://schemas.microsoft.com/office/drawing/2014/main" id="{F6AD4842-5806-4BB1-AFDB-B47C9B8208C1}"/>
                </a:ext>
              </a:extLst>
            </p:cNvPr>
            <p:cNvPicPr>
              <a:picLocks noChangeAspect="1"/>
            </p:cNvPicPr>
            <p:nvPr/>
          </p:nvPicPr>
          <p:blipFill>
            <a:blip r:embed="rId4"/>
            <a:stretch>
              <a:fillRect/>
            </a:stretch>
          </p:blipFill>
          <p:spPr>
            <a:xfrm>
              <a:off x="-83820" y="228002"/>
              <a:ext cx="5620999" cy="4346825"/>
            </a:xfrm>
            <a:prstGeom prst="rect">
              <a:avLst/>
            </a:prstGeom>
          </p:spPr>
        </p:pic>
        <p:sp>
          <p:nvSpPr>
            <p:cNvPr id="28" name="Овал 27">
              <a:extLst>
                <a:ext uri="{FF2B5EF4-FFF2-40B4-BE49-F238E27FC236}">
                  <a16:creationId xmlns:a16="http://schemas.microsoft.com/office/drawing/2014/main" id="{1F854001-E90C-4321-B377-2005CF1DFCEE}"/>
                </a:ext>
              </a:extLst>
            </p:cNvPr>
            <p:cNvSpPr/>
            <p:nvPr/>
          </p:nvSpPr>
          <p:spPr>
            <a:xfrm>
              <a:off x="1553034" y="2888441"/>
              <a:ext cx="142094" cy="142088"/>
            </a:xfrm>
            <a:prstGeom prst="ellipse">
              <a:avLst/>
            </a:prstGeom>
            <a:noFill/>
            <a:ln w="19050">
              <a:solidFill>
                <a:srgbClr val="3366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Arial"/>
              </a:endParaRPr>
            </a:p>
          </p:txBody>
        </p:sp>
      </p:gr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080A5C66-3C68-8C95-15E6-EDD8A9721EE0}"/>
                  </a:ext>
                </a:extLst>
              </p:cNvPr>
              <p:cNvSpPr txBox="1"/>
              <p:nvPr/>
            </p:nvSpPr>
            <p:spPr>
              <a:xfrm>
                <a:off x="302234" y="3689397"/>
                <a:ext cx="4447566" cy="738664"/>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a:rPr lang="en-US" sz="1400" b="0" i="1" smtClean="0">
                          <a:solidFill>
                            <a:srgbClr val="836967"/>
                          </a:solidFill>
                          <a:latin typeface="Cambria Math" panose="02040503050406030204" pitchFamily="18" charset="0"/>
                        </a:rPr>
                        <m:t>𝑥</m:t>
                      </m:r>
                      <m:d>
                        <m:dPr>
                          <m:ctrlPr>
                            <a:rPr lang="ru-RU" sz="1400" i="1">
                              <a:solidFill>
                                <a:srgbClr val="836967"/>
                              </a:solidFill>
                              <a:latin typeface="Cambria Math" panose="02040503050406030204" pitchFamily="18" charset="0"/>
                            </a:rPr>
                          </m:ctrlPr>
                        </m:dPr>
                        <m:e>
                          <m:r>
                            <a:rPr lang="ru-RU" sz="1400" i="1">
                              <a:latin typeface="Cambria Math" panose="02040503050406030204" pitchFamily="18" charset="0"/>
                            </a:rPr>
                            <m:t>𝑡</m:t>
                          </m:r>
                        </m:e>
                      </m:d>
                      <m:r>
                        <a:rPr lang="ru-RU" sz="1400" i="0">
                          <a:latin typeface="Cambria Math" panose="02040503050406030204" pitchFamily="18" charset="0"/>
                        </a:rPr>
                        <m:t>=</m:t>
                      </m:r>
                    </m:oMath>
                  </m:oMathPara>
                </a14:m>
                <a:endParaRPr lang="en-US" sz="1400" i="0" dirty="0">
                  <a:latin typeface="Cambria Math" panose="02040503050406030204" pitchFamily="18" charset="0"/>
                </a:endParaRPr>
              </a:p>
              <a:p>
                <a:pPr/>
                <a14:m>
                  <m:oMathPara xmlns:m="http://schemas.openxmlformats.org/officeDocument/2006/math">
                    <m:oMathParaPr>
                      <m:jc m:val="left"/>
                    </m:oMathParaPr>
                    <m:oMath xmlns:m="http://schemas.openxmlformats.org/officeDocument/2006/math">
                      <m:sSub>
                        <m:sSubPr>
                          <m:ctrlPr>
                            <a:rPr lang="ru-RU" sz="1400" i="1">
                              <a:latin typeface="Cambria Math" panose="02040503050406030204" pitchFamily="18" charset="0"/>
                            </a:rPr>
                          </m:ctrlPr>
                        </m:sSubPr>
                        <m:e>
                          <m:r>
                            <a:rPr lang="en-US" sz="1400" i="1">
                              <a:latin typeface="Cambria Math" panose="02040503050406030204" pitchFamily="18" charset="0"/>
                            </a:rPr>
                            <m:t>𝑐</m:t>
                          </m:r>
                        </m:e>
                        <m:sub>
                          <m:r>
                            <a:rPr lang="ru-RU" sz="1400" b="0" i="1" smtClean="0">
                              <a:latin typeface="Cambria Math" panose="02040503050406030204" pitchFamily="18" charset="0"/>
                            </a:rPr>
                            <m:t>1</m:t>
                          </m:r>
                        </m:sub>
                      </m:sSub>
                      <m:r>
                        <a:rPr lang="ru-RU" sz="1400" i="1">
                          <a:latin typeface="Cambria Math" panose="02040503050406030204" pitchFamily="18" charset="0"/>
                        </a:rPr>
                        <m:t> </m:t>
                      </m:r>
                      <m:r>
                        <a:rPr lang="ru-RU" sz="1400" i="0">
                          <a:latin typeface="Cambria Math" panose="02040503050406030204" pitchFamily="18" charset="0"/>
                        </a:rPr>
                        <m:t>+</m:t>
                      </m:r>
                      <m:sSub>
                        <m:sSubPr>
                          <m:ctrlPr>
                            <a:rPr lang="ru-RU" sz="1400" i="1">
                              <a:latin typeface="Cambria Math" panose="02040503050406030204" pitchFamily="18" charset="0"/>
                            </a:rPr>
                          </m:ctrlPr>
                        </m:sSubPr>
                        <m:e>
                          <m:r>
                            <a:rPr lang="en-US" sz="1400" i="1">
                              <a:latin typeface="Cambria Math" panose="02040503050406030204" pitchFamily="18" charset="0"/>
                            </a:rPr>
                            <m:t>𝑐</m:t>
                          </m:r>
                        </m:e>
                        <m:sub>
                          <m:r>
                            <a:rPr lang="ru-RU" sz="1400" b="0" i="1" smtClean="0">
                              <a:latin typeface="Cambria Math" panose="02040503050406030204" pitchFamily="18" charset="0"/>
                            </a:rPr>
                            <m:t>2</m:t>
                          </m:r>
                        </m:sub>
                      </m:sSub>
                      <m:r>
                        <a:rPr lang="ru-RU" sz="1400" i="1">
                          <a:latin typeface="Cambria Math" panose="02040503050406030204" pitchFamily="18" charset="0"/>
                        </a:rPr>
                        <m:t>𝑡</m:t>
                      </m:r>
                      <m:r>
                        <a:rPr lang="ru-RU" sz="1400" i="0">
                          <a:latin typeface="Cambria Math" panose="02040503050406030204" pitchFamily="18" charset="0"/>
                        </a:rPr>
                        <m:t>+</m:t>
                      </m:r>
                    </m:oMath>
                  </m:oMathPara>
                </a14:m>
                <a:endParaRPr lang="en-US" sz="1400" i="0" dirty="0">
                  <a:latin typeface="Cambria Math" panose="02040503050406030204" pitchFamily="18" charset="0"/>
                </a:endParaRPr>
              </a:p>
              <a:p>
                <a:r>
                  <a:rPr lang="en-US" sz="1400" dirty="0">
                    <a:latin typeface="Cambria Math" panose="02040503050406030204" pitchFamily="18" charset="0"/>
                  </a:rPr>
                  <a:t>+</a:t>
                </a:r>
                <a14:m>
                  <m:oMath xmlns:m="http://schemas.openxmlformats.org/officeDocument/2006/math">
                    <m:sSub>
                      <m:sSubPr>
                        <m:ctrlPr>
                          <a:rPr lang="ru-RU" sz="1400" i="1" smtClean="0">
                            <a:latin typeface="Cambria Math" panose="02040503050406030204" pitchFamily="18" charset="0"/>
                          </a:rPr>
                        </m:ctrlPr>
                      </m:sSubPr>
                      <m:e>
                        <m:r>
                          <a:rPr lang="en-US" sz="1400" b="0" i="1" smtClean="0">
                            <a:latin typeface="Cambria Math" panose="02040503050406030204" pitchFamily="18" charset="0"/>
                          </a:rPr>
                          <m:t>𝑐</m:t>
                        </m:r>
                      </m:e>
                      <m:sub>
                        <m:r>
                          <a:rPr lang="ru-RU" sz="1400" b="0" i="1" smtClean="0">
                            <a:latin typeface="Cambria Math" panose="02040503050406030204" pitchFamily="18" charset="0"/>
                          </a:rPr>
                          <m:t>3</m:t>
                        </m:r>
                      </m:sub>
                    </m:sSub>
                    <m:func>
                      <m:funcPr>
                        <m:ctrlPr>
                          <a:rPr lang="ru-RU" sz="1400" i="1">
                            <a:latin typeface="Cambria Math" panose="02040503050406030204" pitchFamily="18" charset="0"/>
                          </a:rPr>
                        </m:ctrlPr>
                      </m:funcPr>
                      <m:fName>
                        <m:r>
                          <m:rPr>
                            <m:sty m:val="p"/>
                          </m:rPr>
                          <a:rPr lang="ru-RU" sz="1400" i="0">
                            <a:latin typeface="Cambria Math" panose="02040503050406030204" pitchFamily="18" charset="0"/>
                          </a:rPr>
                          <m:t>sin</m:t>
                        </m:r>
                      </m:fName>
                      <m:e>
                        <m:d>
                          <m:dPr>
                            <m:ctrlPr>
                              <a:rPr lang="ru-RU" sz="1400" i="1">
                                <a:solidFill>
                                  <a:srgbClr val="836967"/>
                                </a:solidFill>
                                <a:latin typeface="Cambria Math" panose="02040503050406030204" pitchFamily="18" charset="0"/>
                              </a:rPr>
                            </m:ctrlPr>
                          </m:dPr>
                          <m:e>
                            <m:r>
                              <a:rPr lang="ru-RU" sz="1400" i="0">
                                <a:latin typeface="Cambria Math" panose="02040503050406030204" pitchFamily="18" charset="0"/>
                              </a:rPr>
                              <m:t>2</m:t>
                            </m:r>
                            <m:r>
                              <a:rPr lang="ru-RU" sz="1400" i="1">
                                <a:latin typeface="Cambria Math" panose="02040503050406030204" pitchFamily="18" charset="0"/>
                              </a:rPr>
                              <m:t>𝜋</m:t>
                            </m:r>
                            <m:r>
                              <a:rPr lang="ru-RU" sz="1400" i="1">
                                <a:latin typeface="Cambria Math" panose="02040503050406030204" pitchFamily="18" charset="0"/>
                              </a:rPr>
                              <m:t>𝑡</m:t>
                            </m:r>
                          </m:e>
                        </m:d>
                        <m:r>
                          <a:rPr lang="ru-RU" sz="1400" i="0">
                            <a:latin typeface="Cambria Math" panose="02040503050406030204" pitchFamily="18" charset="0"/>
                          </a:rPr>
                          <m:t>+</m:t>
                        </m:r>
                        <m:sSub>
                          <m:sSubPr>
                            <m:ctrlPr>
                              <a:rPr lang="ru-RU" sz="1400" i="1">
                                <a:latin typeface="Cambria Math" panose="02040503050406030204" pitchFamily="18" charset="0"/>
                              </a:rPr>
                            </m:ctrlPr>
                          </m:sSubPr>
                          <m:e>
                            <m:r>
                              <a:rPr lang="en-US" sz="1400" i="1">
                                <a:latin typeface="Cambria Math" panose="02040503050406030204" pitchFamily="18" charset="0"/>
                              </a:rPr>
                              <m:t>𝑐</m:t>
                            </m:r>
                          </m:e>
                          <m:sub>
                            <m:r>
                              <a:rPr lang="ru-RU" sz="1400" b="0" i="1" smtClean="0">
                                <a:latin typeface="Cambria Math" panose="02040503050406030204" pitchFamily="18" charset="0"/>
                              </a:rPr>
                              <m:t>4</m:t>
                            </m:r>
                          </m:sub>
                        </m:sSub>
                        <m:func>
                          <m:funcPr>
                            <m:ctrlPr>
                              <a:rPr lang="ru-RU" sz="1400" i="1">
                                <a:latin typeface="Cambria Math" panose="02040503050406030204" pitchFamily="18" charset="0"/>
                              </a:rPr>
                            </m:ctrlPr>
                          </m:funcPr>
                          <m:fName>
                            <m:r>
                              <m:rPr>
                                <m:sty m:val="p"/>
                              </m:rPr>
                              <a:rPr lang="ru-RU" sz="1400" i="0">
                                <a:latin typeface="Cambria Math" panose="02040503050406030204" pitchFamily="18" charset="0"/>
                              </a:rPr>
                              <m:t>cos</m:t>
                            </m:r>
                          </m:fName>
                          <m:e>
                            <m:d>
                              <m:dPr>
                                <m:ctrlPr>
                                  <a:rPr lang="ru-RU" sz="1400" i="1">
                                    <a:solidFill>
                                      <a:srgbClr val="836967"/>
                                    </a:solidFill>
                                    <a:latin typeface="Cambria Math" panose="02040503050406030204" pitchFamily="18" charset="0"/>
                                  </a:rPr>
                                </m:ctrlPr>
                              </m:dPr>
                              <m:e>
                                <m:r>
                                  <a:rPr lang="ru-RU" sz="1400" i="0">
                                    <a:latin typeface="Cambria Math" panose="02040503050406030204" pitchFamily="18" charset="0"/>
                                  </a:rPr>
                                  <m:t>2</m:t>
                                </m:r>
                                <m:r>
                                  <a:rPr lang="ru-RU" sz="1400" i="1">
                                    <a:latin typeface="Cambria Math" panose="02040503050406030204" pitchFamily="18" charset="0"/>
                                  </a:rPr>
                                  <m:t>𝜋</m:t>
                                </m:r>
                                <m:r>
                                  <a:rPr lang="ru-RU" sz="1400" i="1">
                                    <a:latin typeface="Cambria Math" panose="02040503050406030204" pitchFamily="18" charset="0"/>
                                  </a:rPr>
                                  <m:t>𝑡</m:t>
                                </m:r>
                              </m:e>
                            </m:d>
                          </m:e>
                        </m:func>
                        <m:r>
                          <a:rPr lang="ru-RU" sz="1400" i="0">
                            <a:latin typeface="Cambria Math" panose="02040503050406030204" pitchFamily="18" charset="0"/>
                          </a:rPr>
                          <m:t>+</m:t>
                        </m:r>
                        <m:sSub>
                          <m:sSubPr>
                            <m:ctrlPr>
                              <a:rPr lang="ru-RU" sz="1400" i="1">
                                <a:latin typeface="Cambria Math" panose="02040503050406030204" pitchFamily="18" charset="0"/>
                              </a:rPr>
                            </m:ctrlPr>
                          </m:sSubPr>
                          <m:e>
                            <m:r>
                              <a:rPr lang="en-US" sz="1400" i="1">
                                <a:latin typeface="Cambria Math" panose="02040503050406030204" pitchFamily="18" charset="0"/>
                              </a:rPr>
                              <m:t>𝑐</m:t>
                            </m:r>
                          </m:e>
                          <m:sub>
                            <m:r>
                              <a:rPr lang="ru-RU" sz="1400" b="0" i="1" smtClean="0">
                                <a:latin typeface="Cambria Math" panose="02040503050406030204" pitchFamily="18" charset="0"/>
                              </a:rPr>
                              <m:t>5</m:t>
                            </m:r>
                          </m:sub>
                        </m:sSub>
                        <m:func>
                          <m:funcPr>
                            <m:ctrlPr>
                              <a:rPr lang="ru-RU" sz="1400" i="1">
                                <a:latin typeface="Cambria Math" panose="02040503050406030204" pitchFamily="18" charset="0"/>
                              </a:rPr>
                            </m:ctrlPr>
                          </m:funcPr>
                          <m:fName>
                            <m:r>
                              <m:rPr>
                                <m:sty m:val="p"/>
                              </m:rPr>
                              <a:rPr lang="ru-RU" sz="1400" i="0">
                                <a:latin typeface="Cambria Math" panose="02040503050406030204" pitchFamily="18" charset="0"/>
                              </a:rPr>
                              <m:t>sin</m:t>
                            </m:r>
                          </m:fName>
                          <m:e>
                            <m:d>
                              <m:dPr>
                                <m:ctrlPr>
                                  <a:rPr lang="ru-RU" sz="1400" i="1">
                                    <a:solidFill>
                                      <a:srgbClr val="836967"/>
                                    </a:solidFill>
                                    <a:latin typeface="Cambria Math" panose="02040503050406030204" pitchFamily="18" charset="0"/>
                                  </a:rPr>
                                </m:ctrlPr>
                              </m:dPr>
                              <m:e>
                                <m:r>
                                  <a:rPr lang="ru-RU" sz="1400" i="0">
                                    <a:latin typeface="Cambria Math" panose="02040503050406030204" pitchFamily="18" charset="0"/>
                                  </a:rPr>
                                  <m:t>4</m:t>
                                </m:r>
                                <m:r>
                                  <a:rPr lang="ru-RU" sz="1400" i="1">
                                    <a:latin typeface="Cambria Math" panose="02040503050406030204" pitchFamily="18" charset="0"/>
                                  </a:rPr>
                                  <m:t>𝜋</m:t>
                                </m:r>
                                <m:r>
                                  <a:rPr lang="ru-RU" sz="1400" i="1">
                                    <a:latin typeface="Cambria Math" panose="02040503050406030204" pitchFamily="18" charset="0"/>
                                  </a:rPr>
                                  <m:t>𝑡</m:t>
                                </m:r>
                              </m:e>
                            </m:d>
                          </m:e>
                        </m:func>
                        <m:r>
                          <a:rPr lang="ru-RU" sz="1400" i="0">
                            <a:latin typeface="Cambria Math" panose="02040503050406030204" pitchFamily="18" charset="0"/>
                          </a:rPr>
                          <m:t>+</m:t>
                        </m:r>
                        <m:sSub>
                          <m:sSubPr>
                            <m:ctrlPr>
                              <a:rPr lang="ru-RU" sz="1400" i="1">
                                <a:latin typeface="Cambria Math" panose="02040503050406030204" pitchFamily="18" charset="0"/>
                              </a:rPr>
                            </m:ctrlPr>
                          </m:sSubPr>
                          <m:e>
                            <m:r>
                              <a:rPr lang="en-US" sz="1400" i="1">
                                <a:latin typeface="Cambria Math" panose="02040503050406030204" pitchFamily="18" charset="0"/>
                              </a:rPr>
                              <m:t>𝑐</m:t>
                            </m:r>
                          </m:e>
                          <m:sub>
                            <m:r>
                              <a:rPr lang="ru-RU" sz="1400" b="0" i="1" smtClean="0">
                                <a:latin typeface="Cambria Math" panose="02040503050406030204" pitchFamily="18" charset="0"/>
                              </a:rPr>
                              <m:t>6</m:t>
                            </m:r>
                          </m:sub>
                        </m:sSub>
                        <m:func>
                          <m:funcPr>
                            <m:ctrlPr>
                              <a:rPr lang="ru-RU" sz="1400" i="1">
                                <a:latin typeface="Cambria Math" panose="02040503050406030204" pitchFamily="18" charset="0"/>
                              </a:rPr>
                            </m:ctrlPr>
                          </m:funcPr>
                          <m:fName>
                            <m:r>
                              <m:rPr>
                                <m:sty m:val="p"/>
                              </m:rPr>
                              <a:rPr lang="ru-RU" sz="1400" i="0">
                                <a:latin typeface="Cambria Math" panose="02040503050406030204" pitchFamily="18" charset="0"/>
                              </a:rPr>
                              <m:t>cos</m:t>
                            </m:r>
                          </m:fName>
                          <m:e>
                            <m:d>
                              <m:dPr>
                                <m:ctrlPr>
                                  <a:rPr lang="ru-RU" sz="1400" i="1">
                                    <a:solidFill>
                                      <a:srgbClr val="836967"/>
                                    </a:solidFill>
                                    <a:latin typeface="Cambria Math" panose="02040503050406030204" pitchFamily="18" charset="0"/>
                                  </a:rPr>
                                </m:ctrlPr>
                              </m:dPr>
                              <m:e>
                                <m:r>
                                  <a:rPr lang="ru-RU" sz="1400" i="0">
                                    <a:latin typeface="Cambria Math" panose="02040503050406030204" pitchFamily="18" charset="0"/>
                                  </a:rPr>
                                  <m:t>4</m:t>
                                </m:r>
                                <m:r>
                                  <a:rPr lang="ru-RU" sz="1400" i="1">
                                    <a:latin typeface="Cambria Math" panose="02040503050406030204" pitchFamily="18" charset="0"/>
                                  </a:rPr>
                                  <m:t>𝜋</m:t>
                                </m:r>
                                <m:r>
                                  <a:rPr lang="ru-RU" sz="1400" i="1">
                                    <a:latin typeface="Cambria Math" panose="02040503050406030204" pitchFamily="18" charset="0"/>
                                  </a:rPr>
                                  <m:t>𝑡</m:t>
                                </m:r>
                              </m:e>
                            </m:d>
                          </m:e>
                        </m:func>
                      </m:e>
                    </m:func>
                  </m:oMath>
                </a14:m>
                <a:endParaRPr lang="ru-RU" sz="1400" dirty="0"/>
              </a:p>
            </p:txBody>
          </p:sp>
        </mc:Choice>
        <mc:Fallback xmlns="">
          <p:sp>
            <p:nvSpPr>
              <p:cNvPr id="2" name="TextBox 1">
                <a:extLst>
                  <a:ext uri="{FF2B5EF4-FFF2-40B4-BE49-F238E27FC236}">
                    <a16:creationId xmlns:a16="http://schemas.microsoft.com/office/drawing/2014/main" id="{080A5C66-3C68-8C95-15E6-EDD8A9721EE0}"/>
                  </a:ext>
                </a:extLst>
              </p:cNvPr>
              <p:cNvSpPr txBox="1">
                <a:spLocks noRot="1" noChangeAspect="1" noMove="1" noResize="1" noEditPoints="1" noAdjustHandles="1" noChangeArrowheads="1" noChangeShapeType="1" noTextEdit="1"/>
              </p:cNvSpPr>
              <p:nvPr/>
            </p:nvSpPr>
            <p:spPr>
              <a:xfrm>
                <a:off x="302234" y="3689397"/>
                <a:ext cx="4447566" cy="738664"/>
              </a:xfrm>
              <a:prstGeom prst="rect">
                <a:avLst/>
              </a:prstGeom>
              <a:blipFill>
                <a:blip r:embed="rId5"/>
                <a:stretch>
                  <a:fillRect l="-412" b="-7438"/>
                </a:stretch>
              </a:blipFill>
            </p:spPr>
            <p:txBody>
              <a:bodyPr/>
              <a:lstStyle/>
              <a:p>
                <a:r>
                  <a:rPr lang="ru-RU">
                    <a:noFill/>
                  </a:rPr>
                  <a:t> </a:t>
                </a:r>
              </a:p>
            </p:txBody>
          </p:sp>
        </mc:Fallback>
      </mc:AlternateContent>
      <p:sp>
        <p:nvSpPr>
          <p:cNvPr id="3" name="TextBox 18">
            <a:extLst>
              <a:ext uri="{FF2B5EF4-FFF2-40B4-BE49-F238E27FC236}">
                <a16:creationId xmlns:a16="http://schemas.microsoft.com/office/drawing/2014/main" id="{F0463D89-1A35-B189-1F36-F77ACDDD3205}"/>
              </a:ext>
            </a:extLst>
          </p:cNvPr>
          <p:cNvSpPr txBox="1">
            <a:spLocks noChangeArrowheads="1"/>
          </p:cNvSpPr>
          <p:nvPr/>
        </p:nvSpPr>
        <p:spPr bwMode="auto">
          <a:xfrm>
            <a:off x="128381" y="0"/>
            <a:ext cx="563205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Arial" charset="0"/>
                <a:cs typeface="Arial" charset="0"/>
              </a:defRPr>
            </a:lvl1pPr>
            <a:lvl2pPr marL="742950" indent="-285750">
              <a:defRPr kumimoji="1" sz="2400">
                <a:solidFill>
                  <a:schemeClr val="tx1"/>
                </a:solidFill>
                <a:latin typeface="Calibri" charset="0"/>
                <a:ea typeface="Arial" charset="0"/>
              </a:defRPr>
            </a:lvl2pPr>
            <a:lvl3pPr marL="1143000" indent="-228600">
              <a:defRPr kumimoji="1" sz="2400">
                <a:solidFill>
                  <a:schemeClr val="tx1"/>
                </a:solidFill>
                <a:latin typeface="Calibri" charset="0"/>
                <a:ea typeface="Arial" charset="0"/>
              </a:defRPr>
            </a:lvl3pPr>
            <a:lvl4pPr marL="1600200" indent="-228600">
              <a:defRPr kumimoji="1" sz="2400">
                <a:solidFill>
                  <a:schemeClr val="tx1"/>
                </a:solidFill>
                <a:latin typeface="Calibri" charset="0"/>
                <a:ea typeface="Arial" charset="0"/>
              </a:defRPr>
            </a:lvl4pPr>
            <a:lvl5pPr marL="2057400" indent="-228600">
              <a:defRPr kumimoji="1" sz="2400">
                <a:solidFill>
                  <a:schemeClr val="tx1"/>
                </a:solidFill>
                <a:latin typeface="Calibri" charset="0"/>
                <a:ea typeface="Arial" charset="0"/>
              </a:defRPr>
            </a:lvl5pPr>
            <a:lvl6pPr marL="2514600" indent="-228600" fontAlgn="base">
              <a:spcBef>
                <a:spcPct val="0"/>
              </a:spcBef>
              <a:spcAft>
                <a:spcPct val="0"/>
              </a:spcAft>
              <a:defRPr kumimoji="1" sz="2400">
                <a:solidFill>
                  <a:schemeClr val="tx1"/>
                </a:solidFill>
                <a:latin typeface="Calibri" charset="0"/>
                <a:ea typeface="Arial" charset="0"/>
              </a:defRPr>
            </a:lvl6pPr>
            <a:lvl7pPr marL="2971800" indent="-228600" fontAlgn="base">
              <a:spcBef>
                <a:spcPct val="0"/>
              </a:spcBef>
              <a:spcAft>
                <a:spcPct val="0"/>
              </a:spcAft>
              <a:defRPr kumimoji="1" sz="2400">
                <a:solidFill>
                  <a:schemeClr val="tx1"/>
                </a:solidFill>
                <a:latin typeface="Calibri" charset="0"/>
                <a:ea typeface="Arial" charset="0"/>
              </a:defRPr>
            </a:lvl7pPr>
            <a:lvl8pPr marL="3429000" indent="-228600" fontAlgn="base">
              <a:spcBef>
                <a:spcPct val="0"/>
              </a:spcBef>
              <a:spcAft>
                <a:spcPct val="0"/>
              </a:spcAft>
              <a:defRPr kumimoji="1" sz="2400">
                <a:solidFill>
                  <a:schemeClr val="tx1"/>
                </a:solidFill>
                <a:latin typeface="Calibri" charset="0"/>
                <a:ea typeface="Arial" charset="0"/>
              </a:defRPr>
            </a:lvl8pPr>
            <a:lvl9pPr marL="3886200" indent="-228600" fontAlgn="base">
              <a:spcBef>
                <a:spcPct val="0"/>
              </a:spcBef>
              <a:spcAft>
                <a:spcPct val="0"/>
              </a:spcAft>
              <a:defRPr kumimoji="1" sz="2400">
                <a:solidFill>
                  <a:schemeClr val="tx1"/>
                </a:solidFill>
                <a:latin typeface="Calibri" charset="0"/>
                <a:ea typeface="Arial"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dirty="0">
                <a:solidFill>
                  <a:prstClr val="black"/>
                </a:solidFill>
              </a:rPr>
              <a:t>Регрессионный анализ временных рядов</a:t>
            </a:r>
            <a:endParaRPr kumimoji="0" lang="ru-RU" b="0" i="0" u="none" strike="noStrike" kern="1200" cap="none" spc="0" normalizeH="0" baseline="0" noProof="0" dirty="0">
              <a:ln>
                <a:noFill/>
              </a:ln>
              <a:solidFill>
                <a:prstClr val="black"/>
              </a:solidFill>
              <a:effectLst/>
              <a:uLnTx/>
              <a:uFillTx/>
              <a:latin typeface="Calibri" charset="0"/>
              <a:cs typeface="Arial" charset="0"/>
            </a:endParaRPr>
          </a:p>
        </p:txBody>
      </p:sp>
      <p:sp>
        <p:nvSpPr>
          <p:cNvPr id="4" name="1">
            <a:extLst>
              <a:ext uri="{FF2B5EF4-FFF2-40B4-BE49-F238E27FC236}">
                <a16:creationId xmlns:a16="http://schemas.microsoft.com/office/drawing/2014/main" id="{F46FDE80-CDE6-DC29-ED5A-5AD4CE9C2D14}"/>
              </a:ext>
            </a:extLst>
          </p:cNvPr>
          <p:cNvSpPr txBox="1"/>
          <p:nvPr/>
        </p:nvSpPr>
        <p:spPr>
          <a:xfrm>
            <a:off x="8713888" y="6317622"/>
            <a:ext cx="213200" cy="4360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defTabSz="825500">
              <a:defRPr sz="5000">
                <a:solidFill>
                  <a:srgbClr val="CCCDE4"/>
                </a:solidFill>
                <a:latin typeface="Inter Regular"/>
                <a:ea typeface="Inter Regular"/>
                <a:cs typeface="Inter Regular"/>
                <a:sym typeface="Inter Regular"/>
              </a:defRPr>
            </a:lvl1pPr>
          </a:lstStyle>
          <a:p>
            <a:fld id="{6451B66E-B795-485C-8A57-E41ACEB4C2EF}" type="slidenum">
              <a:rPr lang="ru-RU" sz="2500"/>
              <a:t>15</a:t>
            </a:fld>
            <a:endParaRPr sz="2500" dirty="0"/>
          </a:p>
        </p:txBody>
      </p:sp>
    </p:spTree>
    <p:extLst>
      <p:ext uri="{BB962C8B-B14F-4D97-AF65-F5344CB8AC3E}">
        <p14:creationId xmlns:p14="http://schemas.microsoft.com/office/powerpoint/2010/main" val="23267152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Изображение 20" descr="artu.png">
            <a:extLst>
              <a:ext uri="{FF2B5EF4-FFF2-40B4-BE49-F238E27FC236}">
                <a16:creationId xmlns:a16="http://schemas.microsoft.com/office/drawing/2014/main" id="{73808A84-AAD8-CCBF-1863-C574A6D2E3EB}"/>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959450" y="103059"/>
            <a:ext cx="4846346" cy="6858000"/>
          </a:xfrm>
          <a:prstGeom prst="rect">
            <a:avLst/>
          </a:prstGeom>
        </p:spPr>
      </p:pic>
      <p:sp>
        <p:nvSpPr>
          <p:cNvPr id="3" name="TextBox 18">
            <a:extLst>
              <a:ext uri="{FF2B5EF4-FFF2-40B4-BE49-F238E27FC236}">
                <a16:creationId xmlns:a16="http://schemas.microsoft.com/office/drawing/2014/main" id="{F0463D89-1A35-B189-1F36-F77ACDDD3205}"/>
              </a:ext>
            </a:extLst>
          </p:cNvPr>
          <p:cNvSpPr txBox="1">
            <a:spLocks noChangeArrowheads="1"/>
          </p:cNvSpPr>
          <p:nvPr/>
        </p:nvSpPr>
        <p:spPr bwMode="auto">
          <a:xfrm>
            <a:off x="128381" y="0"/>
            <a:ext cx="563205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Arial" charset="0"/>
                <a:cs typeface="Arial" charset="0"/>
              </a:defRPr>
            </a:lvl1pPr>
            <a:lvl2pPr marL="742950" indent="-285750">
              <a:defRPr kumimoji="1" sz="2400">
                <a:solidFill>
                  <a:schemeClr val="tx1"/>
                </a:solidFill>
                <a:latin typeface="Calibri" charset="0"/>
                <a:ea typeface="Arial" charset="0"/>
              </a:defRPr>
            </a:lvl2pPr>
            <a:lvl3pPr marL="1143000" indent="-228600">
              <a:defRPr kumimoji="1" sz="2400">
                <a:solidFill>
                  <a:schemeClr val="tx1"/>
                </a:solidFill>
                <a:latin typeface="Calibri" charset="0"/>
                <a:ea typeface="Arial" charset="0"/>
              </a:defRPr>
            </a:lvl3pPr>
            <a:lvl4pPr marL="1600200" indent="-228600">
              <a:defRPr kumimoji="1" sz="2400">
                <a:solidFill>
                  <a:schemeClr val="tx1"/>
                </a:solidFill>
                <a:latin typeface="Calibri" charset="0"/>
                <a:ea typeface="Arial" charset="0"/>
              </a:defRPr>
            </a:lvl4pPr>
            <a:lvl5pPr marL="2057400" indent="-228600">
              <a:defRPr kumimoji="1" sz="2400">
                <a:solidFill>
                  <a:schemeClr val="tx1"/>
                </a:solidFill>
                <a:latin typeface="Calibri" charset="0"/>
                <a:ea typeface="Arial" charset="0"/>
              </a:defRPr>
            </a:lvl5pPr>
            <a:lvl6pPr marL="2514600" indent="-228600" fontAlgn="base">
              <a:spcBef>
                <a:spcPct val="0"/>
              </a:spcBef>
              <a:spcAft>
                <a:spcPct val="0"/>
              </a:spcAft>
              <a:defRPr kumimoji="1" sz="2400">
                <a:solidFill>
                  <a:schemeClr val="tx1"/>
                </a:solidFill>
                <a:latin typeface="Calibri" charset="0"/>
                <a:ea typeface="Arial" charset="0"/>
              </a:defRPr>
            </a:lvl6pPr>
            <a:lvl7pPr marL="2971800" indent="-228600" fontAlgn="base">
              <a:spcBef>
                <a:spcPct val="0"/>
              </a:spcBef>
              <a:spcAft>
                <a:spcPct val="0"/>
              </a:spcAft>
              <a:defRPr kumimoji="1" sz="2400">
                <a:solidFill>
                  <a:schemeClr val="tx1"/>
                </a:solidFill>
                <a:latin typeface="Calibri" charset="0"/>
                <a:ea typeface="Arial" charset="0"/>
              </a:defRPr>
            </a:lvl7pPr>
            <a:lvl8pPr marL="3429000" indent="-228600" fontAlgn="base">
              <a:spcBef>
                <a:spcPct val="0"/>
              </a:spcBef>
              <a:spcAft>
                <a:spcPct val="0"/>
              </a:spcAft>
              <a:defRPr kumimoji="1" sz="2400">
                <a:solidFill>
                  <a:schemeClr val="tx1"/>
                </a:solidFill>
                <a:latin typeface="Calibri" charset="0"/>
                <a:ea typeface="Arial" charset="0"/>
              </a:defRPr>
            </a:lvl8pPr>
            <a:lvl9pPr marL="3886200" indent="-228600" fontAlgn="base">
              <a:spcBef>
                <a:spcPct val="0"/>
              </a:spcBef>
              <a:spcAft>
                <a:spcPct val="0"/>
              </a:spcAft>
              <a:defRPr kumimoji="1" sz="2400">
                <a:solidFill>
                  <a:schemeClr val="tx1"/>
                </a:solidFill>
                <a:latin typeface="Calibri" charset="0"/>
                <a:ea typeface="Arial"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dirty="0">
                <a:solidFill>
                  <a:prstClr val="black"/>
                </a:solidFill>
              </a:rPr>
              <a:t>Регрессионный анализ временных рядов</a:t>
            </a:r>
            <a:endParaRPr kumimoji="0" lang="ru-RU" b="0" i="0" u="none" strike="noStrike" kern="1200" cap="none" spc="0" normalizeH="0" baseline="0" noProof="0" dirty="0">
              <a:ln>
                <a:noFill/>
              </a:ln>
              <a:solidFill>
                <a:prstClr val="black"/>
              </a:solidFill>
              <a:effectLst/>
              <a:uLnTx/>
              <a:uFillTx/>
              <a:latin typeface="Calibri" charset="0"/>
              <a:cs typeface="Arial" charset="0"/>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C6602FF2-F1DF-D5CE-7FF1-A7EAB3843C44}"/>
                  </a:ext>
                </a:extLst>
              </p:cNvPr>
              <p:cNvSpPr txBox="1"/>
              <p:nvPr/>
            </p:nvSpPr>
            <p:spPr>
              <a:xfrm>
                <a:off x="171247" y="1857598"/>
                <a:ext cx="4717910" cy="646331"/>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US" sz="1200" b="0" i="1" smtClean="0">
                              <a:solidFill>
                                <a:srgbClr val="836967"/>
                              </a:solidFill>
                              <a:latin typeface="Cambria Math" panose="02040503050406030204" pitchFamily="18" charset="0"/>
                            </a:rPr>
                          </m:ctrlPr>
                        </m:sSubPr>
                        <m:e>
                          <m:r>
                            <a:rPr lang="en-US" sz="1200" b="0" i="1" smtClean="0">
                              <a:solidFill>
                                <a:srgbClr val="836967"/>
                              </a:solidFill>
                              <a:latin typeface="Cambria Math" panose="02040503050406030204" pitchFamily="18" charset="0"/>
                            </a:rPr>
                            <m:t>𝑥</m:t>
                          </m:r>
                        </m:e>
                        <m:sub>
                          <m:r>
                            <a:rPr lang="en-US" sz="1200" b="0" i="1" smtClean="0">
                              <a:solidFill>
                                <a:srgbClr val="836967"/>
                              </a:solidFill>
                              <a:latin typeface="Cambria Math" panose="02040503050406030204" pitchFamily="18" charset="0"/>
                            </a:rPr>
                            <m:t>𝑖</m:t>
                          </m:r>
                        </m:sub>
                      </m:sSub>
                      <m:r>
                        <a:rPr lang="ru-RU" sz="1200" i="0">
                          <a:latin typeface="Cambria Math" panose="02040503050406030204" pitchFamily="18" charset="0"/>
                        </a:rPr>
                        <m:t>=</m:t>
                      </m:r>
                      <m:sSub>
                        <m:sSubPr>
                          <m:ctrlPr>
                            <a:rPr lang="ru-RU" sz="1200" i="1">
                              <a:latin typeface="Cambria Math" panose="02040503050406030204" pitchFamily="18" charset="0"/>
                            </a:rPr>
                          </m:ctrlPr>
                        </m:sSubPr>
                        <m:e>
                          <m:r>
                            <a:rPr lang="en-US" sz="1200" i="1">
                              <a:latin typeface="Cambria Math" panose="02040503050406030204" pitchFamily="18" charset="0"/>
                            </a:rPr>
                            <m:t>𝑐</m:t>
                          </m:r>
                        </m:e>
                        <m:sub>
                          <m:r>
                            <a:rPr lang="ru-RU" sz="1200" i="1">
                              <a:latin typeface="Cambria Math" panose="02040503050406030204" pitchFamily="18" charset="0"/>
                            </a:rPr>
                            <m:t>1</m:t>
                          </m:r>
                        </m:sub>
                      </m:sSub>
                      <m:r>
                        <a:rPr lang="ru-RU" sz="1200">
                          <a:latin typeface="Cambria Math" panose="02040503050406030204" pitchFamily="18" charset="0"/>
                        </a:rPr>
                        <m:t>+</m:t>
                      </m:r>
                      <m:sSub>
                        <m:sSubPr>
                          <m:ctrlPr>
                            <a:rPr lang="ru-RU" sz="1200" i="1">
                              <a:latin typeface="Cambria Math" panose="02040503050406030204" pitchFamily="18" charset="0"/>
                            </a:rPr>
                          </m:ctrlPr>
                        </m:sSubPr>
                        <m:e>
                          <m:r>
                            <a:rPr lang="en-US" sz="1200" i="1">
                              <a:latin typeface="Cambria Math" panose="02040503050406030204" pitchFamily="18" charset="0"/>
                            </a:rPr>
                            <m:t>𝑐</m:t>
                          </m:r>
                        </m:e>
                        <m:sub>
                          <m:r>
                            <a:rPr lang="ru-RU" sz="1200" i="1">
                              <a:latin typeface="Cambria Math" panose="02040503050406030204" pitchFamily="18" charset="0"/>
                            </a:rPr>
                            <m:t>2</m:t>
                          </m:r>
                        </m:sub>
                      </m:sSub>
                      <m:sSub>
                        <m:sSubPr>
                          <m:ctrlPr>
                            <a:rPr lang="ru-RU" sz="1200" i="1" smtClean="0">
                              <a:latin typeface="Cambria Math" panose="02040503050406030204" pitchFamily="18" charset="0"/>
                            </a:rPr>
                          </m:ctrlPr>
                        </m:sSubPr>
                        <m:e>
                          <m:r>
                            <a:rPr lang="en-US" sz="1200" b="0" i="1" smtClean="0">
                              <a:latin typeface="Cambria Math" panose="02040503050406030204" pitchFamily="18" charset="0"/>
                            </a:rPr>
                            <m:t>𝑡</m:t>
                          </m:r>
                        </m:e>
                        <m:sub>
                          <m:r>
                            <a:rPr lang="en-US" sz="1200" b="0" i="1" smtClean="0">
                              <a:latin typeface="Cambria Math" panose="02040503050406030204" pitchFamily="18" charset="0"/>
                            </a:rPr>
                            <m:t>𝑖</m:t>
                          </m:r>
                        </m:sub>
                      </m:sSub>
                      <m:r>
                        <a:rPr lang="ru-RU" sz="1200" i="0">
                          <a:latin typeface="Cambria Math" panose="02040503050406030204" pitchFamily="18" charset="0"/>
                        </a:rPr>
                        <m:t>+</m:t>
                      </m:r>
                    </m:oMath>
                  </m:oMathPara>
                </a14:m>
                <a:endParaRPr lang="en-US" sz="1200" i="0"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ru-RU" sz="1200">
                          <a:latin typeface="Cambria Math" panose="02040503050406030204" pitchFamily="18" charset="0"/>
                        </a:rPr>
                        <m:t>+</m:t>
                      </m:r>
                      <m:r>
                        <a:rPr lang="ru-RU" sz="1200" i="1">
                          <a:latin typeface="Cambria Math" panose="02040503050406030204" pitchFamily="18" charset="0"/>
                        </a:rPr>
                        <m:t> </m:t>
                      </m:r>
                      <m:sSub>
                        <m:sSubPr>
                          <m:ctrlPr>
                            <a:rPr lang="ru-RU" sz="1200" i="1">
                              <a:latin typeface="Cambria Math" panose="02040503050406030204" pitchFamily="18" charset="0"/>
                            </a:rPr>
                          </m:ctrlPr>
                        </m:sSubPr>
                        <m:e>
                          <m:r>
                            <a:rPr lang="en-US" sz="1200" i="1">
                              <a:latin typeface="Cambria Math" panose="02040503050406030204" pitchFamily="18" charset="0"/>
                            </a:rPr>
                            <m:t>𝑐</m:t>
                          </m:r>
                        </m:e>
                        <m:sub>
                          <m:r>
                            <a:rPr lang="ru-RU" sz="1200" b="0" i="1" smtClean="0">
                              <a:latin typeface="Cambria Math" panose="02040503050406030204" pitchFamily="18" charset="0"/>
                            </a:rPr>
                            <m:t>3</m:t>
                          </m:r>
                        </m:sub>
                      </m:sSub>
                      <m:func>
                        <m:funcPr>
                          <m:ctrlPr>
                            <a:rPr lang="ru-RU" sz="1200" i="1">
                              <a:latin typeface="Cambria Math" panose="02040503050406030204" pitchFamily="18" charset="0"/>
                            </a:rPr>
                          </m:ctrlPr>
                        </m:funcPr>
                        <m:fName>
                          <m:r>
                            <m:rPr>
                              <m:sty m:val="p"/>
                            </m:rPr>
                            <a:rPr lang="ru-RU" sz="1200" i="0">
                              <a:latin typeface="Cambria Math" panose="02040503050406030204" pitchFamily="18" charset="0"/>
                            </a:rPr>
                            <m:t>sin</m:t>
                          </m:r>
                        </m:fName>
                        <m:e>
                          <m:d>
                            <m:dPr>
                              <m:ctrlPr>
                                <a:rPr lang="ru-RU" sz="1200" i="1">
                                  <a:solidFill>
                                    <a:srgbClr val="836967"/>
                                  </a:solidFill>
                                  <a:latin typeface="Cambria Math" panose="02040503050406030204" pitchFamily="18" charset="0"/>
                                </a:rPr>
                              </m:ctrlPr>
                            </m:dPr>
                            <m:e>
                              <m:r>
                                <a:rPr lang="ru-RU" sz="1200" i="0">
                                  <a:latin typeface="Cambria Math" panose="02040503050406030204" pitchFamily="18" charset="0"/>
                                </a:rPr>
                                <m:t>2</m:t>
                              </m:r>
                              <m:r>
                                <a:rPr lang="ru-RU" sz="1200" i="1">
                                  <a:latin typeface="Cambria Math" panose="02040503050406030204" pitchFamily="18" charset="0"/>
                                </a:rPr>
                                <m:t>𝜋</m:t>
                              </m:r>
                              <m:sSub>
                                <m:sSubPr>
                                  <m:ctrlPr>
                                    <a:rPr lang="ru-RU" sz="1200" i="1">
                                      <a:latin typeface="Cambria Math" panose="02040503050406030204" pitchFamily="18" charset="0"/>
                                    </a:rPr>
                                  </m:ctrlPr>
                                </m:sSubPr>
                                <m:e>
                                  <m:r>
                                    <a:rPr lang="en-US" sz="1200" i="1">
                                      <a:latin typeface="Cambria Math" panose="02040503050406030204" pitchFamily="18" charset="0"/>
                                    </a:rPr>
                                    <m:t>𝑡</m:t>
                                  </m:r>
                                </m:e>
                                <m:sub>
                                  <m:r>
                                    <a:rPr lang="en-US" sz="1200" i="1">
                                      <a:latin typeface="Cambria Math" panose="02040503050406030204" pitchFamily="18" charset="0"/>
                                    </a:rPr>
                                    <m:t>𝑖</m:t>
                                  </m:r>
                                </m:sub>
                              </m:sSub>
                            </m:e>
                          </m:d>
                          <m:r>
                            <a:rPr lang="ru-RU" sz="1200" i="0">
                              <a:latin typeface="Cambria Math" panose="02040503050406030204" pitchFamily="18" charset="0"/>
                            </a:rPr>
                            <m:t>+</m:t>
                          </m:r>
                          <m:sSub>
                            <m:sSubPr>
                              <m:ctrlPr>
                                <a:rPr lang="ru-RU" sz="1200" i="1">
                                  <a:latin typeface="Cambria Math" panose="02040503050406030204" pitchFamily="18" charset="0"/>
                                </a:rPr>
                              </m:ctrlPr>
                            </m:sSubPr>
                            <m:e>
                              <m:r>
                                <a:rPr lang="en-US" sz="1200" i="1">
                                  <a:latin typeface="Cambria Math" panose="02040503050406030204" pitchFamily="18" charset="0"/>
                                </a:rPr>
                                <m:t>𝑐</m:t>
                              </m:r>
                            </m:e>
                            <m:sub>
                              <m:r>
                                <a:rPr lang="ru-RU" sz="1200" b="0" i="1" smtClean="0">
                                  <a:latin typeface="Cambria Math" panose="02040503050406030204" pitchFamily="18" charset="0"/>
                                </a:rPr>
                                <m:t>4</m:t>
                              </m:r>
                            </m:sub>
                          </m:sSub>
                          <m:func>
                            <m:funcPr>
                              <m:ctrlPr>
                                <a:rPr lang="ru-RU" sz="1200" i="1">
                                  <a:latin typeface="Cambria Math" panose="02040503050406030204" pitchFamily="18" charset="0"/>
                                </a:rPr>
                              </m:ctrlPr>
                            </m:funcPr>
                            <m:fName>
                              <m:r>
                                <m:rPr>
                                  <m:sty m:val="p"/>
                                </m:rPr>
                                <a:rPr lang="ru-RU" sz="1200" i="0">
                                  <a:latin typeface="Cambria Math" panose="02040503050406030204" pitchFamily="18" charset="0"/>
                                </a:rPr>
                                <m:t>cos</m:t>
                              </m:r>
                            </m:fName>
                            <m:e>
                              <m:d>
                                <m:dPr>
                                  <m:ctrlPr>
                                    <a:rPr lang="ru-RU" sz="1200" i="1">
                                      <a:solidFill>
                                        <a:srgbClr val="836967"/>
                                      </a:solidFill>
                                      <a:latin typeface="Cambria Math" panose="02040503050406030204" pitchFamily="18" charset="0"/>
                                    </a:rPr>
                                  </m:ctrlPr>
                                </m:dPr>
                                <m:e>
                                  <m:r>
                                    <a:rPr lang="ru-RU" sz="1200" i="0">
                                      <a:latin typeface="Cambria Math" panose="02040503050406030204" pitchFamily="18" charset="0"/>
                                    </a:rPr>
                                    <m:t>2</m:t>
                                  </m:r>
                                  <m:r>
                                    <a:rPr lang="ru-RU" sz="1200" i="1">
                                      <a:latin typeface="Cambria Math" panose="02040503050406030204" pitchFamily="18" charset="0"/>
                                    </a:rPr>
                                    <m:t>𝜋</m:t>
                                  </m:r>
                                  <m:sSub>
                                    <m:sSubPr>
                                      <m:ctrlPr>
                                        <a:rPr lang="ru-RU" sz="1200" i="1">
                                          <a:latin typeface="Cambria Math" panose="02040503050406030204" pitchFamily="18" charset="0"/>
                                        </a:rPr>
                                      </m:ctrlPr>
                                    </m:sSubPr>
                                    <m:e>
                                      <m:r>
                                        <a:rPr lang="en-US" sz="1200" i="1">
                                          <a:latin typeface="Cambria Math" panose="02040503050406030204" pitchFamily="18" charset="0"/>
                                        </a:rPr>
                                        <m:t>𝑡</m:t>
                                      </m:r>
                                    </m:e>
                                    <m:sub>
                                      <m:r>
                                        <a:rPr lang="en-US" sz="1200" i="1">
                                          <a:latin typeface="Cambria Math" panose="02040503050406030204" pitchFamily="18" charset="0"/>
                                        </a:rPr>
                                        <m:t>𝑖</m:t>
                                      </m:r>
                                    </m:sub>
                                  </m:sSub>
                                </m:e>
                              </m:d>
                            </m:e>
                          </m:func>
                          <m:r>
                            <a:rPr lang="ru-RU" sz="1200" i="0">
                              <a:latin typeface="Cambria Math" panose="02040503050406030204" pitchFamily="18" charset="0"/>
                            </a:rPr>
                            <m:t>+</m:t>
                          </m:r>
                          <m:sSub>
                            <m:sSubPr>
                              <m:ctrlPr>
                                <a:rPr lang="ru-RU" sz="1200" i="1">
                                  <a:latin typeface="Cambria Math" panose="02040503050406030204" pitchFamily="18" charset="0"/>
                                </a:rPr>
                              </m:ctrlPr>
                            </m:sSubPr>
                            <m:e>
                              <m:r>
                                <a:rPr lang="en-US" sz="1200" i="1">
                                  <a:latin typeface="Cambria Math" panose="02040503050406030204" pitchFamily="18" charset="0"/>
                                </a:rPr>
                                <m:t>𝑐</m:t>
                              </m:r>
                            </m:e>
                            <m:sub>
                              <m:r>
                                <a:rPr lang="ru-RU" sz="1200" b="0" i="1" smtClean="0">
                                  <a:latin typeface="Cambria Math" panose="02040503050406030204" pitchFamily="18" charset="0"/>
                                </a:rPr>
                                <m:t>5</m:t>
                              </m:r>
                            </m:sub>
                          </m:sSub>
                          <m:func>
                            <m:funcPr>
                              <m:ctrlPr>
                                <a:rPr lang="ru-RU" sz="1200" i="1">
                                  <a:latin typeface="Cambria Math" panose="02040503050406030204" pitchFamily="18" charset="0"/>
                                </a:rPr>
                              </m:ctrlPr>
                            </m:funcPr>
                            <m:fName>
                              <m:r>
                                <m:rPr>
                                  <m:sty m:val="p"/>
                                </m:rPr>
                                <a:rPr lang="ru-RU" sz="1200" i="0">
                                  <a:latin typeface="Cambria Math" panose="02040503050406030204" pitchFamily="18" charset="0"/>
                                </a:rPr>
                                <m:t>sin</m:t>
                              </m:r>
                            </m:fName>
                            <m:e>
                              <m:d>
                                <m:dPr>
                                  <m:ctrlPr>
                                    <a:rPr lang="ru-RU" sz="1200" i="1">
                                      <a:solidFill>
                                        <a:srgbClr val="836967"/>
                                      </a:solidFill>
                                      <a:latin typeface="Cambria Math" panose="02040503050406030204" pitchFamily="18" charset="0"/>
                                    </a:rPr>
                                  </m:ctrlPr>
                                </m:dPr>
                                <m:e>
                                  <m:r>
                                    <a:rPr lang="ru-RU" sz="1200" i="0">
                                      <a:latin typeface="Cambria Math" panose="02040503050406030204" pitchFamily="18" charset="0"/>
                                    </a:rPr>
                                    <m:t>4</m:t>
                                  </m:r>
                                  <m:r>
                                    <a:rPr lang="ru-RU" sz="1200" i="1">
                                      <a:latin typeface="Cambria Math" panose="02040503050406030204" pitchFamily="18" charset="0"/>
                                    </a:rPr>
                                    <m:t>𝜋</m:t>
                                  </m:r>
                                  <m:sSub>
                                    <m:sSubPr>
                                      <m:ctrlPr>
                                        <a:rPr lang="ru-RU" sz="1200" i="1">
                                          <a:latin typeface="Cambria Math" panose="02040503050406030204" pitchFamily="18" charset="0"/>
                                        </a:rPr>
                                      </m:ctrlPr>
                                    </m:sSubPr>
                                    <m:e>
                                      <m:r>
                                        <a:rPr lang="en-US" sz="1200" i="1">
                                          <a:latin typeface="Cambria Math" panose="02040503050406030204" pitchFamily="18" charset="0"/>
                                        </a:rPr>
                                        <m:t>𝑡</m:t>
                                      </m:r>
                                    </m:e>
                                    <m:sub>
                                      <m:r>
                                        <a:rPr lang="en-US" sz="1200" i="1">
                                          <a:latin typeface="Cambria Math" panose="02040503050406030204" pitchFamily="18" charset="0"/>
                                        </a:rPr>
                                        <m:t>𝑖</m:t>
                                      </m:r>
                                    </m:sub>
                                  </m:sSub>
                                </m:e>
                              </m:d>
                            </m:e>
                          </m:func>
                          <m:r>
                            <a:rPr lang="ru-RU" sz="1200" i="0">
                              <a:latin typeface="Cambria Math" panose="02040503050406030204" pitchFamily="18" charset="0"/>
                            </a:rPr>
                            <m:t>+</m:t>
                          </m:r>
                          <m:sSub>
                            <m:sSubPr>
                              <m:ctrlPr>
                                <a:rPr lang="ru-RU" sz="1200" i="1">
                                  <a:latin typeface="Cambria Math" panose="02040503050406030204" pitchFamily="18" charset="0"/>
                                </a:rPr>
                              </m:ctrlPr>
                            </m:sSubPr>
                            <m:e>
                              <m:r>
                                <a:rPr lang="en-US" sz="1200" i="1">
                                  <a:latin typeface="Cambria Math" panose="02040503050406030204" pitchFamily="18" charset="0"/>
                                </a:rPr>
                                <m:t>𝑐</m:t>
                              </m:r>
                            </m:e>
                            <m:sub>
                              <m:r>
                                <a:rPr lang="ru-RU" sz="1200" b="0" i="1" smtClean="0">
                                  <a:latin typeface="Cambria Math" panose="02040503050406030204" pitchFamily="18" charset="0"/>
                                </a:rPr>
                                <m:t>6</m:t>
                              </m:r>
                            </m:sub>
                          </m:sSub>
                          <m:func>
                            <m:funcPr>
                              <m:ctrlPr>
                                <a:rPr lang="ru-RU" sz="1200" i="1">
                                  <a:latin typeface="Cambria Math" panose="02040503050406030204" pitchFamily="18" charset="0"/>
                                </a:rPr>
                              </m:ctrlPr>
                            </m:funcPr>
                            <m:fName>
                              <m:r>
                                <m:rPr>
                                  <m:sty m:val="p"/>
                                </m:rPr>
                                <a:rPr lang="ru-RU" sz="1200" i="0">
                                  <a:latin typeface="Cambria Math" panose="02040503050406030204" pitchFamily="18" charset="0"/>
                                </a:rPr>
                                <m:t>cos</m:t>
                              </m:r>
                            </m:fName>
                            <m:e>
                              <m:d>
                                <m:dPr>
                                  <m:ctrlPr>
                                    <a:rPr lang="ru-RU" sz="1200" i="1">
                                      <a:solidFill>
                                        <a:srgbClr val="836967"/>
                                      </a:solidFill>
                                      <a:latin typeface="Cambria Math" panose="02040503050406030204" pitchFamily="18" charset="0"/>
                                    </a:rPr>
                                  </m:ctrlPr>
                                </m:dPr>
                                <m:e>
                                  <m:r>
                                    <a:rPr lang="ru-RU" sz="1200" i="0">
                                      <a:latin typeface="Cambria Math" panose="02040503050406030204" pitchFamily="18" charset="0"/>
                                    </a:rPr>
                                    <m:t>4</m:t>
                                  </m:r>
                                  <m:r>
                                    <a:rPr lang="ru-RU" sz="1200" i="1">
                                      <a:latin typeface="Cambria Math" panose="02040503050406030204" pitchFamily="18" charset="0"/>
                                    </a:rPr>
                                    <m:t>𝜋</m:t>
                                  </m:r>
                                  <m:sSub>
                                    <m:sSubPr>
                                      <m:ctrlPr>
                                        <a:rPr lang="ru-RU" sz="1200" i="1">
                                          <a:latin typeface="Cambria Math" panose="02040503050406030204" pitchFamily="18" charset="0"/>
                                        </a:rPr>
                                      </m:ctrlPr>
                                    </m:sSubPr>
                                    <m:e>
                                      <m:r>
                                        <a:rPr lang="en-US" sz="1200" i="1">
                                          <a:latin typeface="Cambria Math" panose="02040503050406030204" pitchFamily="18" charset="0"/>
                                        </a:rPr>
                                        <m:t>𝑡</m:t>
                                      </m:r>
                                    </m:e>
                                    <m:sub>
                                      <m:r>
                                        <a:rPr lang="en-US" sz="1200" i="1">
                                          <a:latin typeface="Cambria Math" panose="02040503050406030204" pitchFamily="18" charset="0"/>
                                        </a:rPr>
                                        <m:t>𝑖</m:t>
                                      </m:r>
                                    </m:sub>
                                  </m:sSub>
                                </m:e>
                              </m:d>
                              <m:r>
                                <a:rPr lang="en-US" sz="1200" b="0" i="1" smtClean="0">
                                  <a:latin typeface="Cambria Math" panose="02040503050406030204" pitchFamily="18" charset="0"/>
                                </a:rPr>
                                <m:t>+</m:t>
                              </m:r>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ea typeface="Cambria Math" panose="02040503050406030204" pitchFamily="18" charset="0"/>
                                    </a:rPr>
                                    <m:t>𝜀</m:t>
                                  </m:r>
                                </m:e>
                                <m:sub>
                                  <m:r>
                                    <a:rPr lang="en-US" sz="1200" b="0" i="1" smtClean="0">
                                      <a:latin typeface="Cambria Math" panose="02040503050406030204" pitchFamily="18" charset="0"/>
                                    </a:rPr>
                                    <m:t>𝑖</m:t>
                                  </m:r>
                                </m:sub>
                              </m:sSub>
                            </m:e>
                          </m:func>
                        </m:e>
                      </m:func>
                    </m:oMath>
                  </m:oMathPara>
                </a14:m>
                <a:endParaRPr lang="en-US" sz="1200" dirty="0"/>
              </a:p>
              <a:p>
                <a:r>
                  <a:rPr lang="en-US" sz="1200" i="1" dirty="0" err="1"/>
                  <a:t>i</a:t>
                </a:r>
                <a:r>
                  <a:rPr lang="en-US" sz="1200" i="1" dirty="0"/>
                  <a:t>=1…n</a:t>
                </a:r>
              </a:p>
            </p:txBody>
          </p:sp>
        </mc:Choice>
        <mc:Fallback xmlns="">
          <p:sp>
            <p:nvSpPr>
              <p:cNvPr id="6" name="TextBox 5">
                <a:extLst>
                  <a:ext uri="{FF2B5EF4-FFF2-40B4-BE49-F238E27FC236}">
                    <a16:creationId xmlns:a16="http://schemas.microsoft.com/office/drawing/2014/main" id="{C6602FF2-F1DF-D5CE-7FF1-A7EAB3843C44}"/>
                  </a:ext>
                </a:extLst>
              </p:cNvPr>
              <p:cNvSpPr txBox="1">
                <a:spLocks noRot="1" noChangeAspect="1" noMove="1" noResize="1" noEditPoints="1" noAdjustHandles="1" noChangeArrowheads="1" noChangeShapeType="1" noTextEdit="1"/>
              </p:cNvSpPr>
              <p:nvPr/>
            </p:nvSpPr>
            <p:spPr>
              <a:xfrm>
                <a:off x="171247" y="1857598"/>
                <a:ext cx="4717910" cy="646331"/>
              </a:xfrm>
              <a:prstGeom prst="rect">
                <a:avLst/>
              </a:prstGeom>
              <a:blipFill>
                <a:blip r:embed="rId4"/>
                <a:stretch>
                  <a:fillRect b="-6604"/>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629E206E-4711-1EBD-7250-66F4E2D1C43B}"/>
                  </a:ext>
                </a:extLst>
              </p:cNvPr>
              <p:cNvSpPr txBox="1"/>
              <p:nvPr/>
            </p:nvSpPr>
            <p:spPr>
              <a:xfrm>
                <a:off x="240737" y="3793744"/>
                <a:ext cx="1510632" cy="27699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ru-RU" sz="1200" i="1" smtClean="0">
                          <a:latin typeface="Cambria Math" panose="02040503050406030204" pitchFamily="18" charset="0"/>
                        </a:rPr>
                        <m:t>𝐴</m:t>
                      </m:r>
                      <m:r>
                        <a:rPr lang="en-US" sz="1200" b="0" i="1" smtClean="0">
                          <a:latin typeface="Cambria Math" panose="02040503050406030204" pitchFamily="18" charset="0"/>
                        </a:rPr>
                        <m:t>𝐶</m:t>
                      </m:r>
                      <m:r>
                        <a:rPr lang="ru-RU" sz="1200" i="0">
                          <a:latin typeface="Cambria Math" panose="02040503050406030204" pitchFamily="18" charset="0"/>
                        </a:rPr>
                        <m:t>=</m:t>
                      </m:r>
                      <m:r>
                        <a:rPr lang="ru-RU" sz="1200" i="1">
                          <a:latin typeface="Cambria Math" panose="02040503050406030204" pitchFamily="18" charset="0"/>
                        </a:rPr>
                        <m:t>𝑋</m:t>
                      </m:r>
                      <m:r>
                        <a:rPr lang="ru-RU" sz="1200" i="0">
                          <a:latin typeface="Cambria Math" panose="02040503050406030204" pitchFamily="18" charset="0"/>
                        </a:rPr>
                        <m:t>+</m:t>
                      </m:r>
                      <m:r>
                        <a:rPr lang="ru-RU" sz="1200" i="1">
                          <a:latin typeface="Cambria Math" panose="02040503050406030204" pitchFamily="18" charset="0"/>
                        </a:rPr>
                        <m:t>𝜀</m:t>
                      </m:r>
                    </m:oMath>
                  </m:oMathPara>
                </a14:m>
                <a:endParaRPr lang="ru-RU" sz="1600" dirty="0"/>
              </a:p>
            </p:txBody>
          </p:sp>
        </mc:Choice>
        <mc:Fallback xmlns="">
          <p:sp>
            <p:nvSpPr>
              <p:cNvPr id="8" name="TextBox 7">
                <a:extLst>
                  <a:ext uri="{FF2B5EF4-FFF2-40B4-BE49-F238E27FC236}">
                    <a16:creationId xmlns:a16="http://schemas.microsoft.com/office/drawing/2014/main" id="{629E206E-4711-1EBD-7250-66F4E2D1C43B}"/>
                  </a:ext>
                </a:extLst>
              </p:cNvPr>
              <p:cNvSpPr txBox="1">
                <a:spLocks noRot="1" noChangeAspect="1" noMove="1" noResize="1" noEditPoints="1" noAdjustHandles="1" noChangeArrowheads="1" noChangeShapeType="1" noTextEdit="1"/>
              </p:cNvSpPr>
              <p:nvPr/>
            </p:nvSpPr>
            <p:spPr>
              <a:xfrm>
                <a:off x="240737" y="3793744"/>
                <a:ext cx="1510632" cy="276999"/>
              </a:xfrm>
              <a:prstGeom prst="rect">
                <a:avLst/>
              </a:prstGeom>
              <a:blipFill>
                <a:blip r:embed="rId5"/>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8A3D48AE-B358-146F-1E54-9D4F7337687E}"/>
                  </a:ext>
                </a:extLst>
              </p:cNvPr>
              <p:cNvSpPr txBox="1"/>
              <p:nvPr/>
            </p:nvSpPr>
            <p:spPr>
              <a:xfrm>
                <a:off x="-414891" y="2670725"/>
                <a:ext cx="5812839" cy="101271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ru-RU" sz="1100" i="1" smtClean="0">
                              <a:solidFill>
                                <a:srgbClr val="836967"/>
                              </a:solidFill>
                              <a:latin typeface="Cambria Math" panose="02040503050406030204" pitchFamily="18" charset="0"/>
                            </a:rPr>
                          </m:ctrlPr>
                        </m:dPr>
                        <m:e>
                          <m:m>
                            <m:mPr>
                              <m:plcHide m:val="on"/>
                              <m:mcs>
                                <m:mc>
                                  <m:mcPr>
                                    <m:count m:val="2"/>
                                    <m:mcJc m:val="center"/>
                                  </m:mcPr>
                                </m:mc>
                              </m:mcs>
                              <m:ctrlPr>
                                <a:rPr lang="ru-RU" sz="1100" i="1">
                                  <a:solidFill>
                                    <a:srgbClr val="836967"/>
                                  </a:solidFill>
                                  <a:latin typeface="Cambria Math" panose="02040503050406030204" pitchFamily="18" charset="0"/>
                                </a:rPr>
                              </m:ctrlPr>
                            </m:mPr>
                            <m:mr>
                              <m:e>
                                <m:m>
                                  <m:mPr>
                                    <m:plcHide m:val="on"/>
                                    <m:mcs>
                                      <m:mc>
                                        <m:mcPr>
                                          <m:count m:val="3"/>
                                          <m:mcJc m:val="center"/>
                                        </m:mcPr>
                                      </m:mc>
                                    </m:mcs>
                                    <m:ctrlPr>
                                      <a:rPr lang="ru-RU" sz="1100" i="1">
                                        <a:solidFill>
                                          <a:srgbClr val="836967"/>
                                        </a:solidFill>
                                        <a:latin typeface="Cambria Math" panose="02040503050406030204" pitchFamily="18" charset="0"/>
                                      </a:rPr>
                                    </m:ctrlPr>
                                  </m:mPr>
                                  <m:mr>
                                    <m:e>
                                      <m:r>
                                        <a:rPr lang="ru-RU" sz="1100">
                                          <a:latin typeface="Cambria Math" panose="02040503050406030204" pitchFamily="18" charset="0"/>
                                        </a:rPr>
                                        <m:t>1</m:t>
                                      </m:r>
                                    </m:e>
                                    <m:e>
                                      <m:sSub>
                                        <m:sSubPr>
                                          <m:ctrlPr>
                                            <a:rPr lang="ru-RU" sz="1100" i="1">
                                              <a:solidFill>
                                                <a:srgbClr val="836967"/>
                                              </a:solidFill>
                                              <a:latin typeface="Cambria Math" panose="02040503050406030204" pitchFamily="18" charset="0"/>
                                            </a:rPr>
                                          </m:ctrlPr>
                                        </m:sSubPr>
                                        <m:e>
                                          <m:r>
                                            <a:rPr lang="ru-RU" sz="1100" i="1">
                                              <a:latin typeface="Cambria Math" panose="02040503050406030204" pitchFamily="18" charset="0"/>
                                            </a:rPr>
                                            <m:t>𝑡</m:t>
                                          </m:r>
                                        </m:e>
                                        <m:sub>
                                          <m:r>
                                            <a:rPr lang="ru-RU" sz="1100" i="0">
                                              <a:latin typeface="Cambria Math" panose="02040503050406030204" pitchFamily="18" charset="0"/>
                                            </a:rPr>
                                            <m:t>1</m:t>
                                          </m:r>
                                        </m:sub>
                                      </m:sSub>
                                    </m:e>
                                    <m:e>
                                      <m:func>
                                        <m:funcPr>
                                          <m:ctrlPr>
                                            <a:rPr lang="ru-RU" sz="1100" i="1">
                                              <a:latin typeface="Cambria Math" panose="02040503050406030204" pitchFamily="18" charset="0"/>
                                            </a:rPr>
                                          </m:ctrlPr>
                                        </m:funcPr>
                                        <m:fName>
                                          <m:r>
                                            <m:rPr>
                                              <m:sty m:val="p"/>
                                            </m:rPr>
                                            <a:rPr lang="ru-RU" sz="1100" i="0">
                                              <a:latin typeface="Cambria Math" panose="02040503050406030204" pitchFamily="18" charset="0"/>
                                            </a:rPr>
                                            <m:t>sin</m:t>
                                          </m:r>
                                        </m:fName>
                                        <m:e>
                                          <m:d>
                                            <m:dPr>
                                              <m:ctrlPr>
                                                <a:rPr lang="ru-RU" sz="1100" i="1">
                                                  <a:solidFill>
                                                    <a:srgbClr val="836967"/>
                                                  </a:solidFill>
                                                  <a:latin typeface="Cambria Math" panose="02040503050406030204" pitchFamily="18" charset="0"/>
                                                </a:rPr>
                                              </m:ctrlPr>
                                            </m:dPr>
                                            <m:e>
                                              <m:r>
                                                <a:rPr lang="ru-RU" sz="1100" i="0">
                                                  <a:latin typeface="Cambria Math" panose="02040503050406030204" pitchFamily="18" charset="0"/>
                                                </a:rPr>
                                                <m:t>2</m:t>
                                              </m:r>
                                              <m:r>
                                                <a:rPr lang="ru-RU" sz="1100" i="1">
                                                  <a:latin typeface="Cambria Math" panose="02040503050406030204" pitchFamily="18" charset="0"/>
                                                </a:rPr>
                                                <m:t>𝜋</m:t>
                                              </m:r>
                                              <m:sSub>
                                                <m:sSubPr>
                                                  <m:ctrlPr>
                                                    <a:rPr lang="ru-RU" sz="1100" i="1">
                                                      <a:solidFill>
                                                        <a:srgbClr val="836967"/>
                                                      </a:solidFill>
                                                      <a:latin typeface="Cambria Math" panose="02040503050406030204" pitchFamily="18" charset="0"/>
                                                    </a:rPr>
                                                  </m:ctrlPr>
                                                </m:sSubPr>
                                                <m:e>
                                                  <m:r>
                                                    <a:rPr lang="ru-RU" sz="1100" i="1">
                                                      <a:latin typeface="Cambria Math" panose="02040503050406030204" pitchFamily="18" charset="0"/>
                                                    </a:rPr>
                                                    <m:t>𝑡</m:t>
                                                  </m:r>
                                                </m:e>
                                                <m:sub>
                                                  <m:r>
                                                    <a:rPr lang="ru-RU" sz="1100" i="0">
                                                      <a:latin typeface="Cambria Math" panose="02040503050406030204" pitchFamily="18" charset="0"/>
                                                    </a:rPr>
                                                    <m:t>1</m:t>
                                                  </m:r>
                                                </m:sub>
                                              </m:sSub>
                                            </m:e>
                                          </m:d>
                                        </m:e>
                                      </m:func>
                                    </m:e>
                                  </m:mr>
                                  <m:mr>
                                    <m:e>
                                      <m:r>
                                        <a:rPr lang="ru-RU" sz="1100" i="0">
                                          <a:latin typeface="Cambria Math" panose="02040503050406030204" pitchFamily="18" charset="0"/>
                                        </a:rPr>
                                        <m:t>⋮</m:t>
                                      </m:r>
                                    </m:e>
                                    <m:e>
                                      <m:r>
                                        <a:rPr lang="ru-RU" sz="1100" i="0">
                                          <a:latin typeface="Cambria Math" panose="02040503050406030204" pitchFamily="18" charset="0"/>
                                        </a:rPr>
                                        <m:t>⋮</m:t>
                                      </m:r>
                                    </m:e>
                                    <m:e>
                                      <m:r>
                                        <a:rPr lang="ru-RU" sz="1100" i="0">
                                          <a:latin typeface="Cambria Math" panose="02040503050406030204" pitchFamily="18" charset="0"/>
                                        </a:rPr>
                                        <m:t>⋮</m:t>
                                      </m:r>
                                    </m:e>
                                  </m:mr>
                                  <m:mr>
                                    <m:e>
                                      <m:r>
                                        <a:rPr lang="ru-RU" sz="1100" i="0">
                                          <a:latin typeface="Cambria Math" panose="02040503050406030204" pitchFamily="18" charset="0"/>
                                        </a:rPr>
                                        <m:t>1</m:t>
                                      </m:r>
                                    </m:e>
                                    <m:e>
                                      <m:sSub>
                                        <m:sSubPr>
                                          <m:ctrlPr>
                                            <a:rPr lang="ru-RU" sz="1100" i="1">
                                              <a:solidFill>
                                                <a:srgbClr val="836967"/>
                                              </a:solidFill>
                                              <a:latin typeface="Cambria Math" panose="02040503050406030204" pitchFamily="18" charset="0"/>
                                            </a:rPr>
                                          </m:ctrlPr>
                                        </m:sSubPr>
                                        <m:e>
                                          <m:r>
                                            <a:rPr lang="ru-RU" sz="1100" i="1">
                                              <a:latin typeface="Cambria Math" panose="02040503050406030204" pitchFamily="18" charset="0"/>
                                            </a:rPr>
                                            <m:t>𝑡</m:t>
                                          </m:r>
                                        </m:e>
                                        <m:sub>
                                          <m:r>
                                            <a:rPr lang="ru-RU" sz="1100" i="1">
                                              <a:latin typeface="Cambria Math" panose="02040503050406030204" pitchFamily="18" charset="0"/>
                                            </a:rPr>
                                            <m:t>𝑛</m:t>
                                          </m:r>
                                        </m:sub>
                                      </m:sSub>
                                    </m:e>
                                    <m:e>
                                      <m:func>
                                        <m:funcPr>
                                          <m:ctrlPr>
                                            <a:rPr lang="ru-RU" sz="1100" i="1">
                                              <a:latin typeface="Cambria Math" panose="02040503050406030204" pitchFamily="18" charset="0"/>
                                            </a:rPr>
                                          </m:ctrlPr>
                                        </m:funcPr>
                                        <m:fName>
                                          <m:r>
                                            <m:rPr>
                                              <m:sty m:val="p"/>
                                            </m:rPr>
                                            <a:rPr lang="ru-RU" sz="1100" i="0">
                                              <a:latin typeface="Cambria Math" panose="02040503050406030204" pitchFamily="18" charset="0"/>
                                            </a:rPr>
                                            <m:t>sin</m:t>
                                          </m:r>
                                        </m:fName>
                                        <m:e>
                                          <m:d>
                                            <m:dPr>
                                              <m:ctrlPr>
                                                <a:rPr lang="ru-RU" sz="1100" i="1">
                                                  <a:solidFill>
                                                    <a:srgbClr val="836967"/>
                                                  </a:solidFill>
                                                  <a:latin typeface="Cambria Math" panose="02040503050406030204" pitchFamily="18" charset="0"/>
                                                </a:rPr>
                                              </m:ctrlPr>
                                            </m:dPr>
                                            <m:e>
                                              <m:r>
                                                <a:rPr lang="ru-RU" sz="1100" i="0">
                                                  <a:latin typeface="Cambria Math" panose="02040503050406030204" pitchFamily="18" charset="0"/>
                                                </a:rPr>
                                                <m:t>2</m:t>
                                              </m:r>
                                              <m:r>
                                                <a:rPr lang="ru-RU" sz="1100" i="1">
                                                  <a:latin typeface="Cambria Math" panose="02040503050406030204" pitchFamily="18" charset="0"/>
                                                </a:rPr>
                                                <m:t>𝜋</m:t>
                                              </m:r>
                                              <m:sSub>
                                                <m:sSubPr>
                                                  <m:ctrlPr>
                                                    <a:rPr lang="ru-RU" sz="1100" i="1">
                                                      <a:solidFill>
                                                        <a:srgbClr val="836967"/>
                                                      </a:solidFill>
                                                      <a:latin typeface="Cambria Math" panose="02040503050406030204" pitchFamily="18" charset="0"/>
                                                    </a:rPr>
                                                  </m:ctrlPr>
                                                </m:sSubPr>
                                                <m:e>
                                                  <m:r>
                                                    <a:rPr lang="ru-RU" sz="1100" i="1">
                                                      <a:latin typeface="Cambria Math" panose="02040503050406030204" pitchFamily="18" charset="0"/>
                                                    </a:rPr>
                                                    <m:t>𝑡</m:t>
                                                  </m:r>
                                                </m:e>
                                                <m:sub>
                                                  <m:r>
                                                    <a:rPr lang="ru-RU" sz="1100" i="1">
                                                      <a:latin typeface="Cambria Math" panose="02040503050406030204" pitchFamily="18" charset="0"/>
                                                    </a:rPr>
                                                    <m:t>𝑛</m:t>
                                                  </m:r>
                                                </m:sub>
                                              </m:sSub>
                                            </m:e>
                                          </m:d>
                                        </m:e>
                                      </m:func>
                                    </m:e>
                                  </m:mr>
                                </m:m>
                              </m:e>
                              <m:e>
                                <m:m>
                                  <m:mPr>
                                    <m:plcHide m:val="on"/>
                                    <m:mcs>
                                      <m:mc>
                                        <m:mcPr>
                                          <m:count m:val="3"/>
                                          <m:mcJc m:val="center"/>
                                        </m:mcPr>
                                      </m:mc>
                                    </m:mcs>
                                    <m:ctrlPr>
                                      <a:rPr lang="ru-RU" sz="1100" i="1">
                                        <a:solidFill>
                                          <a:srgbClr val="836967"/>
                                        </a:solidFill>
                                        <a:latin typeface="Cambria Math" panose="02040503050406030204" pitchFamily="18" charset="0"/>
                                      </a:rPr>
                                    </m:ctrlPr>
                                  </m:mPr>
                                  <m:mr>
                                    <m:e>
                                      <m:func>
                                        <m:funcPr>
                                          <m:ctrlPr>
                                            <a:rPr lang="ru-RU" sz="1100" i="1">
                                              <a:latin typeface="Cambria Math" panose="02040503050406030204" pitchFamily="18" charset="0"/>
                                            </a:rPr>
                                          </m:ctrlPr>
                                        </m:funcPr>
                                        <m:fName>
                                          <m:r>
                                            <m:rPr>
                                              <m:sty m:val="p"/>
                                            </m:rPr>
                                            <a:rPr lang="ru-RU" sz="1100" i="0">
                                              <a:latin typeface="Cambria Math" panose="02040503050406030204" pitchFamily="18" charset="0"/>
                                            </a:rPr>
                                            <m:t>cos</m:t>
                                          </m:r>
                                        </m:fName>
                                        <m:e>
                                          <m:d>
                                            <m:dPr>
                                              <m:ctrlPr>
                                                <a:rPr lang="ru-RU" sz="1100" i="1">
                                                  <a:solidFill>
                                                    <a:srgbClr val="836967"/>
                                                  </a:solidFill>
                                                  <a:latin typeface="Cambria Math" panose="02040503050406030204" pitchFamily="18" charset="0"/>
                                                </a:rPr>
                                              </m:ctrlPr>
                                            </m:dPr>
                                            <m:e>
                                              <m:r>
                                                <a:rPr lang="ru-RU" sz="1100" i="0">
                                                  <a:latin typeface="Cambria Math" panose="02040503050406030204" pitchFamily="18" charset="0"/>
                                                </a:rPr>
                                                <m:t>2</m:t>
                                              </m:r>
                                              <m:r>
                                                <a:rPr lang="ru-RU" sz="1100" i="1">
                                                  <a:latin typeface="Cambria Math" panose="02040503050406030204" pitchFamily="18" charset="0"/>
                                                </a:rPr>
                                                <m:t>𝜋</m:t>
                                              </m:r>
                                              <m:sSub>
                                                <m:sSubPr>
                                                  <m:ctrlPr>
                                                    <a:rPr lang="ru-RU" sz="1100" i="1">
                                                      <a:solidFill>
                                                        <a:srgbClr val="836967"/>
                                                      </a:solidFill>
                                                      <a:latin typeface="Cambria Math" panose="02040503050406030204" pitchFamily="18" charset="0"/>
                                                    </a:rPr>
                                                  </m:ctrlPr>
                                                </m:sSubPr>
                                                <m:e>
                                                  <m:r>
                                                    <a:rPr lang="ru-RU" sz="1100" i="1">
                                                      <a:latin typeface="Cambria Math" panose="02040503050406030204" pitchFamily="18" charset="0"/>
                                                    </a:rPr>
                                                    <m:t>𝑡</m:t>
                                                  </m:r>
                                                </m:e>
                                                <m:sub>
                                                  <m:r>
                                                    <a:rPr lang="ru-RU" sz="1100" i="0">
                                                      <a:latin typeface="Cambria Math" panose="02040503050406030204" pitchFamily="18" charset="0"/>
                                                    </a:rPr>
                                                    <m:t>1</m:t>
                                                  </m:r>
                                                </m:sub>
                                              </m:sSub>
                                            </m:e>
                                          </m:d>
                                        </m:e>
                                      </m:func>
                                    </m:e>
                                    <m:e>
                                      <m:func>
                                        <m:funcPr>
                                          <m:ctrlPr>
                                            <a:rPr lang="ru-RU" sz="1100" i="1">
                                              <a:latin typeface="Cambria Math" panose="02040503050406030204" pitchFamily="18" charset="0"/>
                                            </a:rPr>
                                          </m:ctrlPr>
                                        </m:funcPr>
                                        <m:fName>
                                          <m:r>
                                            <m:rPr>
                                              <m:sty m:val="p"/>
                                            </m:rPr>
                                            <a:rPr lang="ru-RU" sz="1100" i="0">
                                              <a:latin typeface="Cambria Math" panose="02040503050406030204" pitchFamily="18" charset="0"/>
                                            </a:rPr>
                                            <m:t>sin</m:t>
                                          </m:r>
                                        </m:fName>
                                        <m:e>
                                          <m:d>
                                            <m:dPr>
                                              <m:ctrlPr>
                                                <a:rPr lang="ru-RU" sz="1100" i="1">
                                                  <a:solidFill>
                                                    <a:srgbClr val="836967"/>
                                                  </a:solidFill>
                                                  <a:latin typeface="Cambria Math" panose="02040503050406030204" pitchFamily="18" charset="0"/>
                                                </a:rPr>
                                              </m:ctrlPr>
                                            </m:dPr>
                                            <m:e>
                                              <m:r>
                                                <a:rPr lang="ru-RU" sz="1100" i="0">
                                                  <a:latin typeface="Cambria Math" panose="02040503050406030204" pitchFamily="18" charset="0"/>
                                                </a:rPr>
                                                <m:t>4</m:t>
                                              </m:r>
                                              <m:r>
                                                <a:rPr lang="ru-RU" sz="1100" i="1">
                                                  <a:latin typeface="Cambria Math" panose="02040503050406030204" pitchFamily="18" charset="0"/>
                                                </a:rPr>
                                                <m:t>𝜋</m:t>
                                              </m:r>
                                              <m:sSub>
                                                <m:sSubPr>
                                                  <m:ctrlPr>
                                                    <a:rPr lang="ru-RU" sz="1100" i="1">
                                                      <a:solidFill>
                                                        <a:srgbClr val="836967"/>
                                                      </a:solidFill>
                                                      <a:latin typeface="Cambria Math" panose="02040503050406030204" pitchFamily="18" charset="0"/>
                                                    </a:rPr>
                                                  </m:ctrlPr>
                                                </m:sSubPr>
                                                <m:e>
                                                  <m:r>
                                                    <a:rPr lang="ru-RU" sz="1100" i="1">
                                                      <a:latin typeface="Cambria Math" panose="02040503050406030204" pitchFamily="18" charset="0"/>
                                                    </a:rPr>
                                                    <m:t>𝑡</m:t>
                                                  </m:r>
                                                </m:e>
                                                <m:sub>
                                                  <m:r>
                                                    <a:rPr lang="ru-RU" sz="1100" i="0">
                                                      <a:latin typeface="Cambria Math" panose="02040503050406030204" pitchFamily="18" charset="0"/>
                                                    </a:rPr>
                                                    <m:t>1</m:t>
                                                  </m:r>
                                                </m:sub>
                                              </m:sSub>
                                            </m:e>
                                          </m:d>
                                        </m:e>
                                      </m:func>
                                    </m:e>
                                    <m:e>
                                      <m:func>
                                        <m:funcPr>
                                          <m:ctrlPr>
                                            <a:rPr lang="ru-RU" sz="1100" i="1">
                                              <a:latin typeface="Cambria Math" panose="02040503050406030204" pitchFamily="18" charset="0"/>
                                            </a:rPr>
                                          </m:ctrlPr>
                                        </m:funcPr>
                                        <m:fName>
                                          <m:r>
                                            <m:rPr>
                                              <m:sty m:val="p"/>
                                            </m:rPr>
                                            <a:rPr lang="ru-RU" sz="1100" i="0">
                                              <a:latin typeface="Cambria Math" panose="02040503050406030204" pitchFamily="18" charset="0"/>
                                            </a:rPr>
                                            <m:t>cos</m:t>
                                          </m:r>
                                        </m:fName>
                                        <m:e>
                                          <m:d>
                                            <m:dPr>
                                              <m:ctrlPr>
                                                <a:rPr lang="ru-RU" sz="1100" i="1">
                                                  <a:solidFill>
                                                    <a:srgbClr val="836967"/>
                                                  </a:solidFill>
                                                  <a:latin typeface="Cambria Math" panose="02040503050406030204" pitchFamily="18" charset="0"/>
                                                </a:rPr>
                                              </m:ctrlPr>
                                            </m:dPr>
                                            <m:e>
                                              <m:r>
                                                <a:rPr lang="ru-RU" sz="1100" i="0">
                                                  <a:latin typeface="Cambria Math" panose="02040503050406030204" pitchFamily="18" charset="0"/>
                                                </a:rPr>
                                                <m:t>4</m:t>
                                              </m:r>
                                              <m:r>
                                                <a:rPr lang="ru-RU" sz="1100" i="1">
                                                  <a:latin typeface="Cambria Math" panose="02040503050406030204" pitchFamily="18" charset="0"/>
                                                </a:rPr>
                                                <m:t>𝜋</m:t>
                                              </m:r>
                                              <m:sSub>
                                                <m:sSubPr>
                                                  <m:ctrlPr>
                                                    <a:rPr lang="ru-RU" sz="1100" i="1">
                                                      <a:solidFill>
                                                        <a:srgbClr val="836967"/>
                                                      </a:solidFill>
                                                      <a:latin typeface="Cambria Math" panose="02040503050406030204" pitchFamily="18" charset="0"/>
                                                    </a:rPr>
                                                  </m:ctrlPr>
                                                </m:sSubPr>
                                                <m:e>
                                                  <m:r>
                                                    <a:rPr lang="ru-RU" sz="1100" i="1">
                                                      <a:latin typeface="Cambria Math" panose="02040503050406030204" pitchFamily="18" charset="0"/>
                                                    </a:rPr>
                                                    <m:t>𝑡</m:t>
                                                  </m:r>
                                                </m:e>
                                                <m:sub>
                                                  <m:r>
                                                    <a:rPr lang="ru-RU" sz="1100" i="0">
                                                      <a:latin typeface="Cambria Math" panose="02040503050406030204" pitchFamily="18" charset="0"/>
                                                    </a:rPr>
                                                    <m:t>1</m:t>
                                                  </m:r>
                                                </m:sub>
                                              </m:sSub>
                                            </m:e>
                                          </m:d>
                                        </m:e>
                                      </m:func>
                                    </m:e>
                                  </m:mr>
                                  <m:mr>
                                    <m:e>
                                      <m:r>
                                        <a:rPr lang="ru-RU" sz="1100" i="0">
                                          <a:latin typeface="Cambria Math" panose="02040503050406030204" pitchFamily="18" charset="0"/>
                                        </a:rPr>
                                        <m:t>⋮</m:t>
                                      </m:r>
                                    </m:e>
                                    <m:e>
                                      <m:r>
                                        <a:rPr lang="ru-RU" sz="1100" i="0">
                                          <a:latin typeface="Cambria Math" panose="02040503050406030204" pitchFamily="18" charset="0"/>
                                        </a:rPr>
                                        <m:t>⋮</m:t>
                                      </m:r>
                                    </m:e>
                                    <m:e>
                                      <m:r>
                                        <a:rPr lang="ru-RU" sz="1100" i="0">
                                          <a:latin typeface="Cambria Math" panose="02040503050406030204" pitchFamily="18" charset="0"/>
                                        </a:rPr>
                                        <m:t>⋮</m:t>
                                      </m:r>
                                    </m:e>
                                  </m:mr>
                                  <m:mr>
                                    <m:e>
                                      <m:func>
                                        <m:funcPr>
                                          <m:ctrlPr>
                                            <a:rPr lang="ru-RU" sz="1100" i="1">
                                              <a:latin typeface="Cambria Math" panose="02040503050406030204" pitchFamily="18" charset="0"/>
                                            </a:rPr>
                                          </m:ctrlPr>
                                        </m:funcPr>
                                        <m:fName>
                                          <m:r>
                                            <m:rPr>
                                              <m:sty m:val="p"/>
                                            </m:rPr>
                                            <a:rPr lang="ru-RU" sz="1100" i="0">
                                              <a:latin typeface="Cambria Math" panose="02040503050406030204" pitchFamily="18" charset="0"/>
                                            </a:rPr>
                                            <m:t>cos</m:t>
                                          </m:r>
                                        </m:fName>
                                        <m:e>
                                          <m:d>
                                            <m:dPr>
                                              <m:ctrlPr>
                                                <a:rPr lang="ru-RU" sz="1100" i="1">
                                                  <a:solidFill>
                                                    <a:srgbClr val="836967"/>
                                                  </a:solidFill>
                                                  <a:latin typeface="Cambria Math" panose="02040503050406030204" pitchFamily="18" charset="0"/>
                                                </a:rPr>
                                              </m:ctrlPr>
                                            </m:dPr>
                                            <m:e>
                                              <m:r>
                                                <a:rPr lang="ru-RU" sz="1100" i="0">
                                                  <a:latin typeface="Cambria Math" panose="02040503050406030204" pitchFamily="18" charset="0"/>
                                                </a:rPr>
                                                <m:t>2</m:t>
                                              </m:r>
                                              <m:r>
                                                <a:rPr lang="ru-RU" sz="1100" i="1">
                                                  <a:latin typeface="Cambria Math" panose="02040503050406030204" pitchFamily="18" charset="0"/>
                                                </a:rPr>
                                                <m:t>𝜋</m:t>
                                              </m:r>
                                              <m:sSub>
                                                <m:sSubPr>
                                                  <m:ctrlPr>
                                                    <a:rPr lang="ru-RU" sz="1100" i="1">
                                                      <a:solidFill>
                                                        <a:srgbClr val="836967"/>
                                                      </a:solidFill>
                                                      <a:latin typeface="Cambria Math" panose="02040503050406030204" pitchFamily="18" charset="0"/>
                                                    </a:rPr>
                                                  </m:ctrlPr>
                                                </m:sSubPr>
                                                <m:e>
                                                  <m:r>
                                                    <a:rPr lang="ru-RU" sz="1100" i="1">
                                                      <a:latin typeface="Cambria Math" panose="02040503050406030204" pitchFamily="18" charset="0"/>
                                                    </a:rPr>
                                                    <m:t>𝑡</m:t>
                                                  </m:r>
                                                </m:e>
                                                <m:sub>
                                                  <m:r>
                                                    <a:rPr lang="ru-RU" sz="1100" i="1">
                                                      <a:latin typeface="Cambria Math" panose="02040503050406030204" pitchFamily="18" charset="0"/>
                                                    </a:rPr>
                                                    <m:t>𝑛</m:t>
                                                  </m:r>
                                                </m:sub>
                                              </m:sSub>
                                            </m:e>
                                          </m:d>
                                        </m:e>
                                      </m:func>
                                    </m:e>
                                    <m:e>
                                      <m:func>
                                        <m:funcPr>
                                          <m:ctrlPr>
                                            <a:rPr lang="ru-RU" sz="1100" i="1">
                                              <a:latin typeface="Cambria Math" panose="02040503050406030204" pitchFamily="18" charset="0"/>
                                            </a:rPr>
                                          </m:ctrlPr>
                                        </m:funcPr>
                                        <m:fName>
                                          <m:r>
                                            <m:rPr>
                                              <m:sty m:val="p"/>
                                            </m:rPr>
                                            <a:rPr lang="ru-RU" sz="1100" i="0">
                                              <a:latin typeface="Cambria Math" panose="02040503050406030204" pitchFamily="18" charset="0"/>
                                            </a:rPr>
                                            <m:t>sin</m:t>
                                          </m:r>
                                        </m:fName>
                                        <m:e>
                                          <m:d>
                                            <m:dPr>
                                              <m:ctrlPr>
                                                <a:rPr lang="ru-RU" sz="1100" i="1">
                                                  <a:solidFill>
                                                    <a:srgbClr val="836967"/>
                                                  </a:solidFill>
                                                  <a:latin typeface="Cambria Math" panose="02040503050406030204" pitchFamily="18" charset="0"/>
                                                </a:rPr>
                                              </m:ctrlPr>
                                            </m:dPr>
                                            <m:e>
                                              <m:r>
                                                <a:rPr lang="ru-RU" sz="1100" i="0">
                                                  <a:latin typeface="Cambria Math" panose="02040503050406030204" pitchFamily="18" charset="0"/>
                                                </a:rPr>
                                                <m:t>4</m:t>
                                              </m:r>
                                              <m:r>
                                                <a:rPr lang="ru-RU" sz="1100" i="1">
                                                  <a:latin typeface="Cambria Math" panose="02040503050406030204" pitchFamily="18" charset="0"/>
                                                </a:rPr>
                                                <m:t>𝜋</m:t>
                                              </m:r>
                                              <m:sSub>
                                                <m:sSubPr>
                                                  <m:ctrlPr>
                                                    <a:rPr lang="ru-RU" sz="1100" i="1">
                                                      <a:solidFill>
                                                        <a:srgbClr val="836967"/>
                                                      </a:solidFill>
                                                      <a:latin typeface="Cambria Math" panose="02040503050406030204" pitchFamily="18" charset="0"/>
                                                    </a:rPr>
                                                  </m:ctrlPr>
                                                </m:sSubPr>
                                                <m:e>
                                                  <m:r>
                                                    <a:rPr lang="ru-RU" sz="1100" i="1">
                                                      <a:latin typeface="Cambria Math" panose="02040503050406030204" pitchFamily="18" charset="0"/>
                                                    </a:rPr>
                                                    <m:t>𝑡</m:t>
                                                  </m:r>
                                                </m:e>
                                                <m:sub>
                                                  <m:r>
                                                    <a:rPr lang="ru-RU" sz="1100" i="1">
                                                      <a:latin typeface="Cambria Math" panose="02040503050406030204" pitchFamily="18" charset="0"/>
                                                    </a:rPr>
                                                    <m:t>𝑛</m:t>
                                                  </m:r>
                                                </m:sub>
                                              </m:sSub>
                                            </m:e>
                                          </m:d>
                                        </m:e>
                                      </m:func>
                                    </m:e>
                                    <m:e>
                                      <m:func>
                                        <m:funcPr>
                                          <m:ctrlPr>
                                            <a:rPr lang="ru-RU" sz="1100" i="1">
                                              <a:latin typeface="Cambria Math" panose="02040503050406030204" pitchFamily="18" charset="0"/>
                                            </a:rPr>
                                          </m:ctrlPr>
                                        </m:funcPr>
                                        <m:fName>
                                          <m:r>
                                            <m:rPr>
                                              <m:sty m:val="p"/>
                                            </m:rPr>
                                            <a:rPr lang="ru-RU" sz="1100" i="0">
                                              <a:latin typeface="Cambria Math" panose="02040503050406030204" pitchFamily="18" charset="0"/>
                                            </a:rPr>
                                            <m:t>cos</m:t>
                                          </m:r>
                                        </m:fName>
                                        <m:e>
                                          <m:d>
                                            <m:dPr>
                                              <m:ctrlPr>
                                                <a:rPr lang="ru-RU" sz="1100" i="1">
                                                  <a:solidFill>
                                                    <a:srgbClr val="836967"/>
                                                  </a:solidFill>
                                                  <a:latin typeface="Cambria Math" panose="02040503050406030204" pitchFamily="18" charset="0"/>
                                                </a:rPr>
                                              </m:ctrlPr>
                                            </m:dPr>
                                            <m:e>
                                              <m:r>
                                                <a:rPr lang="ru-RU" sz="1100" i="0">
                                                  <a:latin typeface="Cambria Math" panose="02040503050406030204" pitchFamily="18" charset="0"/>
                                                </a:rPr>
                                                <m:t>4</m:t>
                                              </m:r>
                                              <m:r>
                                                <a:rPr lang="ru-RU" sz="1100" i="1">
                                                  <a:latin typeface="Cambria Math" panose="02040503050406030204" pitchFamily="18" charset="0"/>
                                                </a:rPr>
                                                <m:t>𝜋</m:t>
                                              </m:r>
                                              <m:sSub>
                                                <m:sSubPr>
                                                  <m:ctrlPr>
                                                    <a:rPr lang="ru-RU" sz="1100" i="1">
                                                      <a:solidFill>
                                                        <a:srgbClr val="836967"/>
                                                      </a:solidFill>
                                                      <a:latin typeface="Cambria Math" panose="02040503050406030204" pitchFamily="18" charset="0"/>
                                                    </a:rPr>
                                                  </m:ctrlPr>
                                                </m:sSubPr>
                                                <m:e>
                                                  <m:r>
                                                    <a:rPr lang="ru-RU" sz="1100" i="1">
                                                      <a:latin typeface="Cambria Math" panose="02040503050406030204" pitchFamily="18" charset="0"/>
                                                    </a:rPr>
                                                    <m:t>𝑡</m:t>
                                                  </m:r>
                                                </m:e>
                                                <m:sub>
                                                  <m:r>
                                                    <a:rPr lang="ru-RU" sz="1100" i="1">
                                                      <a:latin typeface="Cambria Math" panose="02040503050406030204" pitchFamily="18" charset="0"/>
                                                    </a:rPr>
                                                    <m:t>𝑛</m:t>
                                                  </m:r>
                                                </m:sub>
                                              </m:sSub>
                                            </m:e>
                                          </m:d>
                                        </m:e>
                                      </m:func>
                                    </m:e>
                                  </m:mr>
                                </m:m>
                              </m:e>
                            </m:mr>
                          </m:m>
                        </m:e>
                      </m:d>
                      <m:d>
                        <m:dPr>
                          <m:begChr m:val="["/>
                          <m:endChr m:val="]"/>
                          <m:ctrlPr>
                            <a:rPr lang="ru-RU" sz="1100" i="1">
                              <a:solidFill>
                                <a:srgbClr val="836967"/>
                              </a:solidFill>
                              <a:latin typeface="Cambria Math" panose="02040503050406030204" pitchFamily="18" charset="0"/>
                            </a:rPr>
                          </m:ctrlPr>
                        </m:dPr>
                        <m:e>
                          <m:m>
                            <m:mPr>
                              <m:plcHide m:val="on"/>
                              <m:mcs>
                                <m:mc>
                                  <m:mcPr>
                                    <m:count m:val="1"/>
                                    <m:mcJc m:val="center"/>
                                  </m:mcPr>
                                </m:mc>
                              </m:mcs>
                              <m:ctrlPr>
                                <a:rPr lang="ru-RU" sz="1100" i="1">
                                  <a:solidFill>
                                    <a:srgbClr val="836967"/>
                                  </a:solidFill>
                                  <a:latin typeface="Cambria Math" panose="02040503050406030204" pitchFamily="18" charset="0"/>
                                </a:rPr>
                              </m:ctrlPr>
                            </m:mPr>
                            <m:mr>
                              <m:e>
                                <m:m>
                                  <m:mPr>
                                    <m:plcHide m:val="on"/>
                                    <m:mcs>
                                      <m:mc>
                                        <m:mcPr>
                                          <m:count m:val="1"/>
                                          <m:mcJc m:val="center"/>
                                        </m:mcPr>
                                      </m:mc>
                                    </m:mcs>
                                    <m:ctrlPr>
                                      <a:rPr lang="ru-RU" sz="1100" i="1">
                                        <a:solidFill>
                                          <a:srgbClr val="836967"/>
                                        </a:solidFill>
                                        <a:latin typeface="Cambria Math" panose="02040503050406030204" pitchFamily="18" charset="0"/>
                                      </a:rPr>
                                    </m:ctrlPr>
                                  </m:mPr>
                                  <m:mr>
                                    <m:e>
                                      <m:sSub>
                                        <m:sSubPr>
                                          <m:ctrlPr>
                                            <a:rPr lang="ru-RU" sz="1100" i="1">
                                              <a:solidFill>
                                                <a:srgbClr val="836967"/>
                                              </a:solidFill>
                                              <a:latin typeface="Cambria Math" panose="02040503050406030204" pitchFamily="18" charset="0"/>
                                            </a:rPr>
                                          </m:ctrlPr>
                                        </m:sSubPr>
                                        <m:e>
                                          <m:r>
                                            <a:rPr lang="ru-RU" sz="1100" i="1">
                                              <a:latin typeface="Cambria Math" panose="02040503050406030204" pitchFamily="18" charset="0"/>
                                            </a:rPr>
                                            <m:t>𝑐</m:t>
                                          </m:r>
                                        </m:e>
                                        <m:sub>
                                          <m:r>
                                            <a:rPr lang="ru-RU" sz="1100">
                                              <a:latin typeface="Cambria Math" panose="02040503050406030204" pitchFamily="18" charset="0"/>
                                            </a:rPr>
                                            <m:t>1</m:t>
                                          </m:r>
                                        </m:sub>
                                      </m:sSub>
                                    </m:e>
                                  </m:mr>
                                  <m:mr>
                                    <m:e>
                                      <m:sSub>
                                        <m:sSubPr>
                                          <m:ctrlPr>
                                            <a:rPr lang="ru-RU" sz="1100" i="1">
                                              <a:solidFill>
                                                <a:srgbClr val="836967"/>
                                              </a:solidFill>
                                              <a:latin typeface="Cambria Math" panose="02040503050406030204" pitchFamily="18" charset="0"/>
                                            </a:rPr>
                                          </m:ctrlPr>
                                        </m:sSubPr>
                                        <m:e>
                                          <m:r>
                                            <a:rPr lang="ru-RU" sz="1100" i="1">
                                              <a:latin typeface="Cambria Math" panose="02040503050406030204" pitchFamily="18" charset="0"/>
                                            </a:rPr>
                                            <m:t>𝑐</m:t>
                                          </m:r>
                                        </m:e>
                                        <m:sub>
                                          <m:r>
                                            <a:rPr lang="ru-RU" sz="1100">
                                              <a:latin typeface="Cambria Math" panose="02040503050406030204" pitchFamily="18" charset="0"/>
                                            </a:rPr>
                                            <m:t>2</m:t>
                                          </m:r>
                                        </m:sub>
                                      </m:sSub>
                                    </m:e>
                                  </m:mr>
                                  <m:mr>
                                    <m:e>
                                      <m:sSub>
                                        <m:sSubPr>
                                          <m:ctrlPr>
                                            <a:rPr lang="ru-RU" sz="1100" i="1">
                                              <a:solidFill>
                                                <a:srgbClr val="836967"/>
                                              </a:solidFill>
                                              <a:latin typeface="Cambria Math" panose="02040503050406030204" pitchFamily="18" charset="0"/>
                                            </a:rPr>
                                          </m:ctrlPr>
                                        </m:sSubPr>
                                        <m:e>
                                          <m:r>
                                            <a:rPr lang="ru-RU" sz="1100" i="1">
                                              <a:latin typeface="Cambria Math" panose="02040503050406030204" pitchFamily="18" charset="0"/>
                                            </a:rPr>
                                            <m:t>𝑐</m:t>
                                          </m:r>
                                        </m:e>
                                        <m:sub>
                                          <m:r>
                                            <a:rPr lang="ru-RU" sz="1100" b="0" i="1" smtClean="0">
                                              <a:latin typeface="Cambria Math" panose="02040503050406030204" pitchFamily="18" charset="0"/>
                                            </a:rPr>
                                            <m:t>3</m:t>
                                          </m:r>
                                        </m:sub>
                                      </m:sSub>
                                    </m:e>
                                  </m:mr>
                                </m:m>
                              </m:e>
                            </m:mr>
                            <m:mr>
                              <m:e>
                                <m:m>
                                  <m:mPr>
                                    <m:plcHide m:val="on"/>
                                    <m:mcs>
                                      <m:mc>
                                        <m:mcPr>
                                          <m:count m:val="1"/>
                                          <m:mcJc m:val="center"/>
                                        </m:mcPr>
                                      </m:mc>
                                    </m:mcs>
                                    <m:ctrlPr>
                                      <a:rPr lang="ru-RU" sz="1100" i="1">
                                        <a:solidFill>
                                          <a:srgbClr val="836967"/>
                                        </a:solidFill>
                                        <a:latin typeface="Cambria Math" panose="02040503050406030204" pitchFamily="18" charset="0"/>
                                      </a:rPr>
                                    </m:ctrlPr>
                                  </m:mPr>
                                  <m:mr>
                                    <m:e>
                                      <m:sSub>
                                        <m:sSubPr>
                                          <m:ctrlPr>
                                            <a:rPr lang="ru-RU" sz="1100" i="1">
                                              <a:solidFill>
                                                <a:srgbClr val="836967"/>
                                              </a:solidFill>
                                              <a:latin typeface="Cambria Math" panose="02040503050406030204" pitchFamily="18" charset="0"/>
                                            </a:rPr>
                                          </m:ctrlPr>
                                        </m:sSubPr>
                                        <m:e>
                                          <m:r>
                                            <a:rPr lang="ru-RU" sz="1100" i="1">
                                              <a:latin typeface="Cambria Math" panose="02040503050406030204" pitchFamily="18" charset="0"/>
                                            </a:rPr>
                                            <m:t>𝑐</m:t>
                                          </m:r>
                                        </m:e>
                                        <m:sub>
                                          <m:r>
                                            <a:rPr lang="ru-RU" sz="1100" b="0" i="0" smtClean="0">
                                              <a:latin typeface="Cambria Math" panose="02040503050406030204" pitchFamily="18" charset="0"/>
                                            </a:rPr>
                                            <m:t>4</m:t>
                                          </m:r>
                                        </m:sub>
                                      </m:sSub>
                                    </m:e>
                                  </m:mr>
                                  <m:mr>
                                    <m:e>
                                      <m:sSub>
                                        <m:sSubPr>
                                          <m:ctrlPr>
                                            <a:rPr lang="ru-RU" sz="1100" i="1">
                                              <a:solidFill>
                                                <a:srgbClr val="836967"/>
                                              </a:solidFill>
                                              <a:latin typeface="Cambria Math" panose="02040503050406030204" pitchFamily="18" charset="0"/>
                                            </a:rPr>
                                          </m:ctrlPr>
                                        </m:sSubPr>
                                        <m:e>
                                          <m:r>
                                            <a:rPr lang="ru-RU" sz="1100" i="1">
                                              <a:latin typeface="Cambria Math" panose="02040503050406030204" pitchFamily="18" charset="0"/>
                                            </a:rPr>
                                            <m:t>𝑐</m:t>
                                          </m:r>
                                        </m:e>
                                        <m:sub>
                                          <m:r>
                                            <a:rPr lang="ru-RU" sz="1100" b="0" i="0" smtClean="0">
                                              <a:latin typeface="Cambria Math" panose="02040503050406030204" pitchFamily="18" charset="0"/>
                                            </a:rPr>
                                            <m:t>5</m:t>
                                          </m:r>
                                        </m:sub>
                                      </m:sSub>
                                    </m:e>
                                  </m:mr>
                                  <m:mr>
                                    <m:e>
                                      <m:sSub>
                                        <m:sSubPr>
                                          <m:ctrlPr>
                                            <a:rPr lang="ru-RU" sz="1100" i="1">
                                              <a:solidFill>
                                                <a:srgbClr val="836967"/>
                                              </a:solidFill>
                                              <a:latin typeface="Cambria Math" panose="02040503050406030204" pitchFamily="18" charset="0"/>
                                            </a:rPr>
                                          </m:ctrlPr>
                                        </m:sSubPr>
                                        <m:e>
                                          <m:r>
                                            <a:rPr lang="ru-RU" sz="1100" i="1">
                                              <a:latin typeface="Cambria Math" panose="02040503050406030204" pitchFamily="18" charset="0"/>
                                            </a:rPr>
                                            <m:t>𝑐</m:t>
                                          </m:r>
                                        </m:e>
                                        <m:sub>
                                          <m:r>
                                            <a:rPr lang="ru-RU" sz="1100" b="0" i="0" smtClean="0">
                                              <a:latin typeface="Cambria Math" panose="02040503050406030204" pitchFamily="18" charset="0"/>
                                            </a:rPr>
                                            <m:t>6</m:t>
                                          </m:r>
                                        </m:sub>
                                      </m:sSub>
                                    </m:e>
                                  </m:mr>
                                </m:m>
                              </m:e>
                            </m:mr>
                          </m:m>
                        </m:e>
                      </m:d>
                      <m:r>
                        <a:rPr lang="ru-RU" sz="1100" i="0">
                          <a:latin typeface="Cambria Math" panose="02040503050406030204" pitchFamily="18" charset="0"/>
                        </a:rPr>
                        <m:t>=</m:t>
                      </m:r>
                      <m:d>
                        <m:dPr>
                          <m:begChr m:val="["/>
                          <m:endChr m:val="]"/>
                          <m:ctrlPr>
                            <a:rPr lang="ru-RU" sz="1100" i="1">
                              <a:solidFill>
                                <a:srgbClr val="836967"/>
                              </a:solidFill>
                              <a:latin typeface="Cambria Math" panose="02040503050406030204" pitchFamily="18" charset="0"/>
                            </a:rPr>
                          </m:ctrlPr>
                        </m:dPr>
                        <m:e>
                          <m:m>
                            <m:mPr>
                              <m:plcHide m:val="on"/>
                              <m:mcs>
                                <m:mc>
                                  <m:mcPr>
                                    <m:count m:val="1"/>
                                    <m:mcJc m:val="center"/>
                                  </m:mcPr>
                                </m:mc>
                              </m:mcs>
                              <m:ctrlPr>
                                <a:rPr lang="ru-RU" sz="1100" i="1">
                                  <a:solidFill>
                                    <a:srgbClr val="836967"/>
                                  </a:solidFill>
                                  <a:latin typeface="Cambria Math" panose="02040503050406030204" pitchFamily="18" charset="0"/>
                                </a:rPr>
                              </m:ctrlPr>
                            </m:mPr>
                            <m:mr>
                              <m:e>
                                <m:sSub>
                                  <m:sSubPr>
                                    <m:ctrlPr>
                                      <a:rPr lang="ru-RU" sz="1100" i="1">
                                        <a:solidFill>
                                          <a:srgbClr val="836967"/>
                                        </a:solidFill>
                                        <a:latin typeface="Cambria Math" panose="02040503050406030204" pitchFamily="18" charset="0"/>
                                      </a:rPr>
                                    </m:ctrlPr>
                                  </m:sSubPr>
                                  <m:e>
                                    <m:r>
                                      <a:rPr lang="ru-RU" sz="1100" i="1">
                                        <a:latin typeface="Cambria Math" panose="02040503050406030204" pitchFamily="18" charset="0"/>
                                      </a:rPr>
                                      <m:t>𝑥</m:t>
                                    </m:r>
                                  </m:e>
                                  <m:sub>
                                    <m:r>
                                      <a:rPr lang="ru-RU" sz="1100" i="0">
                                        <a:latin typeface="Cambria Math" panose="02040503050406030204" pitchFamily="18" charset="0"/>
                                      </a:rPr>
                                      <m:t>1</m:t>
                                    </m:r>
                                  </m:sub>
                                </m:sSub>
                                <m:r>
                                  <a:rPr lang="ru-RU" sz="1100" i="0">
                                    <a:latin typeface="Cambria Math" panose="02040503050406030204" pitchFamily="18" charset="0"/>
                                  </a:rPr>
                                  <m:t>+</m:t>
                                </m:r>
                                <m:sSub>
                                  <m:sSubPr>
                                    <m:ctrlPr>
                                      <a:rPr lang="ru-RU" sz="1100" i="1">
                                        <a:solidFill>
                                          <a:srgbClr val="836967"/>
                                        </a:solidFill>
                                        <a:latin typeface="Cambria Math" panose="02040503050406030204" pitchFamily="18" charset="0"/>
                                      </a:rPr>
                                    </m:ctrlPr>
                                  </m:sSubPr>
                                  <m:e>
                                    <m:r>
                                      <a:rPr lang="ru-RU" sz="1100" i="1">
                                        <a:latin typeface="Cambria Math" panose="02040503050406030204" pitchFamily="18" charset="0"/>
                                      </a:rPr>
                                      <m:t>𝜀</m:t>
                                    </m:r>
                                  </m:e>
                                  <m:sub>
                                    <m:r>
                                      <a:rPr lang="ru-RU" sz="1100" i="0">
                                        <a:latin typeface="Cambria Math" panose="02040503050406030204" pitchFamily="18" charset="0"/>
                                      </a:rPr>
                                      <m:t>1</m:t>
                                    </m:r>
                                  </m:sub>
                                </m:sSub>
                              </m:e>
                            </m:mr>
                            <m:mr>
                              <m:e>
                                <m:r>
                                  <a:rPr lang="ru-RU" sz="1100" i="0">
                                    <a:latin typeface="Cambria Math" panose="02040503050406030204" pitchFamily="18" charset="0"/>
                                  </a:rPr>
                                  <m:t>⋮</m:t>
                                </m:r>
                              </m:e>
                            </m:mr>
                            <m:mr>
                              <m:e>
                                <m:sSub>
                                  <m:sSubPr>
                                    <m:ctrlPr>
                                      <a:rPr lang="ru-RU" sz="1100" i="1">
                                        <a:solidFill>
                                          <a:srgbClr val="836967"/>
                                        </a:solidFill>
                                        <a:latin typeface="Cambria Math" panose="02040503050406030204" pitchFamily="18" charset="0"/>
                                      </a:rPr>
                                    </m:ctrlPr>
                                  </m:sSubPr>
                                  <m:e>
                                    <m:r>
                                      <a:rPr lang="ru-RU" sz="1100" i="1">
                                        <a:latin typeface="Cambria Math" panose="02040503050406030204" pitchFamily="18" charset="0"/>
                                      </a:rPr>
                                      <m:t>𝑥</m:t>
                                    </m:r>
                                  </m:e>
                                  <m:sub>
                                    <m:r>
                                      <a:rPr lang="ru-RU" sz="1100" i="1">
                                        <a:latin typeface="Cambria Math" panose="02040503050406030204" pitchFamily="18" charset="0"/>
                                      </a:rPr>
                                      <m:t>𝑛</m:t>
                                    </m:r>
                                  </m:sub>
                                </m:sSub>
                                <m:r>
                                  <a:rPr lang="ru-RU" sz="1100" i="0">
                                    <a:latin typeface="Cambria Math" panose="02040503050406030204" pitchFamily="18" charset="0"/>
                                  </a:rPr>
                                  <m:t>+</m:t>
                                </m:r>
                                <m:sSub>
                                  <m:sSubPr>
                                    <m:ctrlPr>
                                      <a:rPr lang="ru-RU" sz="1100" i="1">
                                        <a:solidFill>
                                          <a:srgbClr val="836967"/>
                                        </a:solidFill>
                                        <a:latin typeface="Cambria Math" panose="02040503050406030204" pitchFamily="18" charset="0"/>
                                      </a:rPr>
                                    </m:ctrlPr>
                                  </m:sSubPr>
                                  <m:e>
                                    <m:r>
                                      <a:rPr lang="ru-RU" sz="1100" i="1">
                                        <a:latin typeface="Cambria Math" panose="02040503050406030204" pitchFamily="18" charset="0"/>
                                      </a:rPr>
                                      <m:t>𝜀</m:t>
                                    </m:r>
                                  </m:e>
                                  <m:sub>
                                    <m:r>
                                      <a:rPr lang="ru-RU" sz="1100" i="1">
                                        <a:latin typeface="Cambria Math" panose="02040503050406030204" pitchFamily="18" charset="0"/>
                                      </a:rPr>
                                      <m:t>𝑛</m:t>
                                    </m:r>
                                  </m:sub>
                                </m:sSub>
                              </m:e>
                            </m:mr>
                          </m:m>
                        </m:e>
                      </m:d>
                    </m:oMath>
                  </m:oMathPara>
                </a14:m>
                <a:endParaRPr lang="ru-RU" sz="1400" dirty="0"/>
              </a:p>
            </p:txBody>
          </p:sp>
        </mc:Choice>
        <mc:Fallback xmlns="">
          <p:sp>
            <p:nvSpPr>
              <p:cNvPr id="9" name="TextBox 8">
                <a:extLst>
                  <a:ext uri="{FF2B5EF4-FFF2-40B4-BE49-F238E27FC236}">
                    <a16:creationId xmlns:a16="http://schemas.microsoft.com/office/drawing/2014/main" id="{8A3D48AE-B358-146F-1E54-9D4F7337687E}"/>
                  </a:ext>
                </a:extLst>
              </p:cNvPr>
              <p:cNvSpPr txBox="1">
                <a:spLocks noRot="1" noChangeAspect="1" noMove="1" noResize="1" noEditPoints="1" noAdjustHandles="1" noChangeArrowheads="1" noChangeShapeType="1" noTextEdit="1"/>
              </p:cNvSpPr>
              <p:nvPr/>
            </p:nvSpPr>
            <p:spPr>
              <a:xfrm>
                <a:off x="-414891" y="2670725"/>
                <a:ext cx="5812839" cy="1012713"/>
              </a:xfrm>
              <a:prstGeom prst="rect">
                <a:avLst/>
              </a:prstGeom>
              <a:blipFill>
                <a:blip r:embed="rId6"/>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CA239115-AB05-9764-E1C1-D02CA476A126}"/>
                  </a:ext>
                </a:extLst>
              </p:cNvPr>
              <p:cNvSpPr txBox="1"/>
              <p:nvPr/>
            </p:nvSpPr>
            <p:spPr>
              <a:xfrm>
                <a:off x="1625449" y="3793744"/>
                <a:ext cx="1254370" cy="27699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rPr>
                        <m:t>𝑃</m:t>
                      </m:r>
                      <m:r>
                        <a:rPr lang="ru-RU" sz="1200" i="0">
                          <a:latin typeface="Cambria Math" panose="02040503050406030204" pitchFamily="18" charset="0"/>
                        </a:rPr>
                        <m:t>=</m:t>
                      </m:r>
                      <m:r>
                        <m:rPr>
                          <m:sty m:val="p"/>
                        </m:rPr>
                        <a:rPr lang="ru-RU" sz="1200" i="0">
                          <a:latin typeface="Cambria Math" panose="02040503050406030204" pitchFamily="18" charset="0"/>
                        </a:rPr>
                        <m:t>cov</m:t>
                      </m:r>
                      <m:r>
                        <a:rPr lang="ru-RU" sz="1200" i="0">
                          <a:latin typeface="Cambria Math" panose="02040503050406030204" pitchFamily="18" charset="0"/>
                        </a:rPr>
                        <m:t> </m:t>
                      </m:r>
                      <m:r>
                        <a:rPr lang="ru-RU" sz="1200" i="1">
                          <a:latin typeface="Cambria Math" panose="02040503050406030204" pitchFamily="18" charset="0"/>
                        </a:rPr>
                        <m:t>𝜀</m:t>
                      </m:r>
                    </m:oMath>
                  </m:oMathPara>
                </a14:m>
                <a:endParaRPr lang="ru-RU" sz="1600" dirty="0"/>
              </a:p>
            </p:txBody>
          </p:sp>
        </mc:Choice>
        <mc:Fallback xmlns="">
          <p:sp>
            <p:nvSpPr>
              <p:cNvPr id="10" name="TextBox 9">
                <a:extLst>
                  <a:ext uri="{FF2B5EF4-FFF2-40B4-BE49-F238E27FC236}">
                    <a16:creationId xmlns:a16="http://schemas.microsoft.com/office/drawing/2014/main" id="{CA239115-AB05-9764-E1C1-D02CA476A126}"/>
                  </a:ext>
                </a:extLst>
              </p:cNvPr>
              <p:cNvSpPr txBox="1">
                <a:spLocks noRot="1" noChangeAspect="1" noMove="1" noResize="1" noEditPoints="1" noAdjustHandles="1" noChangeArrowheads="1" noChangeShapeType="1" noTextEdit="1"/>
              </p:cNvSpPr>
              <p:nvPr/>
            </p:nvSpPr>
            <p:spPr>
              <a:xfrm>
                <a:off x="1625449" y="3793744"/>
                <a:ext cx="1254370" cy="276999"/>
              </a:xfrm>
              <a:prstGeom prst="rect">
                <a:avLst/>
              </a:prstGeom>
              <a:blipFill>
                <a:blip r:embed="rId7"/>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0773B0FF-C162-317B-305C-7E7F54FE06F5}"/>
                  </a:ext>
                </a:extLst>
              </p:cNvPr>
              <p:cNvSpPr txBox="1"/>
              <p:nvPr/>
            </p:nvSpPr>
            <p:spPr>
              <a:xfrm>
                <a:off x="171247" y="976048"/>
                <a:ext cx="3938373" cy="646331"/>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a:rPr lang="en-US" sz="1200" b="0" i="1" smtClean="0">
                          <a:solidFill>
                            <a:srgbClr val="836967"/>
                          </a:solidFill>
                          <a:latin typeface="Cambria Math" panose="02040503050406030204" pitchFamily="18" charset="0"/>
                        </a:rPr>
                        <m:t>𝑥</m:t>
                      </m:r>
                      <m:d>
                        <m:dPr>
                          <m:ctrlPr>
                            <a:rPr lang="ru-RU" sz="1200" i="1">
                              <a:solidFill>
                                <a:srgbClr val="836967"/>
                              </a:solidFill>
                              <a:latin typeface="Cambria Math" panose="02040503050406030204" pitchFamily="18" charset="0"/>
                            </a:rPr>
                          </m:ctrlPr>
                        </m:dPr>
                        <m:e>
                          <m:r>
                            <a:rPr lang="ru-RU" sz="1200" i="1">
                              <a:latin typeface="Cambria Math" panose="02040503050406030204" pitchFamily="18" charset="0"/>
                            </a:rPr>
                            <m:t>𝑡</m:t>
                          </m:r>
                        </m:e>
                      </m:d>
                      <m:r>
                        <a:rPr lang="ru-RU" sz="1200" i="0">
                          <a:latin typeface="Cambria Math" panose="02040503050406030204" pitchFamily="18" charset="0"/>
                        </a:rPr>
                        <m:t>=</m:t>
                      </m:r>
                    </m:oMath>
                  </m:oMathPara>
                </a14:m>
                <a:endParaRPr lang="en-US" sz="1200" i="0" dirty="0">
                  <a:latin typeface="Cambria Math" panose="02040503050406030204" pitchFamily="18" charset="0"/>
                </a:endParaRPr>
              </a:p>
              <a:p>
                <a:pPr/>
                <a14:m>
                  <m:oMathPara xmlns:m="http://schemas.openxmlformats.org/officeDocument/2006/math">
                    <m:oMathParaPr>
                      <m:jc m:val="left"/>
                    </m:oMathParaPr>
                    <m:oMath xmlns:m="http://schemas.openxmlformats.org/officeDocument/2006/math">
                      <m:sSub>
                        <m:sSubPr>
                          <m:ctrlPr>
                            <a:rPr lang="ru-RU" sz="1200" i="1">
                              <a:latin typeface="Cambria Math" panose="02040503050406030204" pitchFamily="18" charset="0"/>
                            </a:rPr>
                          </m:ctrlPr>
                        </m:sSubPr>
                        <m:e>
                          <m:r>
                            <a:rPr lang="en-US" sz="1200" i="1">
                              <a:latin typeface="Cambria Math" panose="02040503050406030204" pitchFamily="18" charset="0"/>
                            </a:rPr>
                            <m:t>𝑐</m:t>
                          </m:r>
                        </m:e>
                        <m:sub>
                          <m:r>
                            <a:rPr lang="ru-RU" sz="1200" b="0" i="1" smtClean="0">
                              <a:latin typeface="Cambria Math" panose="02040503050406030204" pitchFamily="18" charset="0"/>
                            </a:rPr>
                            <m:t>1</m:t>
                          </m:r>
                        </m:sub>
                      </m:sSub>
                      <m:r>
                        <a:rPr lang="ru-RU" sz="1200" i="1">
                          <a:latin typeface="Cambria Math" panose="02040503050406030204" pitchFamily="18" charset="0"/>
                        </a:rPr>
                        <m:t> </m:t>
                      </m:r>
                      <m:r>
                        <a:rPr lang="ru-RU" sz="1200" i="0">
                          <a:latin typeface="Cambria Math" panose="02040503050406030204" pitchFamily="18" charset="0"/>
                        </a:rPr>
                        <m:t>+</m:t>
                      </m:r>
                      <m:sSub>
                        <m:sSubPr>
                          <m:ctrlPr>
                            <a:rPr lang="ru-RU" sz="1200" i="1">
                              <a:latin typeface="Cambria Math" panose="02040503050406030204" pitchFamily="18" charset="0"/>
                            </a:rPr>
                          </m:ctrlPr>
                        </m:sSubPr>
                        <m:e>
                          <m:r>
                            <a:rPr lang="en-US" sz="1200" i="1">
                              <a:latin typeface="Cambria Math" panose="02040503050406030204" pitchFamily="18" charset="0"/>
                            </a:rPr>
                            <m:t>𝑐</m:t>
                          </m:r>
                        </m:e>
                        <m:sub>
                          <m:r>
                            <a:rPr lang="ru-RU" sz="1200" b="0" i="1" smtClean="0">
                              <a:latin typeface="Cambria Math" panose="02040503050406030204" pitchFamily="18" charset="0"/>
                            </a:rPr>
                            <m:t>2</m:t>
                          </m:r>
                        </m:sub>
                      </m:sSub>
                      <m:r>
                        <a:rPr lang="ru-RU" sz="1200" i="1">
                          <a:latin typeface="Cambria Math" panose="02040503050406030204" pitchFamily="18" charset="0"/>
                        </a:rPr>
                        <m:t>𝑡</m:t>
                      </m:r>
                      <m:r>
                        <a:rPr lang="ru-RU" sz="1200" i="0">
                          <a:latin typeface="Cambria Math" panose="02040503050406030204" pitchFamily="18" charset="0"/>
                        </a:rPr>
                        <m:t>+</m:t>
                      </m:r>
                    </m:oMath>
                  </m:oMathPara>
                </a14:m>
                <a:endParaRPr lang="en-US" sz="1200" i="0"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ru-RU" sz="1200">
                          <a:latin typeface="Cambria Math" panose="02040503050406030204" pitchFamily="18" charset="0"/>
                        </a:rPr>
                        <m:t>+</m:t>
                      </m:r>
                      <m:r>
                        <a:rPr lang="en-US" sz="1200" b="0" i="1" smtClean="0">
                          <a:latin typeface="Cambria Math" panose="02040503050406030204" pitchFamily="18" charset="0"/>
                        </a:rPr>
                        <m:t> </m:t>
                      </m:r>
                      <m:sSub>
                        <m:sSubPr>
                          <m:ctrlPr>
                            <a:rPr lang="ru-RU" sz="1200" i="1" smtClean="0">
                              <a:latin typeface="Cambria Math" panose="02040503050406030204" pitchFamily="18" charset="0"/>
                            </a:rPr>
                          </m:ctrlPr>
                        </m:sSubPr>
                        <m:e>
                          <m:r>
                            <a:rPr lang="en-US" sz="1200" b="0" i="1" smtClean="0">
                              <a:latin typeface="Cambria Math" panose="02040503050406030204" pitchFamily="18" charset="0"/>
                            </a:rPr>
                            <m:t>𝑐</m:t>
                          </m:r>
                        </m:e>
                        <m:sub>
                          <m:r>
                            <a:rPr lang="ru-RU" sz="1200" b="0" i="1" smtClean="0">
                              <a:latin typeface="Cambria Math" panose="02040503050406030204" pitchFamily="18" charset="0"/>
                            </a:rPr>
                            <m:t>3</m:t>
                          </m:r>
                        </m:sub>
                      </m:sSub>
                      <m:func>
                        <m:funcPr>
                          <m:ctrlPr>
                            <a:rPr lang="ru-RU" sz="1200" i="1">
                              <a:latin typeface="Cambria Math" panose="02040503050406030204" pitchFamily="18" charset="0"/>
                            </a:rPr>
                          </m:ctrlPr>
                        </m:funcPr>
                        <m:fName>
                          <m:r>
                            <m:rPr>
                              <m:sty m:val="p"/>
                            </m:rPr>
                            <a:rPr lang="ru-RU" sz="1200" i="0">
                              <a:latin typeface="Cambria Math" panose="02040503050406030204" pitchFamily="18" charset="0"/>
                            </a:rPr>
                            <m:t>sin</m:t>
                          </m:r>
                        </m:fName>
                        <m:e>
                          <m:d>
                            <m:dPr>
                              <m:ctrlPr>
                                <a:rPr lang="ru-RU" sz="1200" i="1">
                                  <a:solidFill>
                                    <a:srgbClr val="836967"/>
                                  </a:solidFill>
                                  <a:latin typeface="Cambria Math" panose="02040503050406030204" pitchFamily="18" charset="0"/>
                                </a:rPr>
                              </m:ctrlPr>
                            </m:dPr>
                            <m:e>
                              <m:r>
                                <a:rPr lang="ru-RU" sz="1200" i="0">
                                  <a:latin typeface="Cambria Math" panose="02040503050406030204" pitchFamily="18" charset="0"/>
                                </a:rPr>
                                <m:t>2</m:t>
                              </m:r>
                              <m:r>
                                <a:rPr lang="ru-RU" sz="1200" i="1">
                                  <a:latin typeface="Cambria Math" panose="02040503050406030204" pitchFamily="18" charset="0"/>
                                </a:rPr>
                                <m:t>𝜋</m:t>
                              </m:r>
                              <m:r>
                                <a:rPr lang="ru-RU" sz="1200" i="1">
                                  <a:latin typeface="Cambria Math" panose="02040503050406030204" pitchFamily="18" charset="0"/>
                                </a:rPr>
                                <m:t>𝑡</m:t>
                              </m:r>
                            </m:e>
                          </m:d>
                          <m:r>
                            <a:rPr lang="ru-RU" sz="1200" i="0">
                              <a:latin typeface="Cambria Math" panose="02040503050406030204" pitchFamily="18" charset="0"/>
                            </a:rPr>
                            <m:t>+</m:t>
                          </m:r>
                          <m:sSub>
                            <m:sSubPr>
                              <m:ctrlPr>
                                <a:rPr lang="ru-RU" sz="1200" i="1">
                                  <a:latin typeface="Cambria Math" panose="02040503050406030204" pitchFamily="18" charset="0"/>
                                </a:rPr>
                              </m:ctrlPr>
                            </m:sSubPr>
                            <m:e>
                              <m:r>
                                <a:rPr lang="en-US" sz="1200" i="1">
                                  <a:latin typeface="Cambria Math" panose="02040503050406030204" pitchFamily="18" charset="0"/>
                                </a:rPr>
                                <m:t>𝑐</m:t>
                              </m:r>
                            </m:e>
                            <m:sub>
                              <m:r>
                                <a:rPr lang="ru-RU" sz="1200" b="0" i="1" smtClean="0">
                                  <a:latin typeface="Cambria Math" panose="02040503050406030204" pitchFamily="18" charset="0"/>
                                </a:rPr>
                                <m:t>4</m:t>
                              </m:r>
                            </m:sub>
                          </m:sSub>
                          <m:func>
                            <m:funcPr>
                              <m:ctrlPr>
                                <a:rPr lang="ru-RU" sz="1200" i="1">
                                  <a:latin typeface="Cambria Math" panose="02040503050406030204" pitchFamily="18" charset="0"/>
                                </a:rPr>
                              </m:ctrlPr>
                            </m:funcPr>
                            <m:fName>
                              <m:r>
                                <m:rPr>
                                  <m:sty m:val="p"/>
                                </m:rPr>
                                <a:rPr lang="ru-RU" sz="1200" i="0">
                                  <a:latin typeface="Cambria Math" panose="02040503050406030204" pitchFamily="18" charset="0"/>
                                </a:rPr>
                                <m:t>cos</m:t>
                              </m:r>
                            </m:fName>
                            <m:e>
                              <m:d>
                                <m:dPr>
                                  <m:ctrlPr>
                                    <a:rPr lang="ru-RU" sz="1200" i="1">
                                      <a:solidFill>
                                        <a:srgbClr val="836967"/>
                                      </a:solidFill>
                                      <a:latin typeface="Cambria Math" panose="02040503050406030204" pitchFamily="18" charset="0"/>
                                    </a:rPr>
                                  </m:ctrlPr>
                                </m:dPr>
                                <m:e>
                                  <m:r>
                                    <a:rPr lang="ru-RU" sz="1200" i="0">
                                      <a:latin typeface="Cambria Math" panose="02040503050406030204" pitchFamily="18" charset="0"/>
                                    </a:rPr>
                                    <m:t>2</m:t>
                                  </m:r>
                                  <m:r>
                                    <a:rPr lang="ru-RU" sz="1200" i="1">
                                      <a:latin typeface="Cambria Math" panose="02040503050406030204" pitchFamily="18" charset="0"/>
                                    </a:rPr>
                                    <m:t>𝜋</m:t>
                                  </m:r>
                                  <m:r>
                                    <a:rPr lang="ru-RU" sz="1200" i="1">
                                      <a:latin typeface="Cambria Math" panose="02040503050406030204" pitchFamily="18" charset="0"/>
                                    </a:rPr>
                                    <m:t>𝑡</m:t>
                                  </m:r>
                                </m:e>
                              </m:d>
                            </m:e>
                          </m:func>
                          <m:r>
                            <a:rPr lang="ru-RU" sz="1200" i="0">
                              <a:latin typeface="Cambria Math" panose="02040503050406030204" pitchFamily="18" charset="0"/>
                            </a:rPr>
                            <m:t>+</m:t>
                          </m:r>
                          <m:sSub>
                            <m:sSubPr>
                              <m:ctrlPr>
                                <a:rPr lang="ru-RU" sz="1200" i="1">
                                  <a:latin typeface="Cambria Math" panose="02040503050406030204" pitchFamily="18" charset="0"/>
                                </a:rPr>
                              </m:ctrlPr>
                            </m:sSubPr>
                            <m:e>
                              <m:r>
                                <a:rPr lang="en-US" sz="1200" i="1">
                                  <a:latin typeface="Cambria Math" panose="02040503050406030204" pitchFamily="18" charset="0"/>
                                </a:rPr>
                                <m:t>𝑐</m:t>
                              </m:r>
                            </m:e>
                            <m:sub>
                              <m:r>
                                <a:rPr lang="ru-RU" sz="1200" b="0" i="1" smtClean="0">
                                  <a:latin typeface="Cambria Math" panose="02040503050406030204" pitchFamily="18" charset="0"/>
                                </a:rPr>
                                <m:t>5</m:t>
                              </m:r>
                            </m:sub>
                          </m:sSub>
                          <m:func>
                            <m:funcPr>
                              <m:ctrlPr>
                                <a:rPr lang="ru-RU" sz="1200" i="1">
                                  <a:latin typeface="Cambria Math" panose="02040503050406030204" pitchFamily="18" charset="0"/>
                                </a:rPr>
                              </m:ctrlPr>
                            </m:funcPr>
                            <m:fName>
                              <m:r>
                                <m:rPr>
                                  <m:sty m:val="p"/>
                                </m:rPr>
                                <a:rPr lang="ru-RU" sz="1200" i="0">
                                  <a:latin typeface="Cambria Math" panose="02040503050406030204" pitchFamily="18" charset="0"/>
                                </a:rPr>
                                <m:t>sin</m:t>
                              </m:r>
                            </m:fName>
                            <m:e>
                              <m:d>
                                <m:dPr>
                                  <m:ctrlPr>
                                    <a:rPr lang="ru-RU" sz="1200" i="1">
                                      <a:solidFill>
                                        <a:srgbClr val="836967"/>
                                      </a:solidFill>
                                      <a:latin typeface="Cambria Math" panose="02040503050406030204" pitchFamily="18" charset="0"/>
                                    </a:rPr>
                                  </m:ctrlPr>
                                </m:dPr>
                                <m:e>
                                  <m:r>
                                    <a:rPr lang="ru-RU" sz="1200" i="0">
                                      <a:latin typeface="Cambria Math" panose="02040503050406030204" pitchFamily="18" charset="0"/>
                                    </a:rPr>
                                    <m:t>4</m:t>
                                  </m:r>
                                  <m:r>
                                    <a:rPr lang="ru-RU" sz="1200" i="1">
                                      <a:latin typeface="Cambria Math" panose="02040503050406030204" pitchFamily="18" charset="0"/>
                                    </a:rPr>
                                    <m:t>𝜋</m:t>
                                  </m:r>
                                  <m:r>
                                    <a:rPr lang="ru-RU" sz="1200" i="1">
                                      <a:latin typeface="Cambria Math" panose="02040503050406030204" pitchFamily="18" charset="0"/>
                                    </a:rPr>
                                    <m:t>𝑡</m:t>
                                  </m:r>
                                </m:e>
                              </m:d>
                            </m:e>
                          </m:func>
                          <m:r>
                            <a:rPr lang="ru-RU" sz="1200" i="0">
                              <a:latin typeface="Cambria Math" panose="02040503050406030204" pitchFamily="18" charset="0"/>
                            </a:rPr>
                            <m:t>+</m:t>
                          </m:r>
                          <m:sSub>
                            <m:sSubPr>
                              <m:ctrlPr>
                                <a:rPr lang="ru-RU" sz="1200" i="1">
                                  <a:latin typeface="Cambria Math" panose="02040503050406030204" pitchFamily="18" charset="0"/>
                                </a:rPr>
                              </m:ctrlPr>
                            </m:sSubPr>
                            <m:e>
                              <m:r>
                                <a:rPr lang="en-US" sz="1200" i="1">
                                  <a:latin typeface="Cambria Math" panose="02040503050406030204" pitchFamily="18" charset="0"/>
                                </a:rPr>
                                <m:t>𝑐</m:t>
                              </m:r>
                            </m:e>
                            <m:sub>
                              <m:r>
                                <a:rPr lang="ru-RU" sz="1200" b="0" i="1" smtClean="0">
                                  <a:latin typeface="Cambria Math" panose="02040503050406030204" pitchFamily="18" charset="0"/>
                                </a:rPr>
                                <m:t>6</m:t>
                              </m:r>
                            </m:sub>
                          </m:sSub>
                          <m:func>
                            <m:funcPr>
                              <m:ctrlPr>
                                <a:rPr lang="ru-RU" sz="1200" i="1">
                                  <a:latin typeface="Cambria Math" panose="02040503050406030204" pitchFamily="18" charset="0"/>
                                </a:rPr>
                              </m:ctrlPr>
                            </m:funcPr>
                            <m:fName>
                              <m:r>
                                <m:rPr>
                                  <m:sty m:val="p"/>
                                </m:rPr>
                                <a:rPr lang="ru-RU" sz="1200" i="0">
                                  <a:latin typeface="Cambria Math" panose="02040503050406030204" pitchFamily="18" charset="0"/>
                                </a:rPr>
                                <m:t>cos</m:t>
                              </m:r>
                            </m:fName>
                            <m:e>
                              <m:d>
                                <m:dPr>
                                  <m:ctrlPr>
                                    <a:rPr lang="ru-RU" sz="1200" i="1">
                                      <a:solidFill>
                                        <a:srgbClr val="836967"/>
                                      </a:solidFill>
                                      <a:latin typeface="Cambria Math" panose="02040503050406030204" pitchFamily="18" charset="0"/>
                                    </a:rPr>
                                  </m:ctrlPr>
                                </m:dPr>
                                <m:e>
                                  <m:r>
                                    <a:rPr lang="ru-RU" sz="1200" i="0">
                                      <a:latin typeface="Cambria Math" panose="02040503050406030204" pitchFamily="18" charset="0"/>
                                    </a:rPr>
                                    <m:t>4</m:t>
                                  </m:r>
                                  <m:r>
                                    <a:rPr lang="ru-RU" sz="1200" i="1">
                                      <a:latin typeface="Cambria Math" panose="02040503050406030204" pitchFamily="18" charset="0"/>
                                    </a:rPr>
                                    <m:t>𝜋</m:t>
                                  </m:r>
                                  <m:r>
                                    <a:rPr lang="ru-RU" sz="1200" i="1">
                                      <a:latin typeface="Cambria Math" panose="02040503050406030204" pitchFamily="18" charset="0"/>
                                    </a:rPr>
                                    <m:t>𝑡</m:t>
                                  </m:r>
                                </m:e>
                              </m:d>
                            </m:e>
                          </m:func>
                        </m:e>
                      </m:func>
                    </m:oMath>
                  </m:oMathPara>
                </a14:m>
                <a:endParaRPr lang="ru-RU" sz="1200" dirty="0"/>
              </a:p>
            </p:txBody>
          </p:sp>
        </mc:Choice>
        <mc:Fallback xmlns="">
          <p:sp>
            <p:nvSpPr>
              <p:cNvPr id="11" name="TextBox 10">
                <a:extLst>
                  <a:ext uri="{FF2B5EF4-FFF2-40B4-BE49-F238E27FC236}">
                    <a16:creationId xmlns:a16="http://schemas.microsoft.com/office/drawing/2014/main" id="{0773B0FF-C162-317B-305C-7E7F54FE06F5}"/>
                  </a:ext>
                </a:extLst>
              </p:cNvPr>
              <p:cNvSpPr txBox="1">
                <a:spLocks noRot="1" noChangeAspect="1" noMove="1" noResize="1" noEditPoints="1" noAdjustHandles="1" noChangeArrowheads="1" noChangeShapeType="1" noTextEdit="1"/>
              </p:cNvSpPr>
              <p:nvPr/>
            </p:nvSpPr>
            <p:spPr>
              <a:xfrm>
                <a:off x="171247" y="976048"/>
                <a:ext cx="3938373" cy="646331"/>
              </a:xfrm>
              <a:prstGeom prst="rect">
                <a:avLst/>
              </a:prstGeom>
              <a:blipFill>
                <a:blip r:embed="rId8"/>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CEA14AF6-B374-CA81-2C56-043DE460EE8D}"/>
                  </a:ext>
                </a:extLst>
              </p:cNvPr>
              <p:cNvSpPr txBox="1"/>
              <p:nvPr/>
            </p:nvSpPr>
            <p:spPr>
              <a:xfrm>
                <a:off x="240737" y="4252156"/>
                <a:ext cx="2321169" cy="34195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rPr>
                        <m:t>𝐶</m:t>
                      </m:r>
                      <m:r>
                        <a:rPr lang="en-US" sz="1200" i="1" smtClean="0">
                          <a:latin typeface="Cambria Math" panose="02040503050406030204" pitchFamily="18" charset="0"/>
                        </a:rPr>
                        <m:t>=</m:t>
                      </m:r>
                      <m:sSup>
                        <m:sSupPr>
                          <m:ctrlPr>
                            <a:rPr lang="ru-RU" sz="1200" i="1">
                              <a:latin typeface="Cambria Math" panose="02040503050406030204" pitchFamily="18" charset="0"/>
                            </a:rPr>
                          </m:ctrlPr>
                        </m:sSupPr>
                        <m:e>
                          <m:d>
                            <m:dPr>
                              <m:ctrlPr>
                                <a:rPr lang="ru-RU" sz="1200" i="1">
                                  <a:latin typeface="Cambria Math" panose="02040503050406030204" pitchFamily="18" charset="0"/>
                                </a:rPr>
                              </m:ctrlPr>
                            </m:dPr>
                            <m:e>
                              <m:sSup>
                                <m:sSupPr>
                                  <m:ctrlPr>
                                    <a:rPr lang="ru-RU" sz="1200" i="1">
                                      <a:latin typeface="Cambria Math" panose="02040503050406030204" pitchFamily="18" charset="0"/>
                                    </a:rPr>
                                  </m:ctrlPr>
                                </m:sSupPr>
                                <m:e>
                                  <m:r>
                                    <a:rPr lang="en-US" sz="1200" i="1">
                                      <a:latin typeface="Cambria Math" panose="02040503050406030204" pitchFamily="18" charset="0"/>
                                    </a:rPr>
                                    <m:t>𝐴</m:t>
                                  </m:r>
                                </m:e>
                                <m:sup>
                                  <m:r>
                                    <a:rPr lang="en-US" sz="1200" i="1">
                                      <a:latin typeface="Cambria Math" panose="02040503050406030204" pitchFamily="18" charset="0"/>
                                    </a:rPr>
                                    <m:t>𝑇</m:t>
                                  </m:r>
                                </m:sup>
                              </m:sSup>
                              <m:sSup>
                                <m:sSupPr>
                                  <m:ctrlPr>
                                    <a:rPr lang="ru-RU" sz="1200" i="1">
                                      <a:latin typeface="Cambria Math" panose="02040503050406030204" pitchFamily="18" charset="0"/>
                                    </a:rPr>
                                  </m:ctrlPr>
                                </m:sSupPr>
                                <m:e>
                                  <m:r>
                                    <a:rPr lang="en-US" sz="1200" b="0" i="1" smtClean="0">
                                      <a:latin typeface="Cambria Math" panose="02040503050406030204" pitchFamily="18" charset="0"/>
                                    </a:rPr>
                                    <m:t>𝑃</m:t>
                                  </m:r>
                                </m:e>
                                <m:sup>
                                  <m:r>
                                    <a:rPr lang="en-US" sz="1200" i="1">
                                      <a:latin typeface="Cambria Math" panose="02040503050406030204" pitchFamily="18" charset="0"/>
                                    </a:rPr>
                                    <m:t>−1</m:t>
                                  </m:r>
                                </m:sup>
                              </m:sSup>
                              <m:r>
                                <a:rPr lang="en-US" sz="1200" i="1">
                                  <a:latin typeface="Cambria Math" panose="02040503050406030204" pitchFamily="18" charset="0"/>
                                </a:rPr>
                                <m:t>𝐴</m:t>
                              </m:r>
                            </m:e>
                          </m:d>
                        </m:e>
                        <m:sup>
                          <m:r>
                            <a:rPr lang="en-US" sz="1200" i="1">
                              <a:latin typeface="Cambria Math" panose="02040503050406030204" pitchFamily="18" charset="0"/>
                            </a:rPr>
                            <m:t>−1</m:t>
                          </m:r>
                        </m:sup>
                      </m:sSup>
                      <m:sSup>
                        <m:sSupPr>
                          <m:ctrlPr>
                            <a:rPr lang="ru-RU" sz="1200" i="1">
                              <a:latin typeface="Cambria Math" panose="02040503050406030204" pitchFamily="18" charset="0"/>
                            </a:rPr>
                          </m:ctrlPr>
                        </m:sSupPr>
                        <m:e>
                          <m:r>
                            <a:rPr lang="en-US" sz="1200" i="1">
                              <a:latin typeface="Cambria Math" panose="02040503050406030204" pitchFamily="18" charset="0"/>
                            </a:rPr>
                            <m:t>𝐴</m:t>
                          </m:r>
                        </m:e>
                        <m:sup>
                          <m:r>
                            <a:rPr lang="en-US" sz="1200" i="1">
                              <a:latin typeface="Cambria Math" panose="02040503050406030204" pitchFamily="18" charset="0"/>
                            </a:rPr>
                            <m:t>𝑇</m:t>
                          </m:r>
                        </m:sup>
                      </m:sSup>
                      <m:sSup>
                        <m:sSupPr>
                          <m:ctrlPr>
                            <a:rPr lang="ru-RU" sz="1200" i="1">
                              <a:latin typeface="Cambria Math" panose="02040503050406030204" pitchFamily="18" charset="0"/>
                            </a:rPr>
                          </m:ctrlPr>
                        </m:sSupPr>
                        <m:e>
                          <m:r>
                            <a:rPr lang="en-US" sz="1200" b="0" i="1" smtClean="0">
                              <a:latin typeface="Cambria Math" panose="02040503050406030204" pitchFamily="18" charset="0"/>
                            </a:rPr>
                            <m:t>𝑃</m:t>
                          </m:r>
                        </m:e>
                        <m:sup>
                          <m:r>
                            <a:rPr lang="en-US" sz="1200" i="1">
                              <a:latin typeface="Cambria Math" panose="02040503050406030204" pitchFamily="18" charset="0"/>
                            </a:rPr>
                            <m:t>−1</m:t>
                          </m:r>
                        </m:sup>
                      </m:sSup>
                      <m:r>
                        <a:rPr lang="en-US" sz="1200" i="1">
                          <a:latin typeface="Cambria Math" panose="02040503050406030204" pitchFamily="18" charset="0"/>
                        </a:rPr>
                        <m:t>𝑋</m:t>
                      </m:r>
                    </m:oMath>
                  </m:oMathPara>
                </a14:m>
                <a:endParaRPr lang="ru-RU" sz="1200" dirty="0"/>
              </a:p>
            </p:txBody>
          </p:sp>
        </mc:Choice>
        <mc:Fallback xmlns="">
          <p:sp>
            <p:nvSpPr>
              <p:cNvPr id="5" name="TextBox 4">
                <a:extLst>
                  <a:ext uri="{FF2B5EF4-FFF2-40B4-BE49-F238E27FC236}">
                    <a16:creationId xmlns:a16="http://schemas.microsoft.com/office/drawing/2014/main" id="{CEA14AF6-B374-CA81-2C56-043DE460EE8D}"/>
                  </a:ext>
                </a:extLst>
              </p:cNvPr>
              <p:cNvSpPr txBox="1">
                <a:spLocks noRot="1" noChangeAspect="1" noMove="1" noResize="1" noEditPoints="1" noAdjustHandles="1" noChangeArrowheads="1" noChangeShapeType="1" noTextEdit="1"/>
              </p:cNvSpPr>
              <p:nvPr/>
            </p:nvSpPr>
            <p:spPr>
              <a:xfrm>
                <a:off x="240737" y="4252156"/>
                <a:ext cx="2321169" cy="341953"/>
              </a:xfrm>
              <a:prstGeom prst="rect">
                <a:avLst/>
              </a:prstGeom>
              <a:blipFill>
                <a:blip r:embed="rId9"/>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BFC60BB2-544F-0DF5-9550-5FE3E59FE4A4}"/>
                  </a:ext>
                </a:extLst>
              </p:cNvPr>
              <p:cNvSpPr txBox="1"/>
              <p:nvPr/>
            </p:nvSpPr>
            <p:spPr>
              <a:xfrm>
                <a:off x="240737" y="4775522"/>
                <a:ext cx="1215283"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ru-RU" sz="1400" i="1" smtClean="0">
                              <a:solidFill>
                                <a:srgbClr val="836967"/>
                              </a:solidFill>
                              <a:latin typeface="Cambria Math" panose="02040503050406030204" pitchFamily="18" charset="0"/>
                            </a:rPr>
                          </m:ctrlPr>
                        </m:sSubPr>
                        <m:e>
                          <m:r>
                            <a:rPr lang="ru-RU" sz="1400" i="1">
                              <a:latin typeface="Cambria Math" panose="02040503050406030204" pitchFamily="18" charset="0"/>
                            </a:rPr>
                            <m:t>𝑣</m:t>
                          </m:r>
                        </m:e>
                        <m:sub>
                          <m:r>
                            <a:rPr lang="ru-RU" sz="1400" i="1">
                              <a:latin typeface="Cambria Math" panose="02040503050406030204" pitchFamily="18" charset="0"/>
                            </a:rPr>
                            <m:t>𝑥</m:t>
                          </m:r>
                        </m:sub>
                      </m:sSub>
                      <m:r>
                        <a:rPr lang="ru-RU" sz="1400" i="0">
                          <a:latin typeface="Cambria Math" panose="02040503050406030204" pitchFamily="18" charset="0"/>
                        </a:rPr>
                        <m:t>=</m:t>
                      </m:r>
                      <m:sSub>
                        <m:sSubPr>
                          <m:ctrlPr>
                            <a:rPr lang="ru-RU" sz="1400" i="1">
                              <a:solidFill>
                                <a:srgbClr val="836967"/>
                              </a:solidFill>
                              <a:latin typeface="Cambria Math" panose="02040503050406030204" pitchFamily="18" charset="0"/>
                            </a:rPr>
                          </m:ctrlPr>
                        </m:sSubPr>
                        <m:e>
                          <m:r>
                            <a:rPr lang="en-US" sz="1400" b="0" i="1" smtClean="0">
                              <a:latin typeface="Cambria Math" panose="02040503050406030204" pitchFamily="18" charset="0"/>
                            </a:rPr>
                            <m:t>𝑐</m:t>
                          </m:r>
                        </m:e>
                        <m:sub>
                          <m:r>
                            <a:rPr lang="ru-RU" sz="1400" i="0">
                              <a:latin typeface="Cambria Math" panose="02040503050406030204" pitchFamily="18" charset="0"/>
                            </a:rPr>
                            <m:t>2</m:t>
                          </m:r>
                        </m:sub>
                      </m:sSub>
                    </m:oMath>
                  </m:oMathPara>
                </a14:m>
                <a:endParaRPr lang="ru-RU" sz="1400" dirty="0"/>
              </a:p>
            </p:txBody>
          </p:sp>
        </mc:Choice>
        <mc:Fallback xmlns="">
          <p:sp>
            <p:nvSpPr>
              <p:cNvPr id="12" name="TextBox 11">
                <a:extLst>
                  <a:ext uri="{FF2B5EF4-FFF2-40B4-BE49-F238E27FC236}">
                    <a16:creationId xmlns:a16="http://schemas.microsoft.com/office/drawing/2014/main" id="{BFC60BB2-544F-0DF5-9550-5FE3E59FE4A4}"/>
                  </a:ext>
                </a:extLst>
              </p:cNvPr>
              <p:cNvSpPr txBox="1">
                <a:spLocks noRot="1" noChangeAspect="1" noMove="1" noResize="1" noEditPoints="1" noAdjustHandles="1" noChangeArrowheads="1" noChangeShapeType="1" noTextEdit="1"/>
              </p:cNvSpPr>
              <p:nvPr/>
            </p:nvSpPr>
            <p:spPr>
              <a:xfrm>
                <a:off x="240737" y="4775522"/>
                <a:ext cx="1215283" cy="307777"/>
              </a:xfrm>
              <a:prstGeom prst="rect">
                <a:avLst/>
              </a:prstGeom>
              <a:blipFill>
                <a:blip r:embed="rId10"/>
                <a:stretch>
                  <a:fillRect/>
                </a:stretch>
              </a:blipFill>
            </p:spPr>
            <p:txBody>
              <a:bodyPr/>
              <a:lstStyle/>
              <a:p>
                <a:r>
                  <a:rPr lang="ru-RU">
                    <a:noFill/>
                  </a:rPr>
                  <a:t> </a:t>
                </a:r>
              </a:p>
            </p:txBody>
          </p:sp>
        </mc:Fallback>
      </mc:AlternateContent>
      <p:sp>
        <p:nvSpPr>
          <p:cNvPr id="2" name="1">
            <a:extLst>
              <a:ext uri="{FF2B5EF4-FFF2-40B4-BE49-F238E27FC236}">
                <a16:creationId xmlns:a16="http://schemas.microsoft.com/office/drawing/2014/main" id="{D16036C2-2FA2-918C-8ADD-8B4992C90C47}"/>
              </a:ext>
            </a:extLst>
          </p:cNvPr>
          <p:cNvSpPr txBox="1"/>
          <p:nvPr/>
        </p:nvSpPr>
        <p:spPr>
          <a:xfrm>
            <a:off x="8713888" y="6317622"/>
            <a:ext cx="213200" cy="4360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defTabSz="825500">
              <a:defRPr sz="5000">
                <a:solidFill>
                  <a:srgbClr val="CCCDE4"/>
                </a:solidFill>
                <a:latin typeface="Inter Regular"/>
                <a:ea typeface="Inter Regular"/>
                <a:cs typeface="Inter Regular"/>
                <a:sym typeface="Inter Regular"/>
              </a:defRPr>
            </a:lvl1pPr>
          </a:lstStyle>
          <a:p>
            <a:fld id="{6451B66E-B795-485C-8A57-E41ACEB4C2EF}" type="slidenum">
              <a:rPr lang="ru-RU" sz="2500"/>
              <a:t>16</a:t>
            </a:fld>
            <a:endParaRPr sz="2500" dirty="0"/>
          </a:p>
        </p:txBody>
      </p:sp>
    </p:spTree>
    <p:extLst>
      <p:ext uri="{BB962C8B-B14F-4D97-AF65-F5344CB8AC3E}">
        <p14:creationId xmlns:p14="http://schemas.microsoft.com/office/powerpoint/2010/main" val="21696627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Группа 4">
            <a:extLst>
              <a:ext uri="{FF2B5EF4-FFF2-40B4-BE49-F238E27FC236}">
                <a16:creationId xmlns:a16="http://schemas.microsoft.com/office/drawing/2014/main" id="{7AEC833A-C235-2D66-6F0A-D9E2D7878C05}"/>
              </a:ext>
            </a:extLst>
          </p:cNvPr>
          <p:cNvGrpSpPr>
            <a:grpSpLocks noChangeAspect="1"/>
          </p:cNvGrpSpPr>
          <p:nvPr/>
        </p:nvGrpSpPr>
        <p:grpSpPr>
          <a:xfrm>
            <a:off x="5032478" y="255516"/>
            <a:ext cx="4485745" cy="6346968"/>
            <a:chOff x="0" y="191488"/>
            <a:chExt cx="4846919" cy="6858000"/>
          </a:xfrm>
        </p:grpSpPr>
        <p:grpSp>
          <p:nvGrpSpPr>
            <p:cNvPr id="4" name="Группа 3">
              <a:extLst>
                <a:ext uri="{FF2B5EF4-FFF2-40B4-BE49-F238E27FC236}">
                  <a16:creationId xmlns:a16="http://schemas.microsoft.com/office/drawing/2014/main" id="{C9C4DA57-82F1-C317-E859-87DEACC7CDD7}"/>
                </a:ext>
              </a:extLst>
            </p:cNvPr>
            <p:cNvGrpSpPr/>
            <p:nvPr/>
          </p:nvGrpSpPr>
          <p:grpSpPr>
            <a:xfrm>
              <a:off x="0" y="191488"/>
              <a:ext cx="4846919" cy="6858000"/>
              <a:chOff x="0" y="191488"/>
              <a:chExt cx="4846919" cy="6858000"/>
            </a:xfrm>
          </p:grpSpPr>
          <p:pic>
            <p:nvPicPr>
              <p:cNvPr id="12" name="Рисунок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1488"/>
                <a:ext cx="4846919" cy="6858000"/>
              </a:xfrm>
              <a:prstGeom prst="rect">
                <a:avLst/>
              </a:prstGeom>
            </p:spPr>
          </p:pic>
          <p:sp>
            <p:nvSpPr>
              <p:cNvPr id="7" name="TextBox 6">
                <a:extLst>
                  <a:ext uri="{FF2B5EF4-FFF2-40B4-BE49-F238E27FC236}">
                    <a16:creationId xmlns:a16="http://schemas.microsoft.com/office/drawing/2014/main" id="{AF4BA708-E289-4594-BD3E-FC9A27515BF6}"/>
                  </a:ext>
                </a:extLst>
              </p:cNvPr>
              <p:cNvSpPr txBox="1"/>
              <p:nvPr/>
            </p:nvSpPr>
            <p:spPr>
              <a:xfrm>
                <a:off x="298951" y="560820"/>
                <a:ext cx="146217" cy="276999"/>
              </a:xfrm>
              <a:prstGeom prst="rect">
                <a:avLst/>
              </a:prstGeom>
              <a:noFill/>
            </p:spPr>
            <p:txBody>
              <a:bodyPr wrap="square" rtlCol="0">
                <a:spAutoFit/>
              </a:bodyPr>
              <a:lstStyle/>
              <a:p>
                <a:r>
                  <a:rPr lang="en-US" sz="1200" dirty="0"/>
                  <a:t>m</a:t>
                </a:r>
                <a:endParaRPr lang="ru-RU" dirty="0"/>
              </a:p>
            </p:txBody>
          </p:sp>
          <p:sp>
            <p:nvSpPr>
              <p:cNvPr id="8" name="TextBox 7">
                <a:extLst>
                  <a:ext uri="{FF2B5EF4-FFF2-40B4-BE49-F238E27FC236}">
                    <a16:creationId xmlns:a16="http://schemas.microsoft.com/office/drawing/2014/main" id="{B1F04EB5-355E-45C2-9C50-1095FC6DCF63}"/>
                  </a:ext>
                </a:extLst>
              </p:cNvPr>
              <p:cNvSpPr txBox="1"/>
              <p:nvPr/>
            </p:nvSpPr>
            <p:spPr>
              <a:xfrm>
                <a:off x="2246513" y="5862737"/>
                <a:ext cx="636814" cy="276999"/>
              </a:xfrm>
              <a:prstGeom prst="rect">
                <a:avLst/>
              </a:prstGeom>
              <a:noFill/>
            </p:spPr>
            <p:txBody>
              <a:bodyPr wrap="square" rtlCol="0">
                <a:spAutoFit/>
              </a:bodyPr>
              <a:lstStyle/>
              <a:p>
                <a:r>
                  <a:rPr lang="en-US" sz="1200" dirty="0"/>
                  <a:t>year</a:t>
                </a:r>
                <a:endParaRPr lang="ru-RU" dirty="0"/>
              </a:p>
            </p:txBody>
          </p:sp>
        </p:grpSp>
        <p:sp>
          <p:nvSpPr>
            <p:cNvPr id="13" name="TextBox 12"/>
            <p:cNvSpPr txBox="1"/>
            <p:nvPr/>
          </p:nvSpPr>
          <p:spPr>
            <a:xfrm>
              <a:off x="3548351" y="560820"/>
              <a:ext cx="458780" cy="307777"/>
            </a:xfrm>
            <a:prstGeom prst="rect">
              <a:avLst/>
            </a:prstGeom>
            <a:noFill/>
          </p:spPr>
          <p:txBody>
            <a:bodyPr wrap="none" rtlCol="0">
              <a:spAutoFit/>
            </a:bodyPr>
            <a:lstStyle/>
            <a:p>
              <a:r>
                <a:rPr lang="en-US" sz="1400" dirty="0"/>
                <a:t>206</a:t>
              </a:r>
              <a:endParaRPr lang="ru-RU" sz="1400" dirty="0"/>
            </a:p>
          </p:txBody>
        </p:sp>
      </p:gr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F45106CE-9675-5A93-27FE-3C221E663B73}"/>
                  </a:ext>
                </a:extLst>
              </p:cNvPr>
              <p:cNvSpPr txBox="1"/>
              <p:nvPr/>
            </p:nvSpPr>
            <p:spPr>
              <a:xfrm>
                <a:off x="171247" y="976048"/>
                <a:ext cx="4113674" cy="1200329"/>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a:rPr lang="en-US" sz="1200" b="0" i="1" smtClean="0">
                          <a:solidFill>
                            <a:srgbClr val="836967"/>
                          </a:solidFill>
                          <a:latin typeface="Cambria Math" panose="02040503050406030204" pitchFamily="18" charset="0"/>
                        </a:rPr>
                        <m:t>𝑥</m:t>
                      </m:r>
                      <m:d>
                        <m:dPr>
                          <m:ctrlPr>
                            <a:rPr lang="ru-RU" sz="1200" i="1">
                              <a:solidFill>
                                <a:srgbClr val="836967"/>
                              </a:solidFill>
                              <a:latin typeface="Cambria Math" panose="02040503050406030204" pitchFamily="18" charset="0"/>
                            </a:rPr>
                          </m:ctrlPr>
                        </m:dPr>
                        <m:e>
                          <m:r>
                            <a:rPr lang="ru-RU" sz="1200" i="1">
                              <a:latin typeface="Cambria Math" panose="02040503050406030204" pitchFamily="18" charset="0"/>
                            </a:rPr>
                            <m:t>𝑡</m:t>
                          </m:r>
                        </m:e>
                      </m:d>
                      <m:r>
                        <a:rPr lang="ru-RU" sz="1200" i="0">
                          <a:latin typeface="Cambria Math" panose="02040503050406030204" pitchFamily="18" charset="0"/>
                        </a:rPr>
                        <m:t>=</m:t>
                      </m:r>
                    </m:oMath>
                  </m:oMathPara>
                </a14:m>
                <a:endParaRPr lang="en-US" sz="1200" i="0" dirty="0">
                  <a:latin typeface="Cambria Math" panose="02040503050406030204" pitchFamily="18" charset="0"/>
                </a:endParaRPr>
              </a:p>
              <a:p>
                <a:pPr/>
                <a14:m>
                  <m:oMathPara xmlns:m="http://schemas.openxmlformats.org/officeDocument/2006/math">
                    <m:oMathParaPr>
                      <m:jc m:val="left"/>
                    </m:oMathParaPr>
                    <m:oMath xmlns:m="http://schemas.openxmlformats.org/officeDocument/2006/math">
                      <m:sSub>
                        <m:sSubPr>
                          <m:ctrlPr>
                            <a:rPr lang="ru-RU" sz="1200" i="1">
                              <a:latin typeface="Cambria Math" panose="02040503050406030204" pitchFamily="18" charset="0"/>
                            </a:rPr>
                          </m:ctrlPr>
                        </m:sSubPr>
                        <m:e>
                          <m:r>
                            <a:rPr lang="en-US" sz="1200" i="1">
                              <a:latin typeface="Cambria Math" panose="02040503050406030204" pitchFamily="18" charset="0"/>
                            </a:rPr>
                            <m:t>𝑐</m:t>
                          </m:r>
                        </m:e>
                        <m:sub>
                          <m:r>
                            <a:rPr lang="ru-RU" sz="1200" b="0" i="1" smtClean="0">
                              <a:latin typeface="Cambria Math" panose="02040503050406030204" pitchFamily="18" charset="0"/>
                            </a:rPr>
                            <m:t>1</m:t>
                          </m:r>
                        </m:sub>
                      </m:sSub>
                      <m:r>
                        <a:rPr lang="ru-RU" sz="1200" i="1">
                          <a:latin typeface="Cambria Math" panose="02040503050406030204" pitchFamily="18" charset="0"/>
                        </a:rPr>
                        <m:t> </m:t>
                      </m:r>
                      <m:r>
                        <a:rPr lang="ru-RU" sz="1200" i="0">
                          <a:latin typeface="Cambria Math" panose="02040503050406030204" pitchFamily="18" charset="0"/>
                        </a:rPr>
                        <m:t>+</m:t>
                      </m:r>
                      <m:sSub>
                        <m:sSubPr>
                          <m:ctrlPr>
                            <a:rPr lang="ru-RU" sz="1200" i="1">
                              <a:latin typeface="Cambria Math" panose="02040503050406030204" pitchFamily="18" charset="0"/>
                            </a:rPr>
                          </m:ctrlPr>
                        </m:sSubPr>
                        <m:e>
                          <m:r>
                            <a:rPr lang="en-US" sz="1200" i="1">
                              <a:latin typeface="Cambria Math" panose="02040503050406030204" pitchFamily="18" charset="0"/>
                            </a:rPr>
                            <m:t>𝑐</m:t>
                          </m:r>
                        </m:e>
                        <m:sub>
                          <m:r>
                            <a:rPr lang="ru-RU" sz="1200" b="0" i="1" smtClean="0">
                              <a:latin typeface="Cambria Math" panose="02040503050406030204" pitchFamily="18" charset="0"/>
                            </a:rPr>
                            <m:t>2</m:t>
                          </m:r>
                        </m:sub>
                      </m:sSub>
                      <m:r>
                        <a:rPr lang="ru-RU" sz="1200" i="1">
                          <a:latin typeface="Cambria Math" panose="02040503050406030204" pitchFamily="18" charset="0"/>
                        </a:rPr>
                        <m:t>𝑡</m:t>
                      </m:r>
                      <m:r>
                        <a:rPr lang="ru-RU" sz="1200" i="0">
                          <a:latin typeface="Cambria Math" panose="02040503050406030204" pitchFamily="18" charset="0"/>
                        </a:rPr>
                        <m:t>+</m:t>
                      </m:r>
                    </m:oMath>
                  </m:oMathPara>
                </a14:m>
                <a:endParaRPr lang="en-US" sz="1200" i="0" dirty="0">
                  <a:latin typeface="Cambria Math" panose="02040503050406030204" pitchFamily="18" charset="0"/>
                </a:endParaRPr>
              </a:p>
              <a:p>
                <a14:m>
                  <m:oMath xmlns:m="http://schemas.openxmlformats.org/officeDocument/2006/math">
                    <m:r>
                      <a:rPr lang="ru-RU" sz="1200">
                        <a:latin typeface="Cambria Math" panose="02040503050406030204" pitchFamily="18" charset="0"/>
                      </a:rPr>
                      <m:t>+</m:t>
                    </m:r>
                    <m:r>
                      <a:rPr lang="ru-RU" sz="1200" i="1">
                        <a:latin typeface="Cambria Math" panose="02040503050406030204" pitchFamily="18" charset="0"/>
                      </a:rPr>
                      <m:t> </m:t>
                    </m:r>
                    <m:sSub>
                      <m:sSubPr>
                        <m:ctrlPr>
                          <a:rPr lang="ru-RU" sz="1200" i="1" smtClean="0">
                            <a:latin typeface="Cambria Math" panose="02040503050406030204" pitchFamily="18" charset="0"/>
                          </a:rPr>
                        </m:ctrlPr>
                      </m:sSubPr>
                      <m:e>
                        <m:r>
                          <a:rPr lang="en-US" sz="1200" b="0" i="1" smtClean="0">
                            <a:latin typeface="Cambria Math" panose="02040503050406030204" pitchFamily="18" charset="0"/>
                          </a:rPr>
                          <m:t>𝑐</m:t>
                        </m:r>
                      </m:e>
                      <m:sub>
                        <m:r>
                          <a:rPr lang="ru-RU" sz="1200" b="0" i="1" smtClean="0">
                            <a:latin typeface="Cambria Math" panose="02040503050406030204" pitchFamily="18" charset="0"/>
                          </a:rPr>
                          <m:t>3</m:t>
                        </m:r>
                      </m:sub>
                    </m:sSub>
                    <m:func>
                      <m:funcPr>
                        <m:ctrlPr>
                          <a:rPr lang="ru-RU" sz="1200" i="1">
                            <a:latin typeface="Cambria Math" panose="02040503050406030204" pitchFamily="18" charset="0"/>
                          </a:rPr>
                        </m:ctrlPr>
                      </m:funcPr>
                      <m:fName>
                        <m:r>
                          <m:rPr>
                            <m:sty m:val="p"/>
                          </m:rPr>
                          <a:rPr lang="ru-RU" sz="1200" i="0">
                            <a:latin typeface="Cambria Math" panose="02040503050406030204" pitchFamily="18" charset="0"/>
                          </a:rPr>
                          <m:t>sin</m:t>
                        </m:r>
                      </m:fName>
                      <m:e>
                        <m:d>
                          <m:dPr>
                            <m:ctrlPr>
                              <a:rPr lang="ru-RU" sz="1200" i="1">
                                <a:solidFill>
                                  <a:srgbClr val="836967"/>
                                </a:solidFill>
                                <a:latin typeface="Cambria Math" panose="02040503050406030204" pitchFamily="18" charset="0"/>
                              </a:rPr>
                            </m:ctrlPr>
                          </m:dPr>
                          <m:e>
                            <m:r>
                              <a:rPr lang="ru-RU" sz="1200" i="0">
                                <a:latin typeface="Cambria Math" panose="02040503050406030204" pitchFamily="18" charset="0"/>
                              </a:rPr>
                              <m:t>2</m:t>
                            </m:r>
                            <m:r>
                              <a:rPr lang="ru-RU" sz="1200" i="1">
                                <a:latin typeface="Cambria Math" panose="02040503050406030204" pitchFamily="18" charset="0"/>
                              </a:rPr>
                              <m:t>𝜋</m:t>
                            </m:r>
                            <m:r>
                              <a:rPr lang="ru-RU" sz="1200" i="1">
                                <a:latin typeface="Cambria Math" panose="02040503050406030204" pitchFamily="18" charset="0"/>
                              </a:rPr>
                              <m:t>𝑡</m:t>
                            </m:r>
                          </m:e>
                        </m:d>
                        <m:r>
                          <a:rPr lang="ru-RU" sz="1200" i="0">
                            <a:latin typeface="Cambria Math" panose="02040503050406030204" pitchFamily="18" charset="0"/>
                          </a:rPr>
                          <m:t>+</m:t>
                        </m:r>
                        <m:sSub>
                          <m:sSubPr>
                            <m:ctrlPr>
                              <a:rPr lang="ru-RU" sz="1200" i="1">
                                <a:latin typeface="Cambria Math" panose="02040503050406030204" pitchFamily="18" charset="0"/>
                              </a:rPr>
                            </m:ctrlPr>
                          </m:sSubPr>
                          <m:e>
                            <m:r>
                              <a:rPr lang="en-US" sz="1200" i="1">
                                <a:latin typeface="Cambria Math" panose="02040503050406030204" pitchFamily="18" charset="0"/>
                              </a:rPr>
                              <m:t>𝑐</m:t>
                            </m:r>
                          </m:e>
                          <m:sub>
                            <m:r>
                              <a:rPr lang="ru-RU" sz="1200" b="0" i="1" smtClean="0">
                                <a:latin typeface="Cambria Math" panose="02040503050406030204" pitchFamily="18" charset="0"/>
                              </a:rPr>
                              <m:t>4</m:t>
                            </m:r>
                          </m:sub>
                        </m:sSub>
                        <m:func>
                          <m:funcPr>
                            <m:ctrlPr>
                              <a:rPr lang="ru-RU" sz="1200" i="1">
                                <a:latin typeface="Cambria Math" panose="02040503050406030204" pitchFamily="18" charset="0"/>
                              </a:rPr>
                            </m:ctrlPr>
                          </m:funcPr>
                          <m:fName>
                            <m:r>
                              <m:rPr>
                                <m:sty m:val="p"/>
                              </m:rPr>
                              <a:rPr lang="ru-RU" sz="1200" i="0">
                                <a:latin typeface="Cambria Math" panose="02040503050406030204" pitchFamily="18" charset="0"/>
                              </a:rPr>
                              <m:t>cos</m:t>
                            </m:r>
                          </m:fName>
                          <m:e>
                            <m:d>
                              <m:dPr>
                                <m:ctrlPr>
                                  <a:rPr lang="ru-RU" sz="1200" i="1">
                                    <a:solidFill>
                                      <a:srgbClr val="836967"/>
                                    </a:solidFill>
                                    <a:latin typeface="Cambria Math" panose="02040503050406030204" pitchFamily="18" charset="0"/>
                                  </a:rPr>
                                </m:ctrlPr>
                              </m:dPr>
                              <m:e>
                                <m:r>
                                  <a:rPr lang="ru-RU" sz="1200" i="0">
                                    <a:latin typeface="Cambria Math" panose="02040503050406030204" pitchFamily="18" charset="0"/>
                                  </a:rPr>
                                  <m:t>2</m:t>
                                </m:r>
                                <m:r>
                                  <a:rPr lang="ru-RU" sz="1200" i="1">
                                    <a:latin typeface="Cambria Math" panose="02040503050406030204" pitchFamily="18" charset="0"/>
                                  </a:rPr>
                                  <m:t>𝜋</m:t>
                                </m:r>
                                <m:r>
                                  <a:rPr lang="ru-RU" sz="1200" i="1">
                                    <a:latin typeface="Cambria Math" panose="02040503050406030204" pitchFamily="18" charset="0"/>
                                  </a:rPr>
                                  <m:t>𝑡</m:t>
                                </m:r>
                              </m:e>
                            </m:d>
                          </m:e>
                        </m:func>
                        <m:r>
                          <a:rPr lang="ru-RU" sz="1200" i="0">
                            <a:latin typeface="Cambria Math" panose="02040503050406030204" pitchFamily="18" charset="0"/>
                          </a:rPr>
                          <m:t>+</m:t>
                        </m:r>
                        <m:sSub>
                          <m:sSubPr>
                            <m:ctrlPr>
                              <a:rPr lang="ru-RU" sz="1200" i="1">
                                <a:latin typeface="Cambria Math" panose="02040503050406030204" pitchFamily="18" charset="0"/>
                              </a:rPr>
                            </m:ctrlPr>
                          </m:sSubPr>
                          <m:e>
                            <m:r>
                              <a:rPr lang="en-US" sz="1200" i="1">
                                <a:latin typeface="Cambria Math" panose="02040503050406030204" pitchFamily="18" charset="0"/>
                              </a:rPr>
                              <m:t>𝑐</m:t>
                            </m:r>
                          </m:e>
                          <m:sub>
                            <m:r>
                              <a:rPr lang="ru-RU" sz="1200" b="0" i="1" smtClean="0">
                                <a:latin typeface="Cambria Math" panose="02040503050406030204" pitchFamily="18" charset="0"/>
                              </a:rPr>
                              <m:t>5</m:t>
                            </m:r>
                          </m:sub>
                        </m:sSub>
                        <m:func>
                          <m:funcPr>
                            <m:ctrlPr>
                              <a:rPr lang="ru-RU" sz="1200" i="1">
                                <a:latin typeface="Cambria Math" panose="02040503050406030204" pitchFamily="18" charset="0"/>
                              </a:rPr>
                            </m:ctrlPr>
                          </m:funcPr>
                          <m:fName>
                            <m:r>
                              <m:rPr>
                                <m:sty m:val="p"/>
                              </m:rPr>
                              <a:rPr lang="ru-RU" sz="1200" i="0">
                                <a:latin typeface="Cambria Math" panose="02040503050406030204" pitchFamily="18" charset="0"/>
                              </a:rPr>
                              <m:t>sin</m:t>
                            </m:r>
                          </m:fName>
                          <m:e>
                            <m:d>
                              <m:dPr>
                                <m:ctrlPr>
                                  <a:rPr lang="ru-RU" sz="1200" i="1">
                                    <a:solidFill>
                                      <a:srgbClr val="836967"/>
                                    </a:solidFill>
                                    <a:latin typeface="Cambria Math" panose="02040503050406030204" pitchFamily="18" charset="0"/>
                                  </a:rPr>
                                </m:ctrlPr>
                              </m:dPr>
                              <m:e>
                                <m:r>
                                  <a:rPr lang="ru-RU" sz="1200" i="0">
                                    <a:latin typeface="Cambria Math" panose="02040503050406030204" pitchFamily="18" charset="0"/>
                                  </a:rPr>
                                  <m:t>4</m:t>
                                </m:r>
                                <m:r>
                                  <a:rPr lang="ru-RU" sz="1200" i="1">
                                    <a:latin typeface="Cambria Math" panose="02040503050406030204" pitchFamily="18" charset="0"/>
                                  </a:rPr>
                                  <m:t>𝜋</m:t>
                                </m:r>
                                <m:r>
                                  <a:rPr lang="ru-RU" sz="1200" i="1">
                                    <a:latin typeface="Cambria Math" panose="02040503050406030204" pitchFamily="18" charset="0"/>
                                  </a:rPr>
                                  <m:t>𝑡</m:t>
                                </m:r>
                              </m:e>
                            </m:d>
                          </m:e>
                        </m:func>
                        <m:r>
                          <a:rPr lang="ru-RU" sz="1200" i="0">
                            <a:latin typeface="Cambria Math" panose="02040503050406030204" pitchFamily="18" charset="0"/>
                          </a:rPr>
                          <m:t>+</m:t>
                        </m:r>
                        <m:sSub>
                          <m:sSubPr>
                            <m:ctrlPr>
                              <a:rPr lang="ru-RU" sz="1200" i="1">
                                <a:latin typeface="Cambria Math" panose="02040503050406030204" pitchFamily="18" charset="0"/>
                              </a:rPr>
                            </m:ctrlPr>
                          </m:sSubPr>
                          <m:e>
                            <m:r>
                              <a:rPr lang="en-US" sz="1200" i="1">
                                <a:latin typeface="Cambria Math" panose="02040503050406030204" pitchFamily="18" charset="0"/>
                              </a:rPr>
                              <m:t>𝑐</m:t>
                            </m:r>
                          </m:e>
                          <m:sub>
                            <m:r>
                              <a:rPr lang="ru-RU" sz="1200" b="0" i="1" smtClean="0">
                                <a:latin typeface="Cambria Math" panose="02040503050406030204" pitchFamily="18" charset="0"/>
                              </a:rPr>
                              <m:t>6</m:t>
                            </m:r>
                          </m:sub>
                        </m:sSub>
                        <m:func>
                          <m:funcPr>
                            <m:ctrlPr>
                              <a:rPr lang="ru-RU" sz="1200" i="1">
                                <a:latin typeface="Cambria Math" panose="02040503050406030204" pitchFamily="18" charset="0"/>
                              </a:rPr>
                            </m:ctrlPr>
                          </m:funcPr>
                          <m:fName>
                            <m:r>
                              <m:rPr>
                                <m:sty m:val="p"/>
                              </m:rPr>
                              <a:rPr lang="ru-RU" sz="1200" i="0">
                                <a:latin typeface="Cambria Math" panose="02040503050406030204" pitchFamily="18" charset="0"/>
                              </a:rPr>
                              <m:t>cos</m:t>
                            </m:r>
                          </m:fName>
                          <m:e>
                            <m:d>
                              <m:dPr>
                                <m:ctrlPr>
                                  <a:rPr lang="ru-RU" sz="1200" i="1">
                                    <a:solidFill>
                                      <a:srgbClr val="836967"/>
                                    </a:solidFill>
                                    <a:latin typeface="Cambria Math" panose="02040503050406030204" pitchFamily="18" charset="0"/>
                                  </a:rPr>
                                </m:ctrlPr>
                              </m:dPr>
                              <m:e>
                                <m:r>
                                  <a:rPr lang="ru-RU" sz="1200" i="0">
                                    <a:latin typeface="Cambria Math" panose="02040503050406030204" pitchFamily="18" charset="0"/>
                                  </a:rPr>
                                  <m:t>4</m:t>
                                </m:r>
                                <m:r>
                                  <a:rPr lang="ru-RU" sz="1200" i="1">
                                    <a:latin typeface="Cambria Math" panose="02040503050406030204" pitchFamily="18" charset="0"/>
                                  </a:rPr>
                                  <m:t>𝜋</m:t>
                                </m:r>
                                <m:r>
                                  <a:rPr lang="ru-RU" sz="1200" i="1">
                                    <a:latin typeface="Cambria Math" panose="02040503050406030204" pitchFamily="18" charset="0"/>
                                  </a:rPr>
                                  <m:t>𝑡</m:t>
                                </m:r>
                              </m:e>
                            </m:d>
                          </m:e>
                        </m:func>
                      </m:e>
                    </m:func>
                  </m:oMath>
                </a14:m>
                <a:r>
                  <a:rPr lang="ru-RU" sz="1200" dirty="0"/>
                  <a:t> </a:t>
                </a:r>
                <a14:m>
                  <m:oMath xmlns:m="http://schemas.openxmlformats.org/officeDocument/2006/math">
                    <m:r>
                      <a:rPr lang="ru-RU" sz="1200">
                        <a:latin typeface="Cambria Math" panose="02040503050406030204" pitchFamily="18" charset="0"/>
                      </a:rPr>
                      <m:t>+</m:t>
                    </m:r>
                  </m:oMath>
                </a14:m>
                <a:endParaRPr lang="en-US" sz="1200" dirty="0"/>
              </a:p>
              <a:p>
                <a14:m>
                  <m:oMath xmlns:m="http://schemas.openxmlformats.org/officeDocument/2006/math">
                    <m:r>
                      <a:rPr lang="ru-RU" sz="1200">
                        <a:latin typeface="Cambria Math" panose="02040503050406030204" pitchFamily="18" charset="0"/>
                        <a:ea typeface="Cambria Math" panose="02040503050406030204" pitchFamily="18" charset="0"/>
                      </a:rPr>
                      <m:t>+</m:t>
                    </m:r>
                  </m:oMath>
                </a14:m>
                <a:r>
                  <a:rPr lang="ru-RU" sz="1200" dirty="0">
                    <a:latin typeface="Cambria Math" panose="02040503050406030204" pitchFamily="18" charset="0"/>
                    <a:ea typeface="Cambria Math" panose="02040503050406030204" pitchFamily="18" charset="0"/>
                  </a:rPr>
                  <a:t> </a:t>
                </a:r>
                <a14:m>
                  <m:oMath xmlns:m="http://schemas.openxmlformats.org/officeDocument/2006/math">
                    <m:sSub>
                      <m:sSubPr>
                        <m:ctrlPr>
                          <a:rPr lang="ru-RU" sz="1200" i="1">
                            <a:latin typeface="Cambria Math" panose="02040503050406030204" pitchFamily="18" charset="0"/>
                            <a:ea typeface="Cambria Math" panose="02040503050406030204" pitchFamily="18" charset="0"/>
                          </a:rPr>
                        </m:ctrlPr>
                      </m:sSubPr>
                      <m:e>
                        <m:r>
                          <a:rPr lang="en-US" sz="1200" i="1">
                            <a:latin typeface="Cambria Math" panose="02040503050406030204" pitchFamily="18" charset="0"/>
                            <a:ea typeface="Cambria Math" panose="02040503050406030204" pitchFamily="18" charset="0"/>
                          </a:rPr>
                          <m:t>𝑐</m:t>
                        </m:r>
                      </m:e>
                      <m:sub>
                        <m:r>
                          <a:rPr lang="en-US" sz="1200" b="0" i="1" smtClean="0">
                            <a:latin typeface="Cambria Math" panose="02040503050406030204" pitchFamily="18" charset="0"/>
                            <a:ea typeface="Cambria Math" panose="02040503050406030204" pitchFamily="18" charset="0"/>
                          </a:rPr>
                          <m:t>7</m:t>
                        </m:r>
                      </m:sub>
                    </m:sSub>
                  </m:oMath>
                </a14:m>
                <a:r>
                  <a:rPr lang="en-US" sz="1200" dirty="0">
                    <a:solidFill>
                      <a:prstClr val="black"/>
                    </a:solidFill>
                    <a:latin typeface="Cambria Math" panose="02040503050406030204" pitchFamily="18" charset="0"/>
                    <a:ea typeface="Cambria Math" panose="02040503050406030204" pitchFamily="18" charset="0"/>
                  </a:rPr>
                  <a:t> </a:t>
                </a:r>
                <a14:m>
                  <m:oMath xmlns:m="http://schemas.openxmlformats.org/officeDocument/2006/math">
                    <m:r>
                      <a:rPr lang="en-US" sz="1200" i="1">
                        <a:solidFill>
                          <a:prstClr val="black"/>
                        </a:solidFill>
                        <a:latin typeface="Cambria Math" panose="02040503050406030204" pitchFamily="18" charset="0"/>
                        <a:ea typeface="Cambria Math" panose="02040503050406030204" pitchFamily="18" charset="0"/>
                      </a:rPr>
                      <m:t>𝐻</m:t>
                    </m:r>
                    <m:d>
                      <m:dPr>
                        <m:ctrlPr>
                          <a:rPr lang="mr-IN" sz="1200" i="1">
                            <a:solidFill>
                              <a:prstClr val="black"/>
                            </a:solidFill>
                            <a:latin typeface="Cambria Math" panose="02040503050406030204" pitchFamily="18" charset="0"/>
                            <a:ea typeface="Cambria Math" panose="02040503050406030204" pitchFamily="18" charset="0"/>
                          </a:rPr>
                        </m:ctrlPr>
                      </m:dPr>
                      <m:e>
                        <m:r>
                          <a:rPr lang="en-US" sz="1200" b="0" i="1" smtClean="0">
                            <a:solidFill>
                              <a:prstClr val="black"/>
                            </a:solidFill>
                            <a:latin typeface="Cambria Math" panose="02040503050406030204" pitchFamily="18" charset="0"/>
                            <a:ea typeface="Cambria Math" panose="02040503050406030204" pitchFamily="18" charset="0"/>
                          </a:rPr>
                          <m:t>𝑡</m:t>
                        </m:r>
                        <m:r>
                          <a:rPr lang="en-US" sz="1200" i="1">
                            <a:solidFill>
                              <a:prstClr val="black"/>
                            </a:solidFill>
                            <a:latin typeface="Cambria Math" panose="02040503050406030204" pitchFamily="18" charset="0"/>
                            <a:ea typeface="Cambria Math" panose="02040503050406030204" pitchFamily="18" charset="0"/>
                          </a:rPr>
                          <m:t>−</m:t>
                        </m:r>
                        <m:sSub>
                          <m:sSubPr>
                            <m:ctrlPr>
                              <a:rPr lang="en-US" sz="1200" i="1" smtClean="0">
                                <a:solidFill>
                                  <a:prstClr val="black"/>
                                </a:solidFill>
                                <a:latin typeface="Cambria Math" panose="02040503050406030204" pitchFamily="18" charset="0"/>
                                <a:ea typeface="Cambria Math" panose="02040503050406030204" pitchFamily="18" charset="0"/>
                              </a:rPr>
                            </m:ctrlPr>
                          </m:sSubPr>
                          <m:e>
                            <m:r>
                              <a:rPr lang="en-US" sz="1200" b="0" i="1" smtClean="0">
                                <a:solidFill>
                                  <a:prstClr val="black"/>
                                </a:solidFill>
                                <a:latin typeface="Cambria Math" panose="02040503050406030204" pitchFamily="18" charset="0"/>
                                <a:ea typeface="Cambria Math" panose="02040503050406030204" pitchFamily="18" charset="0"/>
                              </a:rPr>
                              <m:t>𝑡</m:t>
                            </m:r>
                          </m:e>
                          <m:sub>
                            <m:r>
                              <a:rPr lang="en-US" sz="1200" b="0" i="1" smtClean="0">
                                <a:solidFill>
                                  <a:prstClr val="black"/>
                                </a:solidFill>
                                <a:latin typeface="Cambria Math" panose="02040503050406030204" pitchFamily="18" charset="0"/>
                                <a:ea typeface="Cambria Math" panose="02040503050406030204" pitchFamily="18" charset="0"/>
                              </a:rPr>
                              <m:t>0</m:t>
                            </m:r>
                          </m:sub>
                        </m:sSub>
                      </m:e>
                    </m:d>
                  </m:oMath>
                </a14:m>
                <a:r>
                  <a:rPr lang="en-US" sz="1200" dirty="0">
                    <a:latin typeface="Cambria Math" panose="02040503050406030204" pitchFamily="18" charset="0"/>
                    <a:ea typeface="Cambria Math" panose="02040503050406030204" pitchFamily="18" charset="0"/>
                  </a:rPr>
                  <a:t>+</a:t>
                </a:r>
                <a:r>
                  <a:rPr lang="ru-RU" sz="1200" dirty="0">
                    <a:latin typeface="Cambria Math" panose="02040503050406030204" pitchFamily="18" charset="0"/>
                    <a:ea typeface="Cambria Math" panose="02040503050406030204" pitchFamily="18" charset="0"/>
                  </a:rPr>
                  <a:t> </a:t>
                </a:r>
                <a14:m>
                  <m:oMath xmlns:m="http://schemas.openxmlformats.org/officeDocument/2006/math">
                    <m:sSub>
                      <m:sSubPr>
                        <m:ctrlPr>
                          <a:rPr lang="ru-RU" sz="1200" i="1">
                            <a:latin typeface="Cambria Math" panose="02040503050406030204" pitchFamily="18" charset="0"/>
                            <a:ea typeface="Cambria Math" panose="02040503050406030204" pitchFamily="18" charset="0"/>
                          </a:rPr>
                        </m:ctrlPr>
                      </m:sSubPr>
                      <m:e>
                        <m:r>
                          <a:rPr lang="en-US" sz="1200" i="1">
                            <a:latin typeface="Cambria Math" panose="02040503050406030204" pitchFamily="18" charset="0"/>
                            <a:ea typeface="Cambria Math" panose="02040503050406030204" pitchFamily="18" charset="0"/>
                          </a:rPr>
                          <m:t>𝑐</m:t>
                        </m:r>
                      </m:e>
                      <m:sub>
                        <m:r>
                          <a:rPr lang="en-US" sz="1200" b="0" i="1" smtClean="0">
                            <a:latin typeface="Cambria Math" panose="02040503050406030204" pitchFamily="18" charset="0"/>
                            <a:ea typeface="Cambria Math" panose="02040503050406030204" pitchFamily="18" charset="0"/>
                          </a:rPr>
                          <m:t>8</m:t>
                        </m:r>
                      </m:sub>
                    </m:sSub>
                  </m:oMath>
                </a14:m>
                <a:r>
                  <a:rPr lang="en-US" sz="1200" dirty="0">
                    <a:solidFill>
                      <a:prstClr val="black"/>
                    </a:solidFill>
                    <a:latin typeface="Cambria Math" panose="02040503050406030204" pitchFamily="18" charset="0"/>
                    <a:ea typeface="Cambria Math" panose="02040503050406030204" pitchFamily="18" charset="0"/>
                  </a:rPr>
                  <a:t> </a:t>
                </a:r>
                <a14:m>
                  <m:oMath xmlns:m="http://schemas.openxmlformats.org/officeDocument/2006/math">
                    <m:r>
                      <a:rPr lang="en-US" sz="1200" i="1">
                        <a:latin typeface="Cambria Math" panose="02040503050406030204" pitchFamily="18" charset="0"/>
                        <a:ea typeface="Cambria Math" panose="02040503050406030204" pitchFamily="18" charset="0"/>
                      </a:rPr>
                      <m:t>𝐻</m:t>
                    </m:r>
                    <m:d>
                      <m:dPr>
                        <m:ctrlPr>
                          <a:rPr lang="mr-IN" sz="1200" i="1">
                            <a:latin typeface="Cambria Math" panose="02040503050406030204" pitchFamily="18" charset="0"/>
                            <a:ea typeface="Cambria Math" panose="02040503050406030204" pitchFamily="18" charset="0"/>
                          </a:rPr>
                        </m:ctrlPr>
                      </m:dPr>
                      <m:e>
                        <m:r>
                          <a:rPr lang="en-US" sz="1200" b="0" i="1" smtClean="0">
                            <a:latin typeface="Cambria Math" panose="02040503050406030204" pitchFamily="18" charset="0"/>
                            <a:ea typeface="Cambria Math" panose="02040503050406030204" pitchFamily="18" charset="0"/>
                          </a:rPr>
                          <m:t>𝑡</m:t>
                        </m:r>
                        <m:r>
                          <a:rPr lang="en-US" sz="1200" i="1">
                            <a:latin typeface="Cambria Math" panose="02040503050406030204" pitchFamily="18" charset="0"/>
                            <a:ea typeface="Cambria Math" panose="02040503050406030204" pitchFamily="18" charset="0"/>
                          </a:rPr>
                          <m:t>−</m:t>
                        </m:r>
                        <m:sSub>
                          <m:sSubPr>
                            <m:ctrlPr>
                              <a:rPr lang="en-US" sz="1200" i="1">
                                <a:solidFill>
                                  <a:prstClr val="black"/>
                                </a:solidFill>
                                <a:latin typeface="Cambria Math" panose="02040503050406030204" pitchFamily="18" charset="0"/>
                                <a:ea typeface="Cambria Math" panose="02040503050406030204" pitchFamily="18" charset="0"/>
                              </a:rPr>
                            </m:ctrlPr>
                          </m:sSubPr>
                          <m:e>
                            <m:r>
                              <a:rPr lang="en-US" sz="1200" i="1">
                                <a:solidFill>
                                  <a:prstClr val="black"/>
                                </a:solidFill>
                                <a:latin typeface="Cambria Math" panose="02040503050406030204" pitchFamily="18" charset="0"/>
                                <a:ea typeface="Cambria Math" panose="02040503050406030204" pitchFamily="18" charset="0"/>
                              </a:rPr>
                              <m:t>𝑡</m:t>
                            </m:r>
                          </m:e>
                          <m:sub>
                            <m:r>
                              <a:rPr lang="en-US" sz="1200" i="1">
                                <a:solidFill>
                                  <a:prstClr val="black"/>
                                </a:solidFill>
                                <a:latin typeface="Cambria Math" panose="02040503050406030204" pitchFamily="18" charset="0"/>
                                <a:ea typeface="Cambria Math" panose="02040503050406030204" pitchFamily="18" charset="0"/>
                              </a:rPr>
                              <m:t>0</m:t>
                            </m:r>
                          </m:sub>
                        </m:sSub>
                      </m:e>
                    </m:d>
                    <m:r>
                      <a:rPr lang="en-US" sz="1200" i="1">
                        <a:latin typeface="Cambria Math" panose="02040503050406030204" pitchFamily="18" charset="0"/>
                        <a:ea typeface="Cambria Math" panose="02040503050406030204" pitchFamily="18" charset="0"/>
                      </a:rPr>
                      <m:t>𝐻</m:t>
                    </m:r>
                    <m:d>
                      <m:dPr>
                        <m:ctrlPr>
                          <a:rPr lang="mr-IN" sz="1200" i="1">
                            <a:latin typeface="Cambria Math" panose="02040503050406030204" pitchFamily="18" charset="0"/>
                            <a:ea typeface="Cambria Math" panose="02040503050406030204" pitchFamily="18" charset="0"/>
                          </a:rPr>
                        </m:ctrlPr>
                      </m:dPr>
                      <m:e>
                        <m:sSub>
                          <m:sSubPr>
                            <m:ctrlPr>
                              <a:rPr lang="en-US" sz="1200" i="1">
                                <a:solidFill>
                                  <a:prstClr val="black"/>
                                </a:solidFill>
                                <a:latin typeface="Cambria Math" panose="02040503050406030204" pitchFamily="18" charset="0"/>
                                <a:ea typeface="Cambria Math" panose="02040503050406030204" pitchFamily="18" charset="0"/>
                              </a:rPr>
                            </m:ctrlPr>
                          </m:sSubPr>
                          <m:e>
                            <m:r>
                              <a:rPr lang="en-US" sz="1200" i="1">
                                <a:solidFill>
                                  <a:prstClr val="black"/>
                                </a:solidFill>
                                <a:latin typeface="Cambria Math" panose="02040503050406030204" pitchFamily="18" charset="0"/>
                                <a:ea typeface="Cambria Math" panose="02040503050406030204" pitchFamily="18" charset="0"/>
                              </a:rPr>
                              <m:t>𝑡</m:t>
                            </m:r>
                          </m:e>
                          <m:sub>
                            <m:r>
                              <a:rPr lang="en-US" sz="1200" b="0" i="1" smtClean="0">
                                <a:solidFill>
                                  <a:prstClr val="black"/>
                                </a:solidFill>
                                <a:latin typeface="Cambria Math" panose="02040503050406030204" pitchFamily="18" charset="0"/>
                                <a:ea typeface="Cambria Math" panose="02040503050406030204" pitchFamily="18" charset="0"/>
                              </a:rPr>
                              <m:t>1</m:t>
                            </m:r>
                          </m:sub>
                        </m:sSub>
                        <m:r>
                          <a:rPr lang="en-US" sz="1200" i="1">
                            <a:latin typeface="Cambria Math" panose="02040503050406030204" pitchFamily="18" charset="0"/>
                            <a:ea typeface="Cambria Math" panose="02040503050406030204" pitchFamily="18" charset="0"/>
                          </a:rPr>
                          <m:t>−</m:t>
                        </m:r>
                        <m:r>
                          <a:rPr lang="en-US" sz="1200" b="0" i="1" smtClean="0">
                            <a:latin typeface="Cambria Math" panose="02040503050406030204" pitchFamily="18" charset="0"/>
                            <a:ea typeface="Cambria Math" panose="02040503050406030204" pitchFamily="18" charset="0"/>
                          </a:rPr>
                          <m:t>𝑡</m:t>
                        </m:r>
                      </m:e>
                    </m:d>
                    <m:r>
                      <a:rPr lang="en-US" sz="1200" b="0" i="1" smtClean="0">
                        <a:latin typeface="Cambria Math" panose="02040503050406030204" pitchFamily="18" charset="0"/>
                        <a:ea typeface="Cambria Math" panose="02040503050406030204" pitchFamily="18" charset="0"/>
                      </a:rPr>
                      <m:t>𝑡</m:t>
                    </m:r>
                  </m:oMath>
                </a14:m>
                <a:r>
                  <a:rPr lang="en-US" sz="1200" dirty="0">
                    <a:latin typeface="Cambria Math" panose="02040503050406030204" pitchFamily="18" charset="0"/>
                    <a:ea typeface="Cambria Math" panose="02040503050406030204" pitchFamily="18" charset="0"/>
                  </a:rPr>
                  <a:t>+</a:t>
                </a:r>
              </a:p>
              <a:p>
                <a:r>
                  <a:rPr lang="en-US" sz="1200" dirty="0">
                    <a:latin typeface="Cambria Math" panose="02040503050406030204" pitchFamily="18" charset="0"/>
                    <a:ea typeface="Cambria Math" panose="02040503050406030204" pitchFamily="18" charset="0"/>
                  </a:rPr>
                  <a:t>+</a:t>
                </a:r>
                <a:r>
                  <a:rPr lang="ru-RU" sz="1200" dirty="0">
                    <a:ea typeface="Cambria Math" panose="02040503050406030204" pitchFamily="18" charset="0"/>
                  </a:rPr>
                  <a:t> </a:t>
                </a:r>
                <a14:m>
                  <m:oMath xmlns:m="http://schemas.openxmlformats.org/officeDocument/2006/math">
                    <m:sSub>
                      <m:sSubPr>
                        <m:ctrlPr>
                          <a:rPr lang="ru-RU" sz="1200" i="1" smtClean="0">
                            <a:latin typeface="Cambria Math" panose="02040503050406030204" pitchFamily="18" charset="0"/>
                            <a:ea typeface="Cambria Math" panose="02040503050406030204" pitchFamily="18" charset="0"/>
                          </a:rPr>
                        </m:ctrlPr>
                      </m:sSubPr>
                      <m:e>
                        <m:r>
                          <a:rPr lang="en-US" sz="1200" i="1">
                            <a:latin typeface="Cambria Math" panose="02040503050406030204" pitchFamily="18" charset="0"/>
                            <a:ea typeface="Cambria Math" panose="02040503050406030204" pitchFamily="18" charset="0"/>
                          </a:rPr>
                          <m:t>𝑐</m:t>
                        </m:r>
                      </m:e>
                      <m:sub>
                        <m:r>
                          <a:rPr lang="en-US" sz="1200" b="0" i="1" smtClean="0">
                            <a:latin typeface="Cambria Math" panose="02040503050406030204" pitchFamily="18" charset="0"/>
                            <a:ea typeface="Cambria Math" panose="02040503050406030204" pitchFamily="18" charset="0"/>
                          </a:rPr>
                          <m:t>9</m:t>
                        </m:r>
                      </m:sub>
                    </m:sSub>
                  </m:oMath>
                </a14:m>
                <a:r>
                  <a:rPr lang="en-US" sz="1200" dirty="0">
                    <a:solidFill>
                      <a:prstClr val="black"/>
                    </a:solidFill>
                    <a:latin typeface="Cambria Math" panose="02040503050406030204" pitchFamily="18" charset="0"/>
                    <a:ea typeface="Cambria Math" panose="02040503050406030204" pitchFamily="18" charset="0"/>
                  </a:rPr>
                  <a:t> </a:t>
                </a:r>
                <a14:m>
                  <m:oMath xmlns:m="http://schemas.openxmlformats.org/officeDocument/2006/math">
                    <m:func>
                      <m:funcPr>
                        <m:ctrlPr>
                          <a:rPr lang="en-US" sz="1200" i="1">
                            <a:latin typeface="Cambria Math" panose="02040503050406030204" pitchFamily="18" charset="0"/>
                          </a:rPr>
                        </m:ctrlPr>
                      </m:funcPr>
                      <m:fName>
                        <m:r>
                          <m:rPr>
                            <m:sty m:val="p"/>
                          </m:rPr>
                          <a:rPr lang="en-US" sz="1200">
                            <a:latin typeface="Cambria Math" charset="0"/>
                          </a:rPr>
                          <m:t>ln</m:t>
                        </m:r>
                      </m:fName>
                      <m:e>
                        <m:d>
                          <m:dPr>
                            <m:ctrlPr>
                              <a:rPr lang="mr-IN" sz="1200" i="1">
                                <a:latin typeface="Cambria Math" panose="02040503050406030204" pitchFamily="18" charset="0"/>
                              </a:rPr>
                            </m:ctrlPr>
                          </m:dPr>
                          <m:e>
                            <m:r>
                              <a:rPr lang="en-US" sz="1200" i="1">
                                <a:latin typeface="Cambria Math" charset="0"/>
                              </a:rPr>
                              <m:t>1+</m:t>
                            </m:r>
                            <m:f>
                              <m:fPr>
                                <m:type m:val="lin"/>
                                <m:ctrlPr>
                                  <a:rPr lang="en-US" sz="1200" i="1">
                                    <a:latin typeface="Cambria Math" panose="02040503050406030204" pitchFamily="18" charset="0"/>
                                  </a:rPr>
                                </m:ctrlPr>
                              </m:fPr>
                              <m:num>
                                <m:d>
                                  <m:dPr>
                                    <m:ctrlPr>
                                      <a:rPr lang="mr-IN" sz="1200" i="1">
                                        <a:latin typeface="Cambria Math" panose="02040503050406030204" pitchFamily="18" charset="0"/>
                                      </a:rPr>
                                    </m:ctrlPr>
                                  </m:dPr>
                                  <m:e>
                                    <m:r>
                                      <a:rPr lang="en-US" sz="1200" i="1">
                                        <a:solidFill>
                                          <a:prstClr val="black"/>
                                        </a:solidFill>
                                        <a:latin typeface="Cambria Math" panose="02040503050406030204" pitchFamily="18" charset="0"/>
                                        <a:ea typeface="Cambria Math" panose="02040503050406030204" pitchFamily="18" charset="0"/>
                                      </a:rPr>
                                      <m:t>𝑡</m:t>
                                    </m:r>
                                    <m:r>
                                      <a:rPr lang="en-US" sz="1200" i="1">
                                        <a:solidFill>
                                          <a:prstClr val="black"/>
                                        </a:solidFill>
                                        <a:latin typeface="Cambria Math" panose="02040503050406030204" pitchFamily="18" charset="0"/>
                                        <a:ea typeface="Cambria Math" panose="02040503050406030204" pitchFamily="18" charset="0"/>
                                      </a:rPr>
                                      <m:t>−</m:t>
                                    </m:r>
                                    <m:sSub>
                                      <m:sSubPr>
                                        <m:ctrlPr>
                                          <a:rPr lang="en-US" sz="1200" i="1">
                                            <a:solidFill>
                                              <a:prstClr val="black"/>
                                            </a:solidFill>
                                            <a:latin typeface="Cambria Math" panose="02040503050406030204" pitchFamily="18" charset="0"/>
                                            <a:ea typeface="Cambria Math" panose="02040503050406030204" pitchFamily="18" charset="0"/>
                                          </a:rPr>
                                        </m:ctrlPr>
                                      </m:sSubPr>
                                      <m:e>
                                        <m:r>
                                          <a:rPr lang="en-US" sz="1200" i="1">
                                            <a:solidFill>
                                              <a:prstClr val="black"/>
                                            </a:solidFill>
                                            <a:latin typeface="Cambria Math" panose="02040503050406030204" pitchFamily="18" charset="0"/>
                                            <a:ea typeface="Cambria Math" panose="02040503050406030204" pitchFamily="18" charset="0"/>
                                          </a:rPr>
                                          <m:t>𝑡</m:t>
                                        </m:r>
                                      </m:e>
                                      <m:sub>
                                        <m:r>
                                          <a:rPr lang="en-US" sz="1200" i="1">
                                            <a:solidFill>
                                              <a:prstClr val="black"/>
                                            </a:solidFill>
                                            <a:latin typeface="Cambria Math" panose="02040503050406030204" pitchFamily="18" charset="0"/>
                                            <a:ea typeface="Cambria Math" panose="02040503050406030204" pitchFamily="18" charset="0"/>
                                          </a:rPr>
                                          <m:t>0</m:t>
                                        </m:r>
                                      </m:sub>
                                    </m:sSub>
                                  </m:e>
                                </m:d>
                              </m:num>
                              <m:den>
                                <m:r>
                                  <a:rPr lang="en-US" sz="1200" b="0" i="1" smtClean="0">
                                    <a:latin typeface="Cambria Math" panose="02040503050406030204" pitchFamily="18" charset="0"/>
                                  </a:rPr>
                                  <m:t>𝜆</m:t>
                                </m:r>
                              </m:den>
                            </m:f>
                          </m:e>
                        </m:d>
                        <m:r>
                          <a:rPr lang="en-US" sz="1200" i="1">
                            <a:latin typeface="Cambria Math" charset="0"/>
                          </a:rPr>
                          <m:t>𝐻</m:t>
                        </m:r>
                        <m:d>
                          <m:dPr>
                            <m:ctrlPr>
                              <a:rPr lang="mr-IN" sz="1200" i="1">
                                <a:latin typeface="Cambria Math" panose="02040503050406030204" pitchFamily="18" charset="0"/>
                              </a:rPr>
                            </m:ctrlPr>
                          </m:dPr>
                          <m:e>
                            <m:r>
                              <a:rPr lang="en-US" sz="1200" i="1">
                                <a:solidFill>
                                  <a:prstClr val="black"/>
                                </a:solidFill>
                                <a:latin typeface="Cambria Math" panose="02040503050406030204" pitchFamily="18" charset="0"/>
                                <a:ea typeface="Cambria Math" panose="02040503050406030204" pitchFamily="18" charset="0"/>
                              </a:rPr>
                              <m:t>𝑡</m:t>
                            </m:r>
                            <m:r>
                              <a:rPr lang="en-US" sz="1200" i="1">
                                <a:solidFill>
                                  <a:prstClr val="black"/>
                                </a:solidFill>
                                <a:latin typeface="Cambria Math" panose="02040503050406030204" pitchFamily="18" charset="0"/>
                                <a:ea typeface="Cambria Math" panose="02040503050406030204" pitchFamily="18" charset="0"/>
                              </a:rPr>
                              <m:t>−</m:t>
                            </m:r>
                            <m:sSub>
                              <m:sSubPr>
                                <m:ctrlPr>
                                  <a:rPr lang="en-US" sz="1200" i="1">
                                    <a:solidFill>
                                      <a:prstClr val="black"/>
                                    </a:solidFill>
                                    <a:latin typeface="Cambria Math" panose="02040503050406030204" pitchFamily="18" charset="0"/>
                                    <a:ea typeface="Cambria Math" panose="02040503050406030204" pitchFamily="18" charset="0"/>
                                  </a:rPr>
                                </m:ctrlPr>
                              </m:sSubPr>
                              <m:e>
                                <m:r>
                                  <a:rPr lang="en-US" sz="1200" i="1">
                                    <a:solidFill>
                                      <a:prstClr val="black"/>
                                    </a:solidFill>
                                    <a:latin typeface="Cambria Math" panose="02040503050406030204" pitchFamily="18" charset="0"/>
                                    <a:ea typeface="Cambria Math" panose="02040503050406030204" pitchFamily="18" charset="0"/>
                                  </a:rPr>
                                  <m:t>𝑡</m:t>
                                </m:r>
                              </m:e>
                              <m:sub>
                                <m:r>
                                  <a:rPr lang="en-US" sz="1200" i="1">
                                    <a:solidFill>
                                      <a:prstClr val="black"/>
                                    </a:solidFill>
                                    <a:latin typeface="Cambria Math" panose="02040503050406030204" pitchFamily="18" charset="0"/>
                                    <a:ea typeface="Cambria Math" panose="02040503050406030204" pitchFamily="18" charset="0"/>
                                  </a:rPr>
                                  <m:t>0</m:t>
                                </m:r>
                              </m:sub>
                            </m:sSub>
                          </m:e>
                        </m:d>
                      </m:e>
                    </m:func>
                  </m:oMath>
                </a14:m>
                <a:r>
                  <a:rPr lang="en-US" sz="1200" dirty="0">
                    <a:latin typeface="Cambria Math" panose="02040503050406030204" pitchFamily="18" charset="0"/>
                    <a:ea typeface="Cambria Math" panose="02040503050406030204" pitchFamily="18" charset="0"/>
                  </a:rPr>
                  <a:t>+</a:t>
                </a:r>
              </a:p>
              <a:p>
                <a14:m>
                  <m:oMath xmlns:m="http://schemas.openxmlformats.org/officeDocument/2006/math">
                    <m:sSub>
                      <m:sSubPr>
                        <m:ctrlPr>
                          <a:rPr lang="ru-RU" sz="1200" i="1" smtClean="0">
                            <a:latin typeface="Cambria Math" panose="02040503050406030204" pitchFamily="18" charset="0"/>
                            <a:ea typeface="Cambria Math" panose="02040503050406030204" pitchFamily="18" charset="0"/>
                          </a:rPr>
                        </m:ctrlPr>
                      </m:sSubPr>
                      <m:e>
                        <m:r>
                          <a:rPr lang="en-US" sz="1200" b="0" i="1" smtClean="0">
                            <a:latin typeface="Cambria Math" panose="02040503050406030204" pitchFamily="18" charset="0"/>
                            <a:ea typeface="Cambria Math" panose="02040503050406030204" pitchFamily="18" charset="0"/>
                          </a:rPr>
                          <m:t>+ </m:t>
                        </m:r>
                        <m:r>
                          <a:rPr lang="en-US" sz="1200" i="1">
                            <a:latin typeface="Cambria Math" panose="02040503050406030204" pitchFamily="18" charset="0"/>
                            <a:ea typeface="Cambria Math" panose="02040503050406030204" pitchFamily="18" charset="0"/>
                          </a:rPr>
                          <m:t>𝑐</m:t>
                        </m:r>
                      </m:e>
                      <m:sub>
                        <m:r>
                          <a:rPr lang="en-US" sz="1200" b="0" i="1" smtClean="0">
                            <a:latin typeface="Cambria Math" panose="02040503050406030204" pitchFamily="18" charset="0"/>
                            <a:ea typeface="Cambria Math" panose="02040503050406030204" pitchFamily="18" charset="0"/>
                          </a:rPr>
                          <m:t>10</m:t>
                        </m:r>
                      </m:sub>
                    </m:sSub>
                  </m:oMath>
                </a14:m>
                <a:r>
                  <a:rPr lang="en-US" sz="1200" dirty="0">
                    <a:solidFill>
                      <a:prstClr val="black"/>
                    </a:solidFill>
                    <a:latin typeface="Cambria Math" panose="02040503050406030204" pitchFamily="18" charset="0"/>
                    <a:ea typeface="Cambria Math" panose="02040503050406030204" pitchFamily="18" charset="0"/>
                  </a:rPr>
                  <a:t> </a:t>
                </a:r>
                <a14:m>
                  <m:oMath xmlns:m="http://schemas.openxmlformats.org/officeDocument/2006/math">
                    <m:func>
                      <m:funcPr>
                        <m:ctrlPr>
                          <a:rPr lang="en-US" sz="1200" i="1">
                            <a:latin typeface="Cambria Math" panose="02040503050406030204" pitchFamily="18" charset="0"/>
                          </a:rPr>
                        </m:ctrlPr>
                      </m:funcPr>
                      <m:fName>
                        <m:r>
                          <a:rPr lang="en-US" sz="1200" b="0" i="1" smtClean="0">
                            <a:latin typeface="Cambria Math" panose="02040503050406030204" pitchFamily="18" charset="0"/>
                          </a:rPr>
                          <m:t>𝑒𝑥𝑝</m:t>
                        </m:r>
                      </m:fName>
                      <m:e>
                        <m:d>
                          <m:dPr>
                            <m:ctrlPr>
                              <a:rPr lang="mr-IN" sz="1200" i="1">
                                <a:latin typeface="Cambria Math" panose="02040503050406030204" pitchFamily="18" charset="0"/>
                              </a:rPr>
                            </m:ctrlPr>
                          </m:dPr>
                          <m:e>
                            <m:r>
                              <a:rPr lang="en-US" sz="1200" b="0" i="1" smtClean="0">
                                <a:latin typeface="Cambria Math" panose="02040503050406030204" pitchFamily="18" charset="0"/>
                              </a:rPr>
                              <m:t>−</m:t>
                            </m:r>
                            <m:f>
                              <m:fPr>
                                <m:type m:val="lin"/>
                                <m:ctrlPr>
                                  <a:rPr lang="en-US" sz="1200" i="1">
                                    <a:latin typeface="Cambria Math" panose="02040503050406030204" pitchFamily="18" charset="0"/>
                                  </a:rPr>
                                </m:ctrlPr>
                              </m:fPr>
                              <m:num>
                                <m:d>
                                  <m:dPr>
                                    <m:ctrlPr>
                                      <a:rPr lang="mr-IN" sz="1200" i="1">
                                        <a:latin typeface="Cambria Math" panose="02040503050406030204" pitchFamily="18" charset="0"/>
                                      </a:rPr>
                                    </m:ctrlPr>
                                  </m:dPr>
                                  <m:e>
                                    <m:r>
                                      <a:rPr lang="en-US" sz="1200" i="1">
                                        <a:solidFill>
                                          <a:prstClr val="black"/>
                                        </a:solidFill>
                                        <a:latin typeface="Cambria Math" panose="02040503050406030204" pitchFamily="18" charset="0"/>
                                        <a:ea typeface="Cambria Math" panose="02040503050406030204" pitchFamily="18" charset="0"/>
                                      </a:rPr>
                                      <m:t>𝑡</m:t>
                                    </m:r>
                                    <m:r>
                                      <a:rPr lang="en-US" sz="1200" i="1">
                                        <a:solidFill>
                                          <a:prstClr val="black"/>
                                        </a:solidFill>
                                        <a:latin typeface="Cambria Math" panose="02040503050406030204" pitchFamily="18" charset="0"/>
                                        <a:ea typeface="Cambria Math" panose="02040503050406030204" pitchFamily="18" charset="0"/>
                                      </a:rPr>
                                      <m:t>−</m:t>
                                    </m:r>
                                    <m:sSub>
                                      <m:sSubPr>
                                        <m:ctrlPr>
                                          <a:rPr lang="en-US" sz="1200" i="1">
                                            <a:solidFill>
                                              <a:prstClr val="black"/>
                                            </a:solidFill>
                                            <a:latin typeface="Cambria Math" panose="02040503050406030204" pitchFamily="18" charset="0"/>
                                            <a:ea typeface="Cambria Math" panose="02040503050406030204" pitchFamily="18" charset="0"/>
                                          </a:rPr>
                                        </m:ctrlPr>
                                      </m:sSubPr>
                                      <m:e>
                                        <m:r>
                                          <a:rPr lang="en-US" sz="1200" i="1">
                                            <a:solidFill>
                                              <a:prstClr val="black"/>
                                            </a:solidFill>
                                            <a:latin typeface="Cambria Math" panose="02040503050406030204" pitchFamily="18" charset="0"/>
                                            <a:ea typeface="Cambria Math" panose="02040503050406030204" pitchFamily="18" charset="0"/>
                                          </a:rPr>
                                          <m:t>𝑡</m:t>
                                        </m:r>
                                      </m:e>
                                      <m:sub>
                                        <m:r>
                                          <a:rPr lang="en-US" sz="1200" i="1">
                                            <a:solidFill>
                                              <a:prstClr val="black"/>
                                            </a:solidFill>
                                            <a:latin typeface="Cambria Math" panose="02040503050406030204" pitchFamily="18" charset="0"/>
                                            <a:ea typeface="Cambria Math" panose="02040503050406030204" pitchFamily="18" charset="0"/>
                                          </a:rPr>
                                          <m:t>0</m:t>
                                        </m:r>
                                      </m:sub>
                                    </m:sSub>
                                  </m:e>
                                </m:d>
                              </m:num>
                              <m:den>
                                <m:r>
                                  <a:rPr lang="en-US" sz="1200" b="0" i="1" smtClean="0">
                                    <a:solidFill>
                                      <a:prstClr val="black"/>
                                    </a:solidFill>
                                    <a:latin typeface="Cambria Math" panose="02040503050406030204" pitchFamily="18" charset="0"/>
                                    <a:ea typeface="Cambria Math" panose="02040503050406030204" pitchFamily="18" charset="0"/>
                                  </a:rPr>
                                  <m:t>𝜇</m:t>
                                </m:r>
                              </m:den>
                            </m:f>
                          </m:e>
                        </m:d>
                        <m:r>
                          <a:rPr lang="en-US" sz="1200" i="1">
                            <a:latin typeface="Cambria Math" charset="0"/>
                          </a:rPr>
                          <m:t>𝐻</m:t>
                        </m:r>
                        <m:d>
                          <m:dPr>
                            <m:ctrlPr>
                              <a:rPr lang="mr-IN" sz="1200" i="1">
                                <a:latin typeface="Cambria Math" panose="02040503050406030204" pitchFamily="18" charset="0"/>
                              </a:rPr>
                            </m:ctrlPr>
                          </m:dPr>
                          <m:e>
                            <m:r>
                              <a:rPr lang="en-US" sz="1200" i="1">
                                <a:solidFill>
                                  <a:prstClr val="black"/>
                                </a:solidFill>
                                <a:latin typeface="Cambria Math" panose="02040503050406030204" pitchFamily="18" charset="0"/>
                                <a:ea typeface="Cambria Math" panose="02040503050406030204" pitchFamily="18" charset="0"/>
                              </a:rPr>
                              <m:t>𝑡</m:t>
                            </m:r>
                            <m:r>
                              <a:rPr lang="en-US" sz="1200" i="1">
                                <a:solidFill>
                                  <a:prstClr val="black"/>
                                </a:solidFill>
                                <a:latin typeface="Cambria Math" panose="02040503050406030204" pitchFamily="18" charset="0"/>
                                <a:ea typeface="Cambria Math" panose="02040503050406030204" pitchFamily="18" charset="0"/>
                              </a:rPr>
                              <m:t>−</m:t>
                            </m:r>
                            <m:sSub>
                              <m:sSubPr>
                                <m:ctrlPr>
                                  <a:rPr lang="en-US" sz="1200" i="1">
                                    <a:solidFill>
                                      <a:prstClr val="black"/>
                                    </a:solidFill>
                                    <a:latin typeface="Cambria Math" panose="02040503050406030204" pitchFamily="18" charset="0"/>
                                    <a:ea typeface="Cambria Math" panose="02040503050406030204" pitchFamily="18" charset="0"/>
                                  </a:rPr>
                                </m:ctrlPr>
                              </m:sSubPr>
                              <m:e>
                                <m:r>
                                  <a:rPr lang="en-US" sz="1200" i="1">
                                    <a:solidFill>
                                      <a:prstClr val="black"/>
                                    </a:solidFill>
                                    <a:latin typeface="Cambria Math" panose="02040503050406030204" pitchFamily="18" charset="0"/>
                                    <a:ea typeface="Cambria Math" panose="02040503050406030204" pitchFamily="18" charset="0"/>
                                  </a:rPr>
                                  <m:t>𝑡</m:t>
                                </m:r>
                              </m:e>
                              <m:sub>
                                <m:r>
                                  <a:rPr lang="en-US" sz="1200" i="1">
                                    <a:solidFill>
                                      <a:prstClr val="black"/>
                                    </a:solidFill>
                                    <a:latin typeface="Cambria Math" panose="02040503050406030204" pitchFamily="18" charset="0"/>
                                    <a:ea typeface="Cambria Math" panose="02040503050406030204" pitchFamily="18" charset="0"/>
                                  </a:rPr>
                                  <m:t>0</m:t>
                                </m:r>
                              </m:sub>
                            </m:sSub>
                          </m:e>
                        </m:d>
                      </m:e>
                    </m:func>
                  </m:oMath>
                </a14:m>
                <a:r>
                  <a:rPr lang="en-US" sz="1200" dirty="0">
                    <a:latin typeface="Cambria Math" panose="02040503050406030204" pitchFamily="18" charset="0"/>
                    <a:ea typeface="Cambria Math" panose="02040503050406030204" pitchFamily="18" charset="0"/>
                  </a:rPr>
                  <a:t>+ …</a:t>
                </a:r>
              </a:p>
            </p:txBody>
          </p:sp>
        </mc:Choice>
        <mc:Fallback xmlns="">
          <p:sp>
            <p:nvSpPr>
              <p:cNvPr id="6" name="TextBox 5">
                <a:extLst>
                  <a:ext uri="{FF2B5EF4-FFF2-40B4-BE49-F238E27FC236}">
                    <a16:creationId xmlns:a16="http://schemas.microsoft.com/office/drawing/2014/main" id="{F45106CE-9675-5A93-27FE-3C221E663B73}"/>
                  </a:ext>
                </a:extLst>
              </p:cNvPr>
              <p:cNvSpPr txBox="1">
                <a:spLocks noRot="1" noChangeAspect="1" noMove="1" noResize="1" noEditPoints="1" noAdjustHandles="1" noChangeArrowheads="1" noChangeShapeType="1" noTextEdit="1"/>
              </p:cNvSpPr>
              <p:nvPr/>
            </p:nvSpPr>
            <p:spPr>
              <a:xfrm>
                <a:off x="171247" y="976048"/>
                <a:ext cx="4113674" cy="1200329"/>
              </a:xfrm>
              <a:prstGeom prst="rect">
                <a:avLst/>
              </a:prstGeom>
              <a:blipFill>
                <a:blip r:embed="rId4"/>
                <a:stretch>
                  <a:fillRect b="-33503"/>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0B3614B8-A9ED-EB22-420C-CAADBDC397C4}"/>
                  </a:ext>
                </a:extLst>
              </p:cNvPr>
              <p:cNvSpPr txBox="1"/>
              <p:nvPr/>
            </p:nvSpPr>
            <p:spPr>
              <a:xfrm>
                <a:off x="0" y="2176377"/>
                <a:ext cx="5458404" cy="1799275"/>
              </a:xfrm>
              <a:prstGeom prst="rect">
                <a:avLst/>
              </a:prstGeom>
              <a:noFill/>
            </p:spPr>
            <p:txBody>
              <a:bodyPr wrap="square">
                <a:spAutoFit/>
              </a:bodyPr>
              <a:lstStyle/>
              <a:p>
                <a14:m>
                  <m:oMath xmlns:m="http://schemas.openxmlformats.org/officeDocument/2006/math">
                    <m:d>
                      <m:dPr>
                        <m:begChr m:val="["/>
                        <m:endChr m:val="]"/>
                        <m:ctrlPr>
                          <a:rPr lang="ru-RU" sz="1100" i="1" smtClean="0">
                            <a:solidFill>
                              <a:srgbClr val="836967"/>
                            </a:solidFill>
                            <a:latin typeface="Cambria Math" panose="02040503050406030204" pitchFamily="18" charset="0"/>
                          </a:rPr>
                        </m:ctrlPr>
                      </m:dPr>
                      <m:e>
                        <m:m>
                          <m:mPr>
                            <m:plcHide m:val="on"/>
                            <m:mcs>
                              <m:mc>
                                <m:mcPr>
                                  <m:count m:val="2"/>
                                  <m:mcJc m:val="center"/>
                                </m:mcPr>
                              </m:mc>
                            </m:mcs>
                            <m:ctrlPr>
                              <a:rPr lang="ru-RU" sz="1100" i="1">
                                <a:solidFill>
                                  <a:srgbClr val="836967"/>
                                </a:solidFill>
                                <a:latin typeface="Cambria Math" panose="02040503050406030204" pitchFamily="18" charset="0"/>
                              </a:rPr>
                            </m:ctrlPr>
                          </m:mPr>
                          <m:mr>
                            <m:e>
                              <m:m>
                                <m:mPr>
                                  <m:plcHide m:val="on"/>
                                  <m:mcs>
                                    <m:mc>
                                      <m:mcPr>
                                        <m:count m:val="3"/>
                                        <m:mcJc m:val="center"/>
                                      </m:mcPr>
                                    </m:mc>
                                  </m:mcs>
                                  <m:ctrlPr>
                                    <a:rPr lang="ru-RU" sz="1100" i="1">
                                      <a:solidFill>
                                        <a:srgbClr val="836967"/>
                                      </a:solidFill>
                                      <a:latin typeface="Cambria Math" panose="02040503050406030204" pitchFamily="18" charset="0"/>
                                    </a:rPr>
                                  </m:ctrlPr>
                                </m:mPr>
                                <m:mr>
                                  <m:e>
                                    <m:r>
                                      <a:rPr lang="ru-RU" sz="1100">
                                        <a:latin typeface="Cambria Math" panose="02040503050406030204" pitchFamily="18" charset="0"/>
                                      </a:rPr>
                                      <m:t>1</m:t>
                                    </m:r>
                                  </m:e>
                                  <m:e>
                                    <m:sSub>
                                      <m:sSubPr>
                                        <m:ctrlPr>
                                          <a:rPr lang="ru-RU" sz="1100" i="1">
                                            <a:solidFill>
                                              <a:srgbClr val="836967"/>
                                            </a:solidFill>
                                            <a:latin typeface="Cambria Math" panose="02040503050406030204" pitchFamily="18" charset="0"/>
                                          </a:rPr>
                                        </m:ctrlPr>
                                      </m:sSubPr>
                                      <m:e>
                                        <m:r>
                                          <a:rPr lang="ru-RU" sz="1100" i="1">
                                            <a:latin typeface="Cambria Math" panose="02040503050406030204" pitchFamily="18" charset="0"/>
                                          </a:rPr>
                                          <m:t>𝑡</m:t>
                                        </m:r>
                                      </m:e>
                                      <m:sub>
                                        <m:r>
                                          <a:rPr lang="ru-RU" sz="1100" i="0">
                                            <a:latin typeface="Cambria Math" panose="02040503050406030204" pitchFamily="18" charset="0"/>
                                          </a:rPr>
                                          <m:t>1</m:t>
                                        </m:r>
                                      </m:sub>
                                    </m:sSub>
                                  </m:e>
                                  <m:e>
                                    <m:func>
                                      <m:funcPr>
                                        <m:ctrlPr>
                                          <a:rPr lang="ru-RU" sz="1100" i="1">
                                            <a:latin typeface="Cambria Math" panose="02040503050406030204" pitchFamily="18" charset="0"/>
                                          </a:rPr>
                                        </m:ctrlPr>
                                      </m:funcPr>
                                      <m:fName>
                                        <m:r>
                                          <m:rPr>
                                            <m:sty m:val="p"/>
                                          </m:rPr>
                                          <a:rPr lang="ru-RU" sz="1100" i="0">
                                            <a:latin typeface="Cambria Math" panose="02040503050406030204" pitchFamily="18" charset="0"/>
                                          </a:rPr>
                                          <m:t>sin</m:t>
                                        </m:r>
                                      </m:fName>
                                      <m:e>
                                        <m:d>
                                          <m:dPr>
                                            <m:ctrlPr>
                                              <a:rPr lang="ru-RU" sz="1100" i="1">
                                                <a:solidFill>
                                                  <a:srgbClr val="836967"/>
                                                </a:solidFill>
                                                <a:latin typeface="Cambria Math" panose="02040503050406030204" pitchFamily="18" charset="0"/>
                                              </a:rPr>
                                            </m:ctrlPr>
                                          </m:dPr>
                                          <m:e>
                                            <m:r>
                                              <a:rPr lang="ru-RU" sz="1100" i="0">
                                                <a:latin typeface="Cambria Math" panose="02040503050406030204" pitchFamily="18" charset="0"/>
                                              </a:rPr>
                                              <m:t>2</m:t>
                                            </m:r>
                                            <m:r>
                                              <a:rPr lang="ru-RU" sz="1100" i="1">
                                                <a:latin typeface="Cambria Math" panose="02040503050406030204" pitchFamily="18" charset="0"/>
                                              </a:rPr>
                                              <m:t>𝜋</m:t>
                                            </m:r>
                                            <m:sSub>
                                              <m:sSubPr>
                                                <m:ctrlPr>
                                                  <a:rPr lang="ru-RU" sz="1100" i="1">
                                                    <a:solidFill>
                                                      <a:srgbClr val="836967"/>
                                                    </a:solidFill>
                                                    <a:latin typeface="Cambria Math" panose="02040503050406030204" pitchFamily="18" charset="0"/>
                                                  </a:rPr>
                                                </m:ctrlPr>
                                              </m:sSubPr>
                                              <m:e>
                                                <m:r>
                                                  <a:rPr lang="ru-RU" sz="1100" i="1">
                                                    <a:latin typeface="Cambria Math" panose="02040503050406030204" pitchFamily="18" charset="0"/>
                                                  </a:rPr>
                                                  <m:t>𝑡</m:t>
                                                </m:r>
                                              </m:e>
                                              <m:sub>
                                                <m:r>
                                                  <a:rPr lang="ru-RU" sz="1100" i="0">
                                                    <a:latin typeface="Cambria Math" panose="02040503050406030204" pitchFamily="18" charset="0"/>
                                                  </a:rPr>
                                                  <m:t>1</m:t>
                                                </m:r>
                                              </m:sub>
                                            </m:sSub>
                                          </m:e>
                                        </m:d>
                                      </m:e>
                                    </m:func>
                                  </m:e>
                                </m:mr>
                                <m:mr>
                                  <m:e>
                                    <m:r>
                                      <a:rPr lang="ru-RU" sz="1100" i="0">
                                        <a:latin typeface="Cambria Math" panose="02040503050406030204" pitchFamily="18" charset="0"/>
                                      </a:rPr>
                                      <m:t>⋮</m:t>
                                    </m:r>
                                  </m:e>
                                  <m:e>
                                    <m:r>
                                      <a:rPr lang="ru-RU" sz="1100" i="0">
                                        <a:latin typeface="Cambria Math" panose="02040503050406030204" pitchFamily="18" charset="0"/>
                                      </a:rPr>
                                      <m:t>⋮</m:t>
                                    </m:r>
                                  </m:e>
                                  <m:e>
                                    <m:r>
                                      <a:rPr lang="ru-RU" sz="1100" i="0">
                                        <a:latin typeface="Cambria Math" panose="02040503050406030204" pitchFamily="18" charset="0"/>
                                      </a:rPr>
                                      <m:t>⋮</m:t>
                                    </m:r>
                                  </m:e>
                                </m:mr>
                                <m:mr>
                                  <m:e>
                                    <m:r>
                                      <a:rPr lang="ru-RU" sz="1100" i="0">
                                        <a:latin typeface="Cambria Math" panose="02040503050406030204" pitchFamily="18" charset="0"/>
                                      </a:rPr>
                                      <m:t>1</m:t>
                                    </m:r>
                                  </m:e>
                                  <m:e>
                                    <m:sSub>
                                      <m:sSubPr>
                                        <m:ctrlPr>
                                          <a:rPr lang="ru-RU" sz="1100" i="1">
                                            <a:solidFill>
                                              <a:srgbClr val="836967"/>
                                            </a:solidFill>
                                            <a:latin typeface="Cambria Math" panose="02040503050406030204" pitchFamily="18" charset="0"/>
                                          </a:rPr>
                                        </m:ctrlPr>
                                      </m:sSubPr>
                                      <m:e>
                                        <m:r>
                                          <a:rPr lang="ru-RU" sz="1100" i="1">
                                            <a:latin typeface="Cambria Math" panose="02040503050406030204" pitchFamily="18" charset="0"/>
                                          </a:rPr>
                                          <m:t>𝑡</m:t>
                                        </m:r>
                                      </m:e>
                                      <m:sub>
                                        <m:r>
                                          <a:rPr lang="ru-RU" sz="1100" i="1">
                                            <a:latin typeface="Cambria Math" panose="02040503050406030204" pitchFamily="18" charset="0"/>
                                          </a:rPr>
                                          <m:t>𝑛</m:t>
                                        </m:r>
                                      </m:sub>
                                    </m:sSub>
                                  </m:e>
                                  <m:e>
                                    <m:func>
                                      <m:funcPr>
                                        <m:ctrlPr>
                                          <a:rPr lang="ru-RU" sz="1100" i="1">
                                            <a:latin typeface="Cambria Math" panose="02040503050406030204" pitchFamily="18" charset="0"/>
                                          </a:rPr>
                                        </m:ctrlPr>
                                      </m:funcPr>
                                      <m:fName>
                                        <m:r>
                                          <m:rPr>
                                            <m:sty m:val="p"/>
                                          </m:rPr>
                                          <a:rPr lang="ru-RU" sz="1100" i="0">
                                            <a:latin typeface="Cambria Math" panose="02040503050406030204" pitchFamily="18" charset="0"/>
                                          </a:rPr>
                                          <m:t>sin</m:t>
                                        </m:r>
                                      </m:fName>
                                      <m:e>
                                        <m:d>
                                          <m:dPr>
                                            <m:ctrlPr>
                                              <a:rPr lang="ru-RU" sz="1100" i="1">
                                                <a:solidFill>
                                                  <a:srgbClr val="836967"/>
                                                </a:solidFill>
                                                <a:latin typeface="Cambria Math" panose="02040503050406030204" pitchFamily="18" charset="0"/>
                                              </a:rPr>
                                            </m:ctrlPr>
                                          </m:dPr>
                                          <m:e>
                                            <m:r>
                                              <a:rPr lang="ru-RU" sz="1100" i="0">
                                                <a:latin typeface="Cambria Math" panose="02040503050406030204" pitchFamily="18" charset="0"/>
                                              </a:rPr>
                                              <m:t>2</m:t>
                                            </m:r>
                                            <m:r>
                                              <a:rPr lang="ru-RU" sz="1100" i="1">
                                                <a:latin typeface="Cambria Math" panose="02040503050406030204" pitchFamily="18" charset="0"/>
                                              </a:rPr>
                                              <m:t>𝜋</m:t>
                                            </m:r>
                                            <m:sSub>
                                              <m:sSubPr>
                                                <m:ctrlPr>
                                                  <a:rPr lang="ru-RU" sz="1100" i="1">
                                                    <a:solidFill>
                                                      <a:srgbClr val="836967"/>
                                                    </a:solidFill>
                                                    <a:latin typeface="Cambria Math" panose="02040503050406030204" pitchFamily="18" charset="0"/>
                                                  </a:rPr>
                                                </m:ctrlPr>
                                              </m:sSubPr>
                                              <m:e>
                                                <m:r>
                                                  <a:rPr lang="ru-RU" sz="1100" i="1">
                                                    <a:latin typeface="Cambria Math" panose="02040503050406030204" pitchFamily="18" charset="0"/>
                                                  </a:rPr>
                                                  <m:t>𝑡</m:t>
                                                </m:r>
                                              </m:e>
                                              <m:sub>
                                                <m:r>
                                                  <a:rPr lang="ru-RU" sz="1100" i="1">
                                                    <a:latin typeface="Cambria Math" panose="02040503050406030204" pitchFamily="18" charset="0"/>
                                                  </a:rPr>
                                                  <m:t>𝑛</m:t>
                                                </m:r>
                                              </m:sub>
                                            </m:sSub>
                                          </m:e>
                                        </m:d>
                                      </m:e>
                                    </m:func>
                                  </m:e>
                                </m:mr>
                              </m:m>
                            </m:e>
                            <m:e>
                              <m:m>
                                <m:mPr>
                                  <m:plcHide m:val="on"/>
                                  <m:mcs>
                                    <m:mc>
                                      <m:mcPr>
                                        <m:count m:val="3"/>
                                        <m:mcJc m:val="center"/>
                                      </m:mcPr>
                                    </m:mc>
                                  </m:mcs>
                                  <m:ctrlPr>
                                    <a:rPr lang="ru-RU" sz="1100" i="1">
                                      <a:solidFill>
                                        <a:srgbClr val="836967"/>
                                      </a:solidFill>
                                      <a:latin typeface="Cambria Math" panose="02040503050406030204" pitchFamily="18" charset="0"/>
                                    </a:rPr>
                                  </m:ctrlPr>
                                </m:mPr>
                                <m:mr>
                                  <m:e>
                                    <m:func>
                                      <m:funcPr>
                                        <m:ctrlPr>
                                          <a:rPr lang="ru-RU" sz="1100" i="1">
                                            <a:latin typeface="Cambria Math" panose="02040503050406030204" pitchFamily="18" charset="0"/>
                                          </a:rPr>
                                        </m:ctrlPr>
                                      </m:funcPr>
                                      <m:fName>
                                        <m:r>
                                          <m:rPr>
                                            <m:sty m:val="p"/>
                                          </m:rPr>
                                          <a:rPr lang="ru-RU" sz="1100" i="0">
                                            <a:latin typeface="Cambria Math" panose="02040503050406030204" pitchFamily="18" charset="0"/>
                                          </a:rPr>
                                          <m:t>cos</m:t>
                                        </m:r>
                                      </m:fName>
                                      <m:e>
                                        <m:d>
                                          <m:dPr>
                                            <m:ctrlPr>
                                              <a:rPr lang="ru-RU" sz="1100" i="1">
                                                <a:solidFill>
                                                  <a:srgbClr val="836967"/>
                                                </a:solidFill>
                                                <a:latin typeface="Cambria Math" panose="02040503050406030204" pitchFamily="18" charset="0"/>
                                              </a:rPr>
                                            </m:ctrlPr>
                                          </m:dPr>
                                          <m:e>
                                            <m:r>
                                              <a:rPr lang="ru-RU" sz="1100" i="0">
                                                <a:latin typeface="Cambria Math" panose="02040503050406030204" pitchFamily="18" charset="0"/>
                                              </a:rPr>
                                              <m:t>2</m:t>
                                            </m:r>
                                            <m:r>
                                              <a:rPr lang="ru-RU" sz="1100" i="1">
                                                <a:latin typeface="Cambria Math" panose="02040503050406030204" pitchFamily="18" charset="0"/>
                                              </a:rPr>
                                              <m:t>𝜋</m:t>
                                            </m:r>
                                            <m:sSub>
                                              <m:sSubPr>
                                                <m:ctrlPr>
                                                  <a:rPr lang="ru-RU" sz="1100" i="1">
                                                    <a:solidFill>
                                                      <a:srgbClr val="836967"/>
                                                    </a:solidFill>
                                                    <a:latin typeface="Cambria Math" panose="02040503050406030204" pitchFamily="18" charset="0"/>
                                                  </a:rPr>
                                                </m:ctrlPr>
                                              </m:sSubPr>
                                              <m:e>
                                                <m:r>
                                                  <a:rPr lang="ru-RU" sz="1100" i="1">
                                                    <a:latin typeface="Cambria Math" panose="02040503050406030204" pitchFamily="18" charset="0"/>
                                                  </a:rPr>
                                                  <m:t>𝑡</m:t>
                                                </m:r>
                                              </m:e>
                                              <m:sub>
                                                <m:r>
                                                  <a:rPr lang="ru-RU" sz="1100" i="0">
                                                    <a:latin typeface="Cambria Math" panose="02040503050406030204" pitchFamily="18" charset="0"/>
                                                  </a:rPr>
                                                  <m:t>1</m:t>
                                                </m:r>
                                              </m:sub>
                                            </m:sSub>
                                          </m:e>
                                        </m:d>
                                      </m:e>
                                    </m:func>
                                  </m:e>
                                  <m:e>
                                    <m:func>
                                      <m:funcPr>
                                        <m:ctrlPr>
                                          <a:rPr lang="ru-RU" sz="1100" i="1">
                                            <a:latin typeface="Cambria Math" panose="02040503050406030204" pitchFamily="18" charset="0"/>
                                          </a:rPr>
                                        </m:ctrlPr>
                                      </m:funcPr>
                                      <m:fName>
                                        <m:r>
                                          <m:rPr>
                                            <m:sty m:val="p"/>
                                          </m:rPr>
                                          <a:rPr lang="ru-RU" sz="1100" i="0">
                                            <a:latin typeface="Cambria Math" panose="02040503050406030204" pitchFamily="18" charset="0"/>
                                          </a:rPr>
                                          <m:t>sin</m:t>
                                        </m:r>
                                      </m:fName>
                                      <m:e>
                                        <m:d>
                                          <m:dPr>
                                            <m:ctrlPr>
                                              <a:rPr lang="ru-RU" sz="1100" i="1">
                                                <a:solidFill>
                                                  <a:srgbClr val="836967"/>
                                                </a:solidFill>
                                                <a:latin typeface="Cambria Math" panose="02040503050406030204" pitchFamily="18" charset="0"/>
                                              </a:rPr>
                                            </m:ctrlPr>
                                          </m:dPr>
                                          <m:e>
                                            <m:r>
                                              <a:rPr lang="ru-RU" sz="1100" i="0">
                                                <a:latin typeface="Cambria Math" panose="02040503050406030204" pitchFamily="18" charset="0"/>
                                              </a:rPr>
                                              <m:t>4</m:t>
                                            </m:r>
                                            <m:r>
                                              <a:rPr lang="ru-RU" sz="1100" i="1">
                                                <a:latin typeface="Cambria Math" panose="02040503050406030204" pitchFamily="18" charset="0"/>
                                              </a:rPr>
                                              <m:t>𝜋</m:t>
                                            </m:r>
                                            <m:sSub>
                                              <m:sSubPr>
                                                <m:ctrlPr>
                                                  <a:rPr lang="ru-RU" sz="1100" i="1">
                                                    <a:solidFill>
                                                      <a:srgbClr val="836967"/>
                                                    </a:solidFill>
                                                    <a:latin typeface="Cambria Math" panose="02040503050406030204" pitchFamily="18" charset="0"/>
                                                  </a:rPr>
                                                </m:ctrlPr>
                                              </m:sSubPr>
                                              <m:e>
                                                <m:r>
                                                  <a:rPr lang="ru-RU" sz="1100" i="1">
                                                    <a:latin typeface="Cambria Math" panose="02040503050406030204" pitchFamily="18" charset="0"/>
                                                  </a:rPr>
                                                  <m:t>𝑡</m:t>
                                                </m:r>
                                              </m:e>
                                              <m:sub>
                                                <m:r>
                                                  <a:rPr lang="ru-RU" sz="1100" i="0">
                                                    <a:latin typeface="Cambria Math" panose="02040503050406030204" pitchFamily="18" charset="0"/>
                                                  </a:rPr>
                                                  <m:t>1</m:t>
                                                </m:r>
                                              </m:sub>
                                            </m:sSub>
                                          </m:e>
                                        </m:d>
                                      </m:e>
                                    </m:func>
                                  </m:e>
                                  <m:e>
                                    <m:func>
                                      <m:funcPr>
                                        <m:ctrlPr>
                                          <a:rPr lang="ru-RU" sz="1100" i="1">
                                            <a:latin typeface="Cambria Math" panose="02040503050406030204" pitchFamily="18" charset="0"/>
                                          </a:rPr>
                                        </m:ctrlPr>
                                      </m:funcPr>
                                      <m:fName>
                                        <m:r>
                                          <m:rPr>
                                            <m:sty m:val="p"/>
                                          </m:rPr>
                                          <a:rPr lang="ru-RU" sz="1100" i="0">
                                            <a:latin typeface="Cambria Math" panose="02040503050406030204" pitchFamily="18" charset="0"/>
                                          </a:rPr>
                                          <m:t>cos</m:t>
                                        </m:r>
                                      </m:fName>
                                      <m:e>
                                        <m:d>
                                          <m:dPr>
                                            <m:ctrlPr>
                                              <a:rPr lang="ru-RU" sz="1100" i="1">
                                                <a:solidFill>
                                                  <a:srgbClr val="836967"/>
                                                </a:solidFill>
                                                <a:latin typeface="Cambria Math" panose="02040503050406030204" pitchFamily="18" charset="0"/>
                                              </a:rPr>
                                            </m:ctrlPr>
                                          </m:dPr>
                                          <m:e>
                                            <m:r>
                                              <a:rPr lang="ru-RU" sz="1100" i="0">
                                                <a:latin typeface="Cambria Math" panose="02040503050406030204" pitchFamily="18" charset="0"/>
                                              </a:rPr>
                                              <m:t>4</m:t>
                                            </m:r>
                                            <m:r>
                                              <a:rPr lang="ru-RU" sz="1100" i="1">
                                                <a:latin typeface="Cambria Math" panose="02040503050406030204" pitchFamily="18" charset="0"/>
                                              </a:rPr>
                                              <m:t>𝜋</m:t>
                                            </m:r>
                                            <m:sSub>
                                              <m:sSubPr>
                                                <m:ctrlPr>
                                                  <a:rPr lang="ru-RU" sz="1100" i="1">
                                                    <a:solidFill>
                                                      <a:srgbClr val="836967"/>
                                                    </a:solidFill>
                                                    <a:latin typeface="Cambria Math" panose="02040503050406030204" pitchFamily="18" charset="0"/>
                                                  </a:rPr>
                                                </m:ctrlPr>
                                              </m:sSubPr>
                                              <m:e>
                                                <m:r>
                                                  <a:rPr lang="ru-RU" sz="1100" i="1">
                                                    <a:latin typeface="Cambria Math" panose="02040503050406030204" pitchFamily="18" charset="0"/>
                                                  </a:rPr>
                                                  <m:t>𝑡</m:t>
                                                </m:r>
                                              </m:e>
                                              <m:sub>
                                                <m:r>
                                                  <a:rPr lang="ru-RU" sz="1100" i="0">
                                                    <a:latin typeface="Cambria Math" panose="02040503050406030204" pitchFamily="18" charset="0"/>
                                                  </a:rPr>
                                                  <m:t>1</m:t>
                                                </m:r>
                                              </m:sub>
                                            </m:sSub>
                                          </m:e>
                                        </m:d>
                                      </m:e>
                                    </m:func>
                                  </m:e>
                                </m:mr>
                                <m:mr>
                                  <m:e>
                                    <m:r>
                                      <a:rPr lang="ru-RU" sz="1100" i="0">
                                        <a:latin typeface="Cambria Math" panose="02040503050406030204" pitchFamily="18" charset="0"/>
                                      </a:rPr>
                                      <m:t>⋮</m:t>
                                    </m:r>
                                  </m:e>
                                  <m:e>
                                    <m:r>
                                      <a:rPr lang="ru-RU" sz="1100" i="0">
                                        <a:latin typeface="Cambria Math" panose="02040503050406030204" pitchFamily="18" charset="0"/>
                                      </a:rPr>
                                      <m:t>⋮</m:t>
                                    </m:r>
                                  </m:e>
                                  <m:e>
                                    <m:r>
                                      <a:rPr lang="ru-RU" sz="1100" i="0">
                                        <a:latin typeface="Cambria Math" panose="02040503050406030204" pitchFamily="18" charset="0"/>
                                      </a:rPr>
                                      <m:t>⋮</m:t>
                                    </m:r>
                                  </m:e>
                                </m:mr>
                                <m:mr>
                                  <m:e>
                                    <m:func>
                                      <m:funcPr>
                                        <m:ctrlPr>
                                          <a:rPr lang="ru-RU" sz="1100" i="1">
                                            <a:latin typeface="Cambria Math" panose="02040503050406030204" pitchFamily="18" charset="0"/>
                                          </a:rPr>
                                        </m:ctrlPr>
                                      </m:funcPr>
                                      <m:fName>
                                        <m:r>
                                          <m:rPr>
                                            <m:sty m:val="p"/>
                                          </m:rPr>
                                          <a:rPr lang="ru-RU" sz="1100" i="0">
                                            <a:latin typeface="Cambria Math" panose="02040503050406030204" pitchFamily="18" charset="0"/>
                                          </a:rPr>
                                          <m:t>cos</m:t>
                                        </m:r>
                                      </m:fName>
                                      <m:e>
                                        <m:d>
                                          <m:dPr>
                                            <m:ctrlPr>
                                              <a:rPr lang="ru-RU" sz="1100" i="1">
                                                <a:solidFill>
                                                  <a:srgbClr val="836967"/>
                                                </a:solidFill>
                                                <a:latin typeface="Cambria Math" panose="02040503050406030204" pitchFamily="18" charset="0"/>
                                              </a:rPr>
                                            </m:ctrlPr>
                                          </m:dPr>
                                          <m:e>
                                            <m:r>
                                              <a:rPr lang="ru-RU" sz="1100" i="0">
                                                <a:latin typeface="Cambria Math" panose="02040503050406030204" pitchFamily="18" charset="0"/>
                                              </a:rPr>
                                              <m:t>2</m:t>
                                            </m:r>
                                            <m:r>
                                              <a:rPr lang="ru-RU" sz="1100" i="1">
                                                <a:latin typeface="Cambria Math" panose="02040503050406030204" pitchFamily="18" charset="0"/>
                                              </a:rPr>
                                              <m:t>𝜋</m:t>
                                            </m:r>
                                            <m:sSub>
                                              <m:sSubPr>
                                                <m:ctrlPr>
                                                  <a:rPr lang="ru-RU" sz="1100" i="1">
                                                    <a:solidFill>
                                                      <a:srgbClr val="836967"/>
                                                    </a:solidFill>
                                                    <a:latin typeface="Cambria Math" panose="02040503050406030204" pitchFamily="18" charset="0"/>
                                                  </a:rPr>
                                                </m:ctrlPr>
                                              </m:sSubPr>
                                              <m:e>
                                                <m:r>
                                                  <a:rPr lang="ru-RU" sz="1100" i="1">
                                                    <a:latin typeface="Cambria Math" panose="02040503050406030204" pitchFamily="18" charset="0"/>
                                                  </a:rPr>
                                                  <m:t>𝑡</m:t>
                                                </m:r>
                                              </m:e>
                                              <m:sub>
                                                <m:r>
                                                  <a:rPr lang="ru-RU" sz="1100" i="1">
                                                    <a:latin typeface="Cambria Math" panose="02040503050406030204" pitchFamily="18" charset="0"/>
                                                  </a:rPr>
                                                  <m:t>𝑛</m:t>
                                                </m:r>
                                              </m:sub>
                                            </m:sSub>
                                          </m:e>
                                        </m:d>
                                      </m:e>
                                    </m:func>
                                  </m:e>
                                  <m:e>
                                    <m:func>
                                      <m:funcPr>
                                        <m:ctrlPr>
                                          <a:rPr lang="ru-RU" sz="1100" i="1">
                                            <a:latin typeface="Cambria Math" panose="02040503050406030204" pitchFamily="18" charset="0"/>
                                          </a:rPr>
                                        </m:ctrlPr>
                                      </m:funcPr>
                                      <m:fName>
                                        <m:r>
                                          <m:rPr>
                                            <m:sty m:val="p"/>
                                          </m:rPr>
                                          <a:rPr lang="ru-RU" sz="1100" i="0">
                                            <a:latin typeface="Cambria Math" panose="02040503050406030204" pitchFamily="18" charset="0"/>
                                          </a:rPr>
                                          <m:t>sin</m:t>
                                        </m:r>
                                      </m:fName>
                                      <m:e>
                                        <m:d>
                                          <m:dPr>
                                            <m:ctrlPr>
                                              <a:rPr lang="ru-RU" sz="1100" i="1">
                                                <a:solidFill>
                                                  <a:srgbClr val="836967"/>
                                                </a:solidFill>
                                                <a:latin typeface="Cambria Math" panose="02040503050406030204" pitchFamily="18" charset="0"/>
                                              </a:rPr>
                                            </m:ctrlPr>
                                          </m:dPr>
                                          <m:e>
                                            <m:r>
                                              <a:rPr lang="ru-RU" sz="1100" i="0">
                                                <a:latin typeface="Cambria Math" panose="02040503050406030204" pitchFamily="18" charset="0"/>
                                              </a:rPr>
                                              <m:t>4</m:t>
                                            </m:r>
                                            <m:r>
                                              <a:rPr lang="ru-RU" sz="1100" i="1">
                                                <a:latin typeface="Cambria Math" panose="02040503050406030204" pitchFamily="18" charset="0"/>
                                              </a:rPr>
                                              <m:t>𝜋</m:t>
                                            </m:r>
                                            <m:sSub>
                                              <m:sSubPr>
                                                <m:ctrlPr>
                                                  <a:rPr lang="ru-RU" sz="1100" i="1">
                                                    <a:solidFill>
                                                      <a:srgbClr val="836967"/>
                                                    </a:solidFill>
                                                    <a:latin typeface="Cambria Math" panose="02040503050406030204" pitchFamily="18" charset="0"/>
                                                  </a:rPr>
                                                </m:ctrlPr>
                                              </m:sSubPr>
                                              <m:e>
                                                <m:r>
                                                  <a:rPr lang="ru-RU" sz="1100" i="1">
                                                    <a:latin typeface="Cambria Math" panose="02040503050406030204" pitchFamily="18" charset="0"/>
                                                  </a:rPr>
                                                  <m:t>𝑡</m:t>
                                                </m:r>
                                              </m:e>
                                              <m:sub>
                                                <m:r>
                                                  <a:rPr lang="ru-RU" sz="1100" i="1">
                                                    <a:latin typeface="Cambria Math" panose="02040503050406030204" pitchFamily="18" charset="0"/>
                                                  </a:rPr>
                                                  <m:t>𝑛</m:t>
                                                </m:r>
                                              </m:sub>
                                            </m:sSub>
                                          </m:e>
                                        </m:d>
                                      </m:e>
                                    </m:func>
                                  </m:e>
                                  <m:e>
                                    <m:func>
                                      <m:funcPr>
                                        <m:ctrlPr>
                                          <a:rPr lang="ru-RU" sz="1100" i="1">
                                            <a:latin typeface="Cambria Math" panose="02040503050406030204" pitchFamily="18" charset="0"/>
                                          </a:rPr>
                                        </m:ctrlPr>
                                      </m:funcPr>
                                      <m:fName>
                                        <m:r>
                                          <m:rPr>
                                            <m:sty m:val="p"/>
                                          </m:rPr>
                                          <a:rPr lang="ru-RU" sz="1100" i="0">
                                            <a:latin typeface="Cambria Math" panose="02040503050406030204" pitchFamily="18" charset="0"/>
                                          </a:rPr>
                                          <m:t>cos</m:t>
                                        </m:r>
                                      </m:fName>
                                      <m:e>
                                        <m:d>
                                          <m:dPr>
                                            <m:ctrlPr>
                                              <a:rPr lang="ru-RU" sz="1100" i="1">
                                                <a:solidFill>
                                                  <a:srgbClr val="836967"/>
                                                </a:solidFill>
                                                <a:latin typeface="Cambria Math" panose="02040503050406030204" pitchFamily="18" charset="0"/>
                                              </a:rPr>
                                            </m:ctrlPr>
                                          </m:dPr>
                                          <m:e>
                                            <m:r>
                                              <a:rPr lang="ru-RU" sz="1100" i="0">
                                                <a:latin typeface="Cambria Math" panose="02040503050406030204" pitchFamily="18" charset="0"/>
                                              </a:rPr>
                                              <m:t>4</m:t>
                                            </m:r>
                                            <m:r>
                                              <a:rPr lang="ru-RU" sz="1100" i="1">
                                                <a:latin typeface="Cambria Math" panose="02040503050406030204" pitchFamily="18" charset="0"/>
                                              </a:rPr>
                                              <m:t>𝜋</m:t>
                                            </m:r>
                                            <m:sSub>
                                              <m:sSubPr>
                                                <m:ctrlPr>
                                                  <a:rPr lang="ru-RU" sz="1100" i="1">
                                                    <a:solidFill>
                                                      <a:srgbClr val="836967"/>
                                                    </a:solidFill>
                                                    <a:latin typeface="Cambria Math" panose="02040503050406030204" pitchFamily="18" charset="0"/>
                                                  </a:rPr>
                                                </m:ctrlPr>
                                              </m:sSubPr>
                                              <m:e>
                                                <m:r>
                                                  <a:rPr lang="ru-RU" sz="1100" i="1">
                                                    <a:latin typeface="Cambria Math" panose="02040503050406030204" pitchFamily="18" charset="0"/>
                                                  </a:rPr>
                                                  <m:t>𝑡</m:t>
                                                </m:r>
                                              </m:e>
                                              <m:sub>
                                                <m:r>
                                                  <a:rPr lang="ru-RU" sz="1100" i="1">
                                                    <a:latin typeface="Cambria Math" panose="02040503050406030204" pitchFamily="18" charset="0"/>
                                                  </a:rPr>
                                                  <m:t>𝑛</m:t>
                                                </m:r>
                                              </m:sub>
                                            </m:sSub>
                                          </m:e>
                                        </m:d>
                                      </m:e>
                                    </m:func>
                                  </m:e>
                                </m:mr>
                              </m:m>
                              <m:r>
                                <a:rPr lang="en-US" sz="1100" b="0" i="1" smtClean="0">
                                  <a:latin typeface="Cambria Math" panose="02040503050406030204" pitchFamily="18" charset="0"/>
                                </a:rPr>
                                <m:t>   </m:t>
                              </m:r>
                            </m:e>
                          </m:mr>
                        </m:m>
                        <m:m>
                          <m:mPr>
                            <m:mcs>
                              <m:mc>
                                <m:mcPr>
                                  <m:count m:val="3"/>
                                  <m:mcJc m:val="center"/>
                                </m:mcPr>
                              </m:mc>
                            </m:mcs>
                            <m:ctrlPr>
                              <a:rPr lang="ru-RU" sz="1100" i="1" smtClean="0">
                                <a:latin typeface="Cambria Math" panose="02040503050406030204" pitchFamily="18" charset="0"/>
                              </a:rPr>
                            </m:ctrlPr>
                          </m:mPr>
                          <m:mr>
                            <m:e>
                              <m:r>
                                <a:rPr lang="en-US" sz="1100" i="1">
                                  <a:solidFill>
                                    <a:prstClr val="black"/>
                                  </a:solidFill>
                                  <a:latin typeface="Cambria Math" panose="02040503050406030204" pitchFamily="18" charset="0"/>
                                  <a:ea typeface="Cambria Math" panose="02040503050406030204" pitchFamily="18" charset="0"/>
                                </a:rPr>
                                <m:t>𝐻</m:t>
                              </m:r>
                              <m:d>
                                <m:dPr>
                                  <m:ctrlPr>
                                    <a:rPr lang="mr-IN" sz="1100" i="1">
                                      <a:solidFill>
                                        <a:prstClr val="black"/>
                                      </a:solidFill>
                                      <a:latin typeface="Cambria Math" panose="02040503050406030204" pitchFamily="18" charset="0"/>
                                      <a:ea typeface="Cambria Math" panose="02040503050406030204" pitchFamily="18" charset="0"/>
                                    </a:rPr>
                                  </m:ctrlPr>
                                </m:dPr>
                                <m:e>
                                  <m:sSub>
                                    <m:sSubPr>
                                      <m:ctrlPr>
                                        <a:rPr lang="ru-RU" sz="1100" i="1">
                                          <a:solidFill>
                                            <a:srgbClr val="836967"/>
                                          </a:solidFill>
                                          <a:latin typeface="Cambria Math" panose="02040503050406030204" pitchFamily="18" charset="0"/>
                                        </a:rPr>
                                      </m:ctrlPr>
                                    </m:sSubPr>
                                    <m:e>
                                      <m:r>
                                        <a:rPr lang="ru-RU" sz="1100" i="1">
                                          <a:latin typeface="Cambria Math" panose="02040503050406030204" pitchFamily="18" charset="0"/>
                                        </a:rPr>
                                        <m:t>𝑡</m:t>
                                      </m:r>
                                    </m:e>
                                    <m:sub>
                                      <m:r>
                                        <a:rPr lang="ru-RU" sz="1100">
                                          <a:latin typeface="Cambria Math" panose="02040503050406030204" pitchFamily="18" charset="0"/>
                                        </a:rPr>
                                        <m:t>1</m:t>
                                      </m:r>
                                    </m:sub>
                                  </m:sSub>
                                  <m:r>
                                    <a:rPr lang="en-US" sz="1100" i="1">
                                      <a:solidFill>
                                        <a:prstClr val="black"/>
                                      </a:solidFill>
                                      <a:latin typeface="Cambria Math" panose="02040503050406030204" pitchFamily="18" charset="0"/>
                                      <a:ea typeface="Cambria Math" panose="02040503050406030204" pitchFamily="18" charset="0"/>
                                    </a:rPr>
                                    <m:t>−</m:t>
                                  </m:r>
                                  <m:sSub>
                                    <m:sSubPr>
                                      <m:ctrlPr>
                                        <a:rPr lang="en-US" sz="1100" i="1">
                                          <a:solidFill>
                                            <a:prstClr val="black"/>
                                          </a:solidFill>
                                          <a:latin typeface="Cambria Math" panose="02040503050406030204" pitchFamily="18" charset="0"/>
                                          <a:ea typeface="Cambria Math" panose="02040503050406030204" pitchFamily="18" charset="0"/>
                                        </a:rPr>
                                      </m:ctrlPr>
                                    </m:sSubPr>
                                    <m:e>
                                      <m:r>
                                        <a:rPr lang="en-US" sz="1100" i="1">
                                          <a:solidFill>
                                            <a:prstClr val="black"/>
                                          </a:solidFill>
                                          <a:latin typeface="Cambria Math" panose="02040503050406030204" pitchFamily="18" charset="0"/>
                                          <a:ea typeface="Cambria Math" panose="02040503050406030204" pitchFamily="18" charset="0"/>
                                        </a:rPr>
                                        <m:t>𝑡</m:t>
                                      </m:r>
                                    </m:e>
                                    <m:sub>
                                      <m:r>
                                        <a:rPr lang="en-US" sz="1100" i="1">
                                          <a:solidFill>
                                            <a:prstClr val="black"/>
                                          </a:solidFill>
                                          <a:latin typeface="Cambria Math" panose="02040503050406030204" pitchFamily="18" charset="0"/>
                                          <a:ea typeface="Cambria Math" panose="02040503050406030204" pitchFamily="18" charset="0"/>
                                        </a:rPr>
                                        <m:t>0</m:t>
                                      </m:r>
                                    </m:sub>
                                  </m:sSub>
                                </m:e>
                              </m:d>
                            </m:e>
                            <m:e>
                              <m:r>
                                <a:rPr lang="ru-RU" sz="1100" i="1" smtClean="0">
                                  <a:latin typeface="Cambria Math" panose="02040503050406030204" pitchFamily="18" charset="0"/>
                                </a:rPr>
                                <m:t>…</m:t>
                              </m:r>
                            </m:e>
                            <m:e>
                              <m:r>
                                <a:rPr lang="ru-RU" sz="1100" i="1">
                                  <a:latin typeface="Cambria Math" panose="02040503050406030204" pitchFamily="18" charset="0"/>
                                </a:rPr>
                                <m:t>…</m:t>
                              </m:r>
                            </m:e>
                          </m:mr>
                          <m:mr>
                            <m:e>
                              <m:r>
                                <a:rPr lang="ru-RU" sz="1100">
                                  <a:latin typeface="Cambria Math" panose="02040503050406030204" pitchFamily="18" charset="0"/>
                                </a:rPr>
                                <m:t>⋮</m:t>
                              </m:r>
                            </m:e>
                            <m:e>
                              <m:r>
                                <a:rPr lang="ru-RU" sz="1100" i="1" smtClean="0">
                                  <a:latin typeface="Cambria Math" panose="02040503050406030204" pitchFamily="18" charset="0"/>
                                </a:rPr>
                                <m:t>⋱</m:t>
                              </m:r>
                            </m:e>
                            <m:e>
                              <m:r>
                                <a:rPr lang="ru-RU" sz="1100" i="1" smtClean="0">
                                  <a:latin typeface="Cambria Math" panose="02040503050406030204" pitchFamily="18" charset="0"/>
                                </a:rPr>
                                <m:t>⋮</m:t>
                              </m:r>
                            </m:e>
                          </m:mr>
                          <m:mr>
                            <m:e>
                              <m:r>
                                <a:rPr lang="en-US" sz="1100" i="1">
                                  <a:solidFill>
                                    <a:prstClr val="black"/>
                                  </a:solidFill>
                                  <a:latin typeface="Cambria Math" panose="02040503050406030204" pitchFamily="18" charset="0"/>
                                  <a:ea typeface="Cambria Math" panose="02040503050406030204" pitchFamily="18" charset="0"/>
                                </a:rPr>
                                <m:t>𝐻</m:t>
                              </m:r>
                              <m:d>
                                <m:dPr>
                                  <m:ctrlPr>
                                    <a:rPr lang="mr-IN" sz="1100" i="1">
                                      <a:solidFill>
                                        <a:prstClr val="black"/>
                                      </a:solidFill>
                                      <a:latin typeface="Cambria Math" panose="02040503050406030204" pitchFamily="18" charset="0"/>
                                      <a:ea typeface="Cambria Math" panose="02040503050406030204" pitchFamily="18" charset="0"/>
                                    </a:rPr>
                                  </m:ctrlPr>
                                </m:dPr>
                                <m:e>
                                  <m:sSub>
                                    <m:sSubPr>
                                      <m:ctrlPr>
                                        <a:rPr lang="ru-RU" sz="1100" i="1">
                                          <a:solidFill>
                                            <a:srgbClr val="836967"/>
                                          </a:solidFill>
                                          <a:latin typeface="Cambria Math" panose="02040503050406030204" pitchFamily="18" charset="0"/>
                                        </a:rPr>
                                      </m:ctrlPr>
                                    </m:sSubPr>
                                    <m:e>
                                      <m:r>
                                        <a:rPr lang="ru-RU" sz="1100" i="1">
                                          <a:latin typeface="Cambria Math" panose="02040503050406030204" pitchFamily="18" charset="0"/>
                                        </a:rPr>
                                        <m:t>𝑡</m:t>
                                      </m:r>
                                    </m:e>
                                    <m:sub>
                                      <m:r>
                                        <a:rPr lang="ru-RU" sz="1100" i="1">
                                          <a:latin typeface="Cambria Math" panose="02040503050406030204" pitchFamily="18" charset="0"/>
                                        </a:rPr>
                                        <m:t>𝑛</m:t>
                                      </m:r>
                                    </m:sub>
                                  </m:sSub>
                                  <m:r>
                                    <a:rPr lang="en-US" sz="1100" i="1">
                                      <a:solidFill>
                                        <a:prstClr val="black"/>
                                      </a:solidFill>
                                      <a:latin typeface="Cambria Math" panose="02040503050406030204" pitchFamily="18" charset="0"/>
                                      <a:ea typeface="Cambria Math" panose="02040503050406030204" pitchFamily="18" charset="0"/>
                                    </a:rPr>
                                    <m:t>−</m:t>
                                  </m:r>
                                  <m:sSub>
                                    <m:sSubPr>
                                      <m:ctrlPr>
                                        <a:rPr lang="en-US" sz="1100" i="1">
                                          <a:solidFill>
                                            <a:prstClr val="black"/>
                                          </a:solidFill>
                                          <a:latin typeface="Cambria Math" panose="02040503050406030204" pitchFamily="18" charset="0"/>
                                          <a:ea typeface="Cambria Math" panose="02040503050406030204" pitchFamily="18" charset="0"/>
                                        </a:rPr>
                                      </m:ctrlPr>
                                    </m:sSubPr>
                                    <m:e>
                                      <m:r>
                                        <a:rPr lang="en-US" sz="1100" i="1">
                                          <a:solidFill>
                                            <a:prstClr val="black"/>
                                          </a:solidFill>
                                          <a:latin typeface="Cambria Math" panose="02040503050406030204" pitchFamily="18" charset="0"/>
                                          <a:ea typeface="Cambria Math" panose="02040503050406030204" pitchFamily="18" charset="0"/>
                                        </a:rPr>
                                        <m:t>𝑡</m:t>
                                      </m:r>
                                    </m:e>
                                    <m:sub>
                                      <m:r>
                                        <a:rPr lang="en-US" sz="1100" i="1">
                                          <a:solidFill>
                                            <a:prstClr val="black"/>
                                          </a:solidFill>
                                          <a:latin typeface="Cambria Math" panose="02040503050406030204" pitchFamily="18" charset="0"/>
                                          <a:ea typeface="Cambria Math" panose="02040503050406030204" pitchFamily="18" charset="0"/>
                                        </a:rPr>
                                        <m:t>0</m:t>
                                      </m:r>
                                    </m:sub>
                                  </m:sSub>
                                </m:e>
                              </m:d>
                            </m:e>
                            <m:e>
                              <m:r>
                                <a:rPr lang="ru-RU" sz="1100" i="1" smtClean="0">
                                  <a:latin typeface="Cambria Math" panose="02040503050406030204" pitchFamily="18" charset="0"/>
                                </a:rPr>
                                <m:t>⋯</m:t>
                              </m:r>
                            </m:e>
                            <m:e>
                              <m:r>
                                <a:rPr lang="ru-RU" sz="1100" i="1" smtClean="0">
                                  <a:latin typeface="Cambria Math" panose="02040503050406030204" pitchFamily="18" charset="0"/>
                                </a:rPr>
                                <m:t>⋯</m:t>
                              </m:r>
                            </m:e>
                          </m:mr>
                        </m:m>
                      </m:e>
                    </m:d>
                  </m:oMath>
                </a14:m>
                <a:r>
                  <a:rPr lang="ru-RU" sz="1400" dirty="0">
                    <a:solidFill>
                      <a:srgbClr val="836967"/>
                    </a:solidFill>
                  </a:rPr>
                  <a:t> </a:t>
                </a:r>
                <a14:m>
                  <m:oMath xmlns:m="http://schemas.openxmlformats.org/officeDocument/2006/math">
                    <m:d>
                      <m:dPr>
                        <m:begChr m:val="["/>
                        <m:endChr m:val="]"/>
                        <m:ctrlPr>
                          <a:rPr lang="ru-RU" sz="1100" i="1">
                            <a:solidFill>
                              <a:srgbClr val="836967"/>
                            </a:solidFill>
                            <a:latin typeface="Cambria Math" panose="02040503050406030204" pitchFamily="18" charset="0"/>
                          </a:rPr>
                        </m:ctrlPr>
                      </m:dPr>
                      <m:e>
                        <m:m>
                          <m:mPr>
                            <m:plcHide m:val="on"/>
                            <m:mcs>
                              <m:mc>
                                <m:mcPr>
                                  <m:count m:val="1"/>
                                  <m:mcJc m:val="center"/>
                                </m:mcPr>
                              </m:mc>
                            </m:mcs>
                            <m:ctrlPr>
                              <a:rPr lang="ru-RU" sz="1100" i="1">
                                <a:solidFill>
                                  <a:srgbClr val="836967"/>
                                </a:solidFill>
                                <a:latin typeface="Cambria Math" panose="02040503050406030204" pitchFamily="18" charset="0"/>
                              </a:rPr>
                            </m:ctrlPr>
                          </m:mPr>
                          <m:mr>
                            <m:e>
                              <m:m>
                                <m:mPr>
                                  <m:plcHide m:val="on"/>
                                  <m:mcs>
                                    <m:mc>
                                      <m:mcPr>
                                        <m:count m:val="1"/>
                                        <m:mcJc m:val="center"/>
                                      </m:mcPr>
                                    </m:mc>
                                  </m:mcs>
                                  <m:ctrlPr>
                                    <a:rPr lang="ru-RU" sz="1100" i="1">
                                      <a:solidFill>
                                        <a:srgbClr val="836967"/>
                                      </a:solidFill>
                                      <a:latin typeface="Cambria Math" panose="02040503050406030204" pitchFamily="18" charset="0"/>
                                    </a:rPr>
                                  </m:ctrlPr>
                                </m:mPr>
                                <m:mr>
                                  <m:e>
                                    <m:sSub>
                                      <m:sSubPr>
                                        <m:ctrlPr>
                                          <a:rPr lang="ru-RU" sz="1100" i="1">
                                            <a:solidFill>
                                              <a:srgbClr val="836967"/>
                                            </a:solidFill>
                                            <a:latin typeface="Cambria Math" panose="02040503050406030204" pitchFamily="18" charset="0"/>
                                          </a:rPr>
                                        </m:ctrlPr>
                                      </m:sSubPr>
                                      <m:e>
                                        <m:r>
                                          <a:rPr lang="ru-RU" sz="1100" i="1">
                                            <a:latin typeface="Cambria Math" panose="02040503050406030204" pitchFamily="18" charset="0"/>
                                          </a:rPr>
                                          <m:t>𝑐</m:t>
                                        </m:r>
                                      </m:e>
                                      <m:sub>
                                        <m:r>
                                          <a:rPr lang="ru-RU" sz="1100">
                                            <a:latin typeface="Cambria Math" panose="02040503050406030204" pitchFamily="18" charset="0"/>
                                          </a:rPr>
                                          <m:t>1</m:t>
                                        </m:r>
                                      </m:sub>
                                    </m:sSub>
                                  </m:e>
                                </m:mr>
                                <m:mr>
                                  <m:e>
                                    <m:sSub>
                                      <m:sSubPr>
                                        <m:ctrlPr>
                                          <a:rPr lang="ru-RU" sz="1100" i="1">
                                            <a:solidFill>
                                              <a:srgbClr val="836967"/>
                                            </a:solidFill>
                                            <a:latin typeface="Cambria Math" panose="02040503050406030204" pitchFamily="18" charset="0"/>
                                          </a:rPr>
                                        </m:ctrlPr>
                                      </m:sSubPr>
                                      <m:e>
                                        <m:r>
                                          <a:rPr lang="ru-RU" sz="1100" i="1">
                                            <a:latin typeface="Cambria Math" panose="02040503050406030204" pitchFamily="18" charset="0"/>
                                          </a:rPr>
                                          <m:t>𝑐</m:t>
                                        </m:r>
                                      </m:e>
                                      <m:sub>
                                        <m:r>
                                          <a:rPr lang="ru-RU" sz="1100">
                                            <a:latin typeface="Cambria Math" panose="02040503050406030204" pitchFamily="18" charset="0"/>
                                          </a:rPr>
                                          <m:t>2</m:t>
                                        </m:r>
                                      </m:sub>
                                    </m:sSub>
                                  </m:e>
                                </m:mr>
                                <m:mr>
                                  <m:e>
                                    <m:sSub>
                                      <m:sSubPr>
                                        <m:ctrlPr>
                                          <a:rPr lang="ru-RU" sz="1100" i="1">
                                            <a:solidFill>
                                              <a:srgbClr val="836967"/>
                                            </a:solidFill>
                                            <a:latin typeface="Cambria Math" panose="02040503050406030204" pitchFamily="18" charset="0"/>
                                          </a:rPr>
                                        </m:ctrlPr>
                                      </m:sSubPr>
                                      <m:e>
                                        <m:r>
                                          <a:rPr lang="ru-RU" sz="1100" i="1">
                                            <a:latin typeface="Cambria Math" panose="02040503050406030204" pitchFamily="18" charset="0"/>
                                          </a:rPr>
                                          <m:t>𝑐</m:t>
                                        </m:r>
                                      </m:e>
                                      <m:sub>
                                        <m:r>
                                          <a:rPr lang="ru-RU" sz="1100" i="1">
                                            <a:latin typeface="Cambria Math" panose="02040503050406030204" pitchFamily="18" charset="0"/>
                                          </a:rPr>
                                          <m:t>3</m:t>
                                        </m:r>
                                      </m:sub>
                                    </m:sSub>
                                  </m:e>
                                </m:mr>
                              </m:m>
                            </m:e>
                          </m:mr>
                          <m:mr>
                            <m:e>
                              <m:m>
                                <m:mPr>
                                  <m:plcHide m:val="on"/>
                                  <m:mcs>
                                    <m:mc>
                                      <m:mcPr>
                                        <m:count m:val="1"/>
                                        <m:mcJc m:val="center"/>
                                      </m:mcPr>
                                    </m:mc>
                                  </m:mcs>
                                  <m:ctrlPr>
                                    <a:rPr lang="ru-RU" sz="1100" i="1">
                                      <a:solidFill>
                                        <a:srgbClr val="836967"/>
                                      </a:solidFill>
                                      <a:latin typeface="Cambria Math" panose="02040503050406030204" pitchFamily="18" charset="0"/>
                                    </a:rPr>
                                  </m:ctrlPr>
                                </m:mPr>
                                <m:mr>
                                  <m:e>
                                    <m:sSub>
                                      <m:sSubPr>
                                        <m:ctrlPr>
                                          <a:rPr lang="ru-RU" sz="1100" i="1">
                                            <a:solidFill>
                                              <a:srgbClr val="836967"/>
                                            </a:solidFill>
                                            <a:latin typeface="Cambria Math" panose="02040503050406030204" pitchFamily="18" charset="0"/>
                                          </a:rPr>
                                        </m:ctrlPr>
                                      </m:sSubPr>
                                      <m:e>
                                        <m:r>
                                          <a:rPr lang="ru-RU" sz="1100" i="1">
                                            <a:latin typeface="Cambria Math" panose="02040503050406030204" pitchFamily="18" charset="0"/>
                                          </a:rPr>
                                          <m:t>𝑐</m:t>
                                        </m:r>
                                      </m:e>
                                      <m:sub>
                                        <m:r>
                                          <a:rPr lang="ru-RU" sz="1100">
                                            <a:latin typeface="Cambria Math" panose="02040503050406030204" pitchFamily="18" charset="0"/>
                                          </a:rPr>
                                          <m:t>4</m:t>
                                        </m:r>
                                      </m:sub>
                                    </m:sSub>
                                  </m:e>
                                </m:mr>
                                <m:mr>
                                  <m:e>
                                    <m:sSub>
                                      <m:sSubPr>
                                        <m:ctrlPr>
                                          <a:rPr lang="ru-RU" sz="1100" i="1">
                                            <a:solidFill>
                                              <a:srgbClr val="836967"/>
                                            </a:solidFill>
                                            <a:latin typeface="Cambria Math" panose="02040503050406030204" pitchFamily="18" charset="0"/>
                                          </a:rPr>
                                        </m:ctrlPr>
                                      </m:sSubPr>
                                      <m:e>
                                        <m:r>
                                          <a:rPr lang="ru-RU" sz="1100" i="1">
                                            <a:latin typeface="Cambria Math" panose="02040503050406030204" pitchFamily="18" charset="0"/>
                                          </a:rPr>
                                          <m:t>𝑐</m:t>
                                        </m:r>
                                      </m:e>
                                      <m:sub>
                                        <m:r>
                                          <a:rPr lang="ru-RU" sz="1100">
                                            <a:latin typeface="Cambria Math" panose="02040503050406030204" pitchFamily="18" charset="0"/>
                                          </a:rPr>
                                          <m:t>5</m:t>
                                        </m:r>
                                      </m:sub>
                                    </m:sSub>
                                  </m:e>
                                </m:mr>
                                <m:mr>
                                  <m:e>
                                    <m:eqArr>
                                      <m:eqArrPr>
                                        <m:ctrlPr>
                                          <a:rPr lang="ru-RU" sz="1100" i="1">
                                            <a:solidFill>
                                              <a:srgbClr val="836967"/>
                                            </a:solidFill>
                                            <a:latin typeface="Cambria Math" panose="02040503050406030204" pitchFamily="18" charset="0"/>
                                          </a:rPr>
                                        </m:ctrlPr>
                                      </m:eqArrPr>
                                      <m:e>
                                        <m:sSub>
                                          <m:sSubPr>
                                            <m:ctrlPr>
                                              <a:rPr lang="ru-RU" sz="1100" i="1">
                                                <a:solidFill>
                                                  <a:srgbClr val="836967"/>
                                                </a:solidFill>
                                                <a:latin typeface="Cambria Math" panose="02040503050406030204" pitchFamily="18" charset="0"/>
                                              </a:rPr>
                                            </m:ctrlPr>
                                          </m:sSubPr>
                                          <m:e>
                                            <m:r>
                                              <a:rPr lang="ru-RU" sz="1100" i="1">
                                                <a:latin typeface="Cambria Math" panose="02040503050406030204" pitchFamily="18" charset="0"/>
                                              </a:rPr>
                                              <m:t>𝑐</m:t>
                                            </m:r>
                                          </m:e>
                                          <m:sub>
                                            <m:r>
                                              <a:rPr lang="ru-RU" sz="1100">
                                                <a:latin typeface="Cambria Math" panose="02040503050406030204" pitchFamily="18" charset="0"/>
                                              </a:rPr>
                                              <m:t>6</m:t>
                                            </m:r>
                                          </m:sub>
                                        </m:sSub>
                                      </m:e>
                                      <m:e>
                                        <m:sSub>
                                          <m:sSubPr>
                                            <m:ctrlPr>
                                              <a:rPr lang="ru-RU" sz="1100" i="1">
                                                <a:solidFill>
                                                  <a:srgbClr val="836967"/>
                                                </a:solidFill>
                                                <a:latin typeface="Cambria Math" panose="02040503050406030204" pitchFamily="18" charset="0"/>
                                              </a:rPr>
                                            </m:ctrlPr>
                                          </m:sSubPr>
                                          <m:e>
                                            <m:r>
                                              <a:rPr lang="ru-RU" sz="1100" i="1">
                                                <a:latin typeface="Cambria Math" panose="02040503050406030204" pitchFamily="18" charset="0"/>
                                              </a:rPr>
                                              <m:t>𝑐</m:t>
                                            </m:r>
                                          </m:e>
                                          <m:sub>
                                            <m:r>
                                              <a:rPr lang="en-US" sz="1100">
                                                <a:latin typeface="Cambria Math" panose="02040503050406030204" pitchFamily="18" charset="0"/>
                                              </a:rPr>
                                              <m:t>7</m:t>
                                            </m:r>
                                          </m:sub>
                                        </m:sSub>
                                      </m:e>
                                      <m:e>
                                        <m:r>
                                          <a:rPr lang="ru-RU" sz="1100" i="1">
                                            <a:latin typeface="Cambria Math" panose="02040503050406030204" pitchFamily="18" charset="0"/>
                                          </a:rPr>
                                          <m:t>⋮</m:t>
                                        </m:r>
                                      </m:e>
                                    </m:eqArr>
                                  </m:e>
                                </m:mr>
                              </m:m>
                            </m:e>
                          </m:mr>
                        </m:m>
                      </m:e>
                    </m:d>
                  </m:oMath>
                </a14:m>
                <a:r>
                  <a:rPr lang="en-US" sz="1400" dirty="0"/>
                  <a:t> =</a:t>
                </a:r>
              </a:p>
              <a:p>
                <a:pPr algn="ctr"/>
                <a:r>
                  <a:rPr lang="en-US" sz="1100" dirty="0"/>
                  <a:t>                                                                                                      =</a:t>
                </a:r>
                <a:r>
                  <a:rPr lang="ru-RU" sz="1100" dirty="0">
                    <a:solidFill>
                      <a:srgbClr val="836967"/>
                    </a:solidFill>
                  </a:rPr>
                  <a:t> </a:t>
                </a:r>
                <a14:m>
                  <m:oMath xmlns:m="http://schemas.openxmlformats.org/officeDocument/2006/math">
                    <m:d>
                      <m:dPr>
                        <m:begChr m:val="["/>
                        <m:endChr m:val="]"/>
                        <m:ctrlPr>
                          <a:rPr lang="ru-RU" sz="1100" i="1">
                            <a:solidFill>
                              <a:srgbClr val="836967"/>
                            </a:solidFill>
                            <a:latin typeface="Cambria Math" panose="02040503050406030204" pitchFamily="18" charset="0"/>
                          </a:rPr>
                        </m:ctrlPr>
                      </m:dPr>
                      <m:e>
                        <m:m>
                          <m:mPr>
                            <m:plcHide m:val="on"/>
                            <m:mcs>
                              <m:mc>
                                <m:mcPr>
                                  <m:count m:val="1"/>
                                  <m:mcJc m:val="center"/>
                                </m:mcPr>
                              </m:mc>
                            </m:mcs>
                            <m:ctrlPr>
                              <a:rPr lang="ru-RU" sz="1100" i="1">
                                <a:solidFill>
                                  <a:srgbClr val="836967"/>
                                </a:solidFill>
                                <a:latin typeface="Cambria Math" panose="02040503050406030204" pitchFamily="18" charset="0"/>
                              </a:rPr>
                            </m:ctrlPr>
                          </m:mPr>
                          <m:mr>
                            <m:e>
                              <m:sSub>
                                <m:sSubPr>
                                  <m:ctrlPr>
                                    <a:rPr lang="ru-RU" sz="1100" i="1">
                                      <a:solidFill>
                                        <a:srgbClr val="836967"/>
                                      </a:solidFill>
                                      <a:latin typeface="Cambria Math" panose="02040503050406030204" pitchFamily="18" charset="0"/>
                                    </a:rPr>
                                  </m:ctrlPr>
                                </m:sSubPr>
                                <m:e>
                                  <m:r>
                                    <a:rPr lang="ru-RU" sz="1100" i="1">
                                      <a:latin typeface="Cambria Math" panose="02040503050406030204" pitchFamily="18" charset="0"/>
                                    </a:rPr>
                                    <m:t>𝑥</m:t>
                                  </m:r>
                                </m:e>
                                <m:sub>
                                  <m:r>
                                    <a:rPr lang="ru-RU" sz="1100" i="0">
                                      <a:latin typeface="Cambria Math" panose="02040503050406030204" pitchFamily="18" charset="0"/>
                                    </a:rPr>
                                    <m:t>1</m:t>
                                  </m:r>
                                </m:sub>
                              </m:sSub>
                              <m:r>
                                <a:rPr lang="ru-RU" sz="1100" i="0">
                                  <a:latin typeface="Cambria Math" panose="02040503050406030204" pitchFamily="18" charset="0"/>
                                </a:rPr>
                                <m:t>+</m:t>
                              </m:r>
                              <m:sSub>
                                <m:sSubPr>
                                  <m:ctrlPr>
                                    <a:rPr lang="ru-RU" sz="1100" i="1">
                                      <a:solidFill>
                                        <a:srgbClr val="836967"/>
                                      </a:solidFill>
                                      <a:latin typeface="Cambria Math" panose="02040503050406030204" pitchFamily="18" charset="0"/>
                                    </a:rPr>
                                  </m:ctrlPr>
                                </m:sSubPr>
                                <m:e>
                                  <m:r>
                                    <a:rPr lang="ru-RU" sz="1100" i="1">
                                      <a:latin typeface="Cambria Math" panose="02040503050406030204" pitchFamily="18" charset="0"/>
                                    </a:rPr>
                                    <m:t>𝜀</m:t>
                                  </m:r>
                                </m:e>
                                <m:sub>
                                  <m:r>
                                    <a:rPr lang="ru-RU" sz="1100" i="0">
                                      <a:latin typeface="Cambria Math" panose="02040503050406030204" pitchFamily="18" charset="0"/>
                                    </a:rPr>
                                    <m:t>1</m:t>
                                  </m:r>
                                </m:sub>
                              </m:sSub>
                            </m:e>
                          </m:mr>
                          <m:mr>
                            <m:e>
                              <m:r>
                                <a:rPr lang="ru-RU" sz="1100" i="0">
                                  <a:latin typeface="Cambria Math" panose="02040503050406030204" pitchFamily="18" charset="0"/>
                                </a:rPr>
                                <m:t>⋮</m:t>
                              </m:r>
                            </m:e>
                          </m:mr>
                          <m:mr>
                            <m:e>
                              <m:sSub>
                                <m:sSubPr>
                                  <m:ctrlPr>
                                    <a:rPr lang="ru-RU" sz="1100" i="1">
                                      <a:solidFill>
                                        <a:srgbClr val="836967"/>
                                      </a:solidFill>
                                      <a:latin typeface="Cambria Math" panose="02040503050406030204" pitchFamily="18" charset="0"/>
                                    </a:rPr>
                                  </m:ctrlPr>
                                </m:sSubPr>
                                <m:e>
                                  <m:r>
                                    <a:rPr lang="ru-RU" sz="1100" i="1">
                                      <a:latin typeface="Cambria Math" panose="02040503050406030204" pitchFamily="18" charset="0"/>
                                    </a:rPr>
                                    <m:t>𝑥</m:t>
                                  </m:r>
                                </m:e>
                                <m:sub>
                                  <m:r>
                                    <a:rPr lang="ru-RU" sz="1100" i="1">
                                      <a:latin typeface="Cambria Math" panose="02040503050406030204" pitchFamily="18" charset="0"/>
                                    </a:rPr>
                                    <m:t>𝑛</m:t>
                                  </m:r>
                                </m:sub>
                              </m:sSub>
                              <m:r>
                                <a:rPr lang="ru-RU" sz="1100" i="0">
                                  <a:latin typeface="Cambria Math" panose="02040503050406030204" pitchFamily="18" charset="0"/>
                                </a:rPr>
                                <m:t>+</m:t>
                              </m:r>
                              <m:sSub>
                                <m:sSubPr>
                                  <m:ctrlPr>
                                    <a:rPr lang="ru-RU" sz="1100" i="1">
                                      <a:solidFill>
                                        <a:srgbClr val="836967"/>
                                      </a:solidFill>
                                      <a:latin typeface="Cambria Math" panose="02040503050406030204" pitchFamily="18" charset="0"/>
                                    </a:rPr>
                                  </m:ctrlPr>
                                </m:sSubPr>
                                <m:e>
                                  <m:r>
                                    <a:rPr lang="ru-RU" sz="1100" i="1">
                                      <a:latin typeface="Cambria Math" panose="02040503050406030204" pitchFamily="18" charset="0"/>
                                    </a:rPr>
                                    <m:t>𝜀</m:t>
                                  </m:r>
                                </m:e>
                                <m:sub>
                                  <m:r>
                                    <a:rPr lang="ru-RU" sz="1100" i="1">
                                      <a:latin typeface="Cambria Math" panose="02040503050406030204" pitchFamily="18" charset="0"/>
                                    </a:rPr>
                                    <m:t>𝑛</m:t>
                                  </m:r>
                                </m:sub>
                              </m:sSub>
                            </m:e>
                          </m:mr>
                        </m:m>
                      </m:e>
                    </m:d>
                  </m:oMath>
                </a14:m>
                <a:endParaRPr lang="ru-RU" sz="1400" dirty="0"/>
              </a:p>
            </p:txBody>
          </p:sp>
        </mc:Choice>
        <mc:Fallback xmlns="">
          <p:sp>
            <p:nvSpPr>
              <p:cNvPr id="9" name="TextBox 8">
                <a:extLst>
                  <a:ext uri="{FF2B5EF4-FFF2-40B4-BE49-F238E27FC236}">
                    <a16:creationId xmlns:a16="http://schemas.microsoft.com/office/drawing/2014/main" id="{0B3614B8-A9ED-EB22-420C-CAADBDC397C4}"/>
                  </a:ext>
                </a:extLst>
              </p:cNvPr>
              <p:cNvSpPr txBox="1">
                <a:spLocks noRot="1" noChangeAspect="1" noMove="1" noResize="1" noEditPoints="1" noAdjustHandles="1" noChangeArrowheads="1" noChangeShapeType="1" noTextEdit="1"/>
              </p:cNvSpPr>
              <p:nvPr/>
            </p:nvSpPr>
            <p:spPr>
              <a:xfrm>
                <a:off x="0" y="2176377"/>
                <a:ext cx="5458404" cy="1799275"/>
              </a:xfrm>
              <a:prstGeom prst="rect">
                <a:avLst/>
              </a:prstGeom>
              <a:blipFill>
                <a:blip r:embed="rId5"/>
                <a:stretch>
                  <a:fillRect/>
                </a:stretch>
              </a:blipFill>
            </p:spPr>
            <p:txBody>
              <a:bodyPr/>
              <a:lstStyle/>
              <a:p>
                <a:r>
                  <a:rPr lang="ru-RU">
                    <a:noFill/>
                  </a:rPr>
                  <a:t> </a:t>
                </a:r>
              </a:p>
            </p:txBody>
          </p:sp>
        </mc:Fallback>
      </mc:AlternateContent>
      <p:sp>
        <p:nvSpPr>
          <p:cNvPr id="11" name="TextBox 18">
            <a:extLst>
              <a:ext uri="{FF2B5EF4-FFF2-40B4-BE49-F238E27FC236}">
                <a16:creationId xmlns:a16="http://schemas.microsoft.com/office/drawing/2014/main" id="{89CB501F-2B30-2586-525C-5AA3BAE1199F}"/>
              </a:ext>
            </a:extLst>
          </p:cNvPr>
          <p:cNvSpPr txBox="1">
            <a:spLocks noChangeArrowheads="1"/>
          </p:cNvSpPr>
          <p:nvPr/>
        </p:nvSpPr>
        <p:spPr bwMode="auto">
          <a:xfrm>
            <a:off x="128381" y="0"/>
            <a:ext cx="563205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Arial" charset="0"/>
                <a:cs typeface="Arial" charset="0"/>
              </a:defRPr>
            </a:lvl1pPr>
            <a:lvl2pPr marL="742950" indent="-285750">
              <a:defRPr kumimoji="1" sz="2400">
                <a:solidFill>
                  <a:schemeClr val="tx1"/>
                </a:solidFill>
                <a:latin typeface="Calibri" charset="0"/>
                <a:ea typeface="Arial" charset="0"/>
              </a:defRPr>
            </a:lvl2pPr>
            <a:lvl3pPr marL="1143000" indent="-228600">
              <a:defRPr kumimoji="1" sz="2400">
                <a:solidFill>
                  <a:schemeClr val="tx1"/>
                </a:solidFill>
                <a:latin typeface="Calibri" charset="0"/>
                <a:ea typeface="Arial" charset="0"/>
              </a:defRPr>
            </a:lvl3pPr>
            <a:lvl4pPr marL="1600200" indent="-228600">
              <a:defRPr kumimoji="1" sz="2400">
                <a:solidFill>
                  <a:schemeClr val="tx1"/>
                </a:solidFill>
                <a:latin typeface="Calibri" charset="0"/>
                <a:ea typeface="Arial" charset="0"/>
              </a:defRPr>
            </a:lvl4pPr>
            <a:lvl5pPr marL="2057400" indent="-228600">
              <a:defRPr kumimoji="1" sz="2400">
                <a:solidFill>
                  <a:schemeClr val="tx1"/>
                </a:solidFill>
                <a:latin typeface="Calibri" charset="0"/>
                <a:ea typeface="Arial" charset="0"/>
              </a:defRPr>
            </a:lvl5pPr>
            <a:lvl6pPr marL="2514600" indent="-228600" fontAlgn="base">
              <a:spcBef>
                <a:spcPct val="0"/>
              </a:spcBef>
              <a:spcAft>
                <a:spcPct val="0"/>
              </a:spcAft>
              <a:defRPr kumimoji="1" sz="2400">
                <a:solidFill>
                  <a:schemeClr val="tx1"/>
                </a:solidFill>
                <a:latin typeface="Calibri" charset="0"/>
                <a:ea typeface="Arial" charset="0"/>
              </a:defRPr>
            </a:lvl6pPr>
            <a:lvl7pPr marL="2971800" indent="-228600" fontAlgn="base">
              <a:spcBef>
                <a:spcPct val="0"/>
              </a:spcBef>
              <a:spcAft>
                <a:spcPct val="0"/>
              </a:spcAft>
              <a:defRPr kumimoji="1" sz="2400">
                <a:solidFill>
                  <a:schemeClr val="tx1"/>
                </a:solidFill>
                <a:latin typeface="Calibri" charset="0"/>
                <a:ea typeface="Arial" charset="0"/>
              </a:defRPr>
            </a:lvl7pPr>
            <a:lvl8pPr marL="3429000" indent="-228600" fontAlgn="base">
              <a:spcBef>
                <a:spcPct val="0"/>
              </a:spcBef>
              <a:spcAft>
                <a:spcPct val="0"/>
              </a:spcAft>
              <a:defRPr kumimoji="1" sz="2400">
                <a:solidFill>
                  <a:schemeClr val="tx1"/>
                </a:solidFill>
                <a:latin typeface="Calibri" charset="0"/>
                <a:ea typeface="Arial" charset="0"/>
              </a:defRPr>
            </a:lvl8pPr>
            <a:lvl9pPr marL="3886200" indent="-228600" fontAlgn="base">
              <a:spcBef>
                <a:spcPct val="0"/>
              </a:spcBef>
              <a:spcAft>
                <a:spcPct val="0"/>
              </a:spcAft>
              <a:defRPr kumimoji="1" sz="2400">
                <a:solidFill>
                  <a:schemeClr val="tx1"/>
                </a:solidFill>
                <a:latin typeface="Calibri" charset="0"/>
                <a:ea typeface="Arial"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dirty="0">
                <a:solidFill>
                  <a:prstClr val="black"/>
                </a:solidFill>
              </a:rPr>
              <a:t>Регрессионный анализ временных рядов</a:t>
            </a:r>
            <a:endParaRPr kumimoji="0" lang="ru-RU" b="0" i="0" u="none" strike="noStrike" kern="1200" cap="none" spc="0" normalizeH="0" baseline="0" noProof="0" dirty="0">
              <a:ln>
                <a:noFill/>
              </a:ln>
              <a:solidFill>
                <a:prstClr val="black"/>
              </a:solidFill>
              <a:effectLst/>
              <a:uLnTx/>
              <a:uFillTx/>
              <a:latin typeface="Calibri" charset="0"/>
              <a:cs typeface="Arial" charset="0"/>
            </a:endParaRP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9C45A74E-FD18-6EB3-120A-5771B9D7EC45}"/>
                  </a:ext>
                </a:extLst>
              </p:cNvPr>
              <p:cNvSpPr txBox="1"/>
              <p:nvPr/>
            </p:nvSpPr>
            <p:spPr>
              <a:xfrm>
                <a:off x="240737" y="3793744"/>
                <a:ext cx="1510632" cy="27699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ru-RU" sz="1200" i="1" smtClean="0">
                          <a:latin typeface="Cambria Math" panose="02040503050406030204" pitchFamily="18" charset="0"/>
                        </a:rPr>
                        <m:t>𝐴</m:t>
                      </m:r>
                      <m:r>
                        <a:rPr lang="en-US" sz="1200" b="0" i="1" smtClean="0">
                          <a:latin typeface="Cambria Math" panose="02040503050406030204" pitchFamily="18" charset="0"/>
                        </a:rPr>
                        <m:t>𝐶</m:t>
                      </m:r>
                      <m:r>
                        <a:rPr lang="ru-RU" sz="1200" i="0">
                          <a:latin typeface="Cambria Math" panose="02040503050406030204" pitchFamily="18" charset="0"/>
                        </a:rPr>
                        <m:t>=</m:t>
                      </m:r>
                      <m:r>
                        <a:rPr lang="ru-RU" sz="1200" i="1">
                          <a:latin typeface="Cambria Math" panose="02040503050406030204" pitchFamily="18" charset="0"/>
                        </a:rPr>
                        <m:t>𝑋</m:t>
                      </m:r>
                      <m:r>
                        <a:rPr lang="ru-RU" sz="1200" i="0">
                          <a:latin typeface="Cambria Math" panose="02040503050406030204" pitchFamily="18" charset="0"/>
                        </a:rPr>
                        <m:t>+</m:t>
                      </m:r>
                      <m:r>
                        <a:rPr lang="ru-RU" sz="1200" i="1">
                          <a:latin typeface="Cambria Math" panose="02040503050406030204" pitchFamily="18" charset="0"/>
                        </a:rPr>
                        <m:t>𝜀</m:t>
                      </m:r>
                    </m:oMath>
                  </m:oMathPara>
                </a14:m>
                <a:endParaRPr lang="ru-RU" sz="1600" dirty="0"/>
              </a:p>
            </p:txBody>
          </p:sp>
        </mc:Choice>
        <mc:Fallback xmlns="">
          <p:sp>
            <p:nvSpPr>
              <p:cNvPr id="20" name="TextBox 19">
                <a:extLst>
                  <a:ext uri="{FF2B5EF4-FFF2-40B4-BE49-F238E27FC236}">
                    <a16:creationId xmlns:a16="http://schemas.microsoft.com/office/drawing/2014/main" id="{9C45A74E-FD18-6EB3-120A-5771B9D7EC45}"/>
                  </a:ext>
                </a:extLst>
              </p:cNvPr>
              <p:cNvSpPr txBox="1">
                <a:spLocks noRot="1" noChangeAspect="1" noMove="1" noResize="1" noEditPoints="1" noAdjustHandles="1" noChangeArrowheads="1" noChangeShapeType="1" noTextEdit="1"/>
              </p:cNvSpPr>
              <p:nvPr/>
            </p:nvSpPr>
            <p:spPr>
              <a:xfrm>
                <a:off x="240737" y="3793744"/>
                <a:ext cx="1510632" cy="276999"/>
              </a:xfrm>
              <a:prstGeom prst="rect">
                <a:avLst/>
              </a:prstGeom>
              <a:blipFill>
                <a:blip r:embed="rId6"/>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4FFC8AFA-3245-0CEE-19B3-A69C63695201}"/>
                  </a:ext>
                </a:extLst>
              </p:cNvPr>
              <p:cNvSpPr txBox="1"/>
              <p:nvPr/>
            </p:nvSpPr>
            <p:spPr>
              <a:xfrm>
                <a:off x="1625449" y="3793744"/>
                <a:ext cx="1254370" cy="27699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rPr>
                        <m:t>𝑃</m:t>
                      </m:r>
                      <m:r>
                        <a:rPr lang="ru-RU" sz="1200" i="0">
                          <a:latin typeface="Cambria Math" panose="02040503050406030204" pitchFamily="18" charset="0"/>
                        </a:rPr>
                        <m:t>=</m:t>
                      </m:r>
                      <m:r>
                        <m:rPr>
                          <m:sty m:val="p"/>
                        </m:rPr>
                        <a:rPr lang="ru-RU" sz="1200" i="0">
                          <a:latin typeface="Cambria Math" panose="02040503050406030204" pitchFamily="18" charset="0"/>
                        </a:rPr>
                        <m:t>cov</m:t>
                      </m:r>
                      <m:r>
                        <a:rPr lang="ru-RU" sz="1200" i="0">
                          <a:latin typeface="Cambria Math" panose="02040503050406030204" pitchFamily="18" charset="0"/>
                        </a:rPr>
                        <m:t> </m:t>
                      </m:r>
                      <m:r>
                        <a:rPr lang="ru-RU" sz="1200" i="1">
                          <a:latin typeface="Cambria Math" panose="02040503050406030204" pitchFamily="18" charset="0"/>
                        </a:rPr>
                        <m:t>𝜀</m:t>
                      </m:r>
                    </m:oMath>
                  </m:oMathPara>
                </a14:m>
                <a:endParaRPr lang="ru-RU" sz="1600" dirty="0"/>
              </a:p>
            </p:txBody>
          </p:sp>
        </mc:Choice>
        <mc:Fallback xmlns="">
          <p:sp>
            <p:nvSpPr>
              <p:cNvPr id="21" name="TextBox 20">
                <a:extLst>
                  <a:ext uri="{FF2B5EF4-FFF2-40B4-BE49-F238E27FC236}">
                    <a16:creationId xmlns:a16="http://schemas.microsoft.com/office/drawing/2014/main" id="{4FFC8AFA-3245-0CEE-19B3-A69C63695201}"/>
                  </a:ext>
                </a:extLst>
              </p:cNvPr>
              <p:cNvSpPr txBox="1">
                <a:spLocks noRot="1" noChangeAspect="1" noMove="1" noResize="1" noEditPoints="1" noAdjustHandles="1" noChangeArrowheads="1" noChangeShapeType="1" noTextEdit="1"/>
              </p:cNvSpPr>
              <p:nvPr/>
            </p:nvSpPr>
            <p:spPr>
              <a:xfrm>
                <a:off x="1625449" y="3793744"/>
                <a:ext cx="1254370" cy="276999"/>
              </a:xfrm>
              <a:prstGeom prst="rect">
                <a:avLst/>
              </a:prstGeom>
              <a:blipFill>
                <a:blip r:embed="rId7"/>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0D46AB2D-5DAD-81CB-D2AE-AF8FCE571F07}"/>
                  </a:ext>
                </a:extLst>
              </p:cNvPr>
              <p:cNvSpPr txBox="1"/>
              <p:nvPr/>
            </p:nvSpPr>
            <p:spPr>
              <a:xfrm>
                <a:off x="240737" y="4252156"/>
                <a:ext cx="2321169" cy="34195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rPr>
                        <m:t>𝐶</m:t>
                      </m:r>
                      <m:r>
                        <a:rPr lang="en-US" sz="1200" i="1" smtClean="0">
                          <a:latin typeface="Cambria Math" panose="02040503050406030204" pitchFamily="18" charset="0"/>
                        </a:rPr>
                        <m:t>=</m:t>
                      </m:r>
                      <m:sSup>
                        <m:sSupPr>
                          <m:ctrlPr>
                            <a:rPr lang="ru-RU" sz="1200" i="1">
                              <a:latin typeface="Cambria Math" panose="02040503050406030204" pitchFamily="18" charset="0"/>
                            </a:rPr>
                          </m:ctrlPr>
                        </m:sSupPr>
                        <m:e>
                          <m:d>
                            <m:dPr>
                              <m:ctrlPr>
                                <a:rPr lang="ru-RU" sz="1200" i="1">
                                  <a:latin typeface="Cambria Math" panose="02040503050406030204" pitchFamily="18" charset="0"/>
                                </a:rPr>
                              </m:ctrlPr>
                            </m:dPr>
                            <m:e>
                              <m:sSup>
                                <m:sSupPr>
                                  <m:ctrlPr>
                                    <a:rPr lang="ru-RU" sz="1200" i="1">
                                      <a:latin typeface="Cambria Math" panose="02040503050406030204" pitchFamily="18" charset="0"/>
                                    </a:rPr>
                                  </m:ctrlPr>
                                </m:sSupPr>
                                <m:e>
                                  <m:r>
                                    <a:rPr lang="en-US" sz="1200" i="1">
                                      <a:latin typeface="Cambria Math" panose="02040503050406030204" pitchFamily="18" charset="0"/>
                                    </a:rPr>
                                    <m:t>𝐴</m:t>
                                  </m:r>
                                </m:e>
                                <m:sup>
                                  <m:r>
                                    <a:rPr lang="en-US" sz="1200" i="1">
                                      <a:latin typeface="Cambria Math" panose="02040503050406030204" pitchFamily="18" charset="0"/>
                                    </a:rPr>
                                    <m:t>𝑇</m:t>
                                  </m:r>
                                </m:sup>
                              </m:sSup>
                              <m:sSup>
                                <m:sSupPr>
                                  <m:ctrlPr>
                                    <a:rPr lang="ru-RU" sz="1200" i="1">
                                      <a:latin typeface="Cambria Math" panose="02040503050406030204" pitchFamily="18" charset="0"/>
                                    </a:rPr>
                                  </m:ctrlPr>
                                </m:sSupPr>
                                <m:e>
                                  <m:r>
                                    <a:rPr lang="en-US" sz="1200" b="0" i="1" smtClean="0">
                                      <a:latin typeface="Cambria Math" panose="02040503050406030204" pitchFamily="18" charset="0"/>
                                    </a:rPr>
                                    <m:t>𝑃</m:t>
                                  </m:r>
                                </m:e>
                                <m:sup>
                                  <m:r>
                                    <a:rPr lang="en-US" sz="1200" i="1">
                                      <a:latin typeface="Cambria Math" panose="02040503050406030204" pitchFamily="18" charset="0"/>
                                    </a:rPr>
                                    <m:t>−1</m:t>
                                  </m:r>
                                </m:sup>
                              </m:sSup>
                              <m:r>
                                <a:rPr lang="en-US" sz="1200" i="1">
                                  <a:latin typeface="Cambria Math" panose="02040503050406030204" pitchFamily="18" charset="0"/>
                                </a:rPr>
                                <m:t>𝐴</m:t>
                              </m:r>
                            </m:e>
                          </m:d>
                        </m:e>
                        <m:sup>
                          <m:r>
                            <a:rPr lang="en-US" sz="1200" i="1">
                              <a:latin typeface="Cambria Math" panose="02040503050406030204" pitchFamily="18" charset="0"/>
                            </a:rPr>
                            <m:t>−1</m:t>
                          </m:r>
                        </m:sup>
                      </m:sSup>
                      <m:sSup>
                        <m:sSupPr>
                          <m:ctrlPr>
                            <a:rPr lang="ru-RU" sz="1200" i="1">
                              <a:latin typeface="Cambria Math" panose="02040503050406030204" pitchFamily="18" charset="0"/>
                            </a:rPr>
                          </m:ctrlPr>
                        </m:sSupPr>
                        <m:e>
                          <m:r>
                            <a:rPr lang="en-US" sz="1200" i="1">
                              <a:latin typeface="Cambria Math" panose="02040503050406030204" pitchFamily="18" charset="0"/>
                            </a:rPr>
                            <m:t>𝐴</m:t>
                          </m:r>
                        </m:e>
                        <m:sup>
                          <m:r>
                            <a:rPr lang="en-US" sz="1200" i="1">
                              <a:latin typeface="Cambria Math" panose="02040503050406030204" pitchFamily="18" charset="0"/>
                            </a:rPr>
                            <m:t>𝑇</m:t>
                          </m:r>
                        </m:sup>
                      </m:sSup>
                      <m:sSup>
                        <m:sSupPr>
                          <m:ctrlPr>
                            <a:rPr lang="ru-RU" sz="1200" i="1">
                              <a:latin typeface="Cambria Math" panose="02040503050406030204" pitchFamily="18" charset="0"/>
                            </a:rPr>
                          </m:ctrlPr>
                        </m:sSupPr>
                        <m:e>
                          <m:r>
                            <a:rPr lang="en-US" sz="1200" b="0" i="1" smtClean="0">
                              <a:latin typeface="Cambria Math" panose="02040503050406030204" pitchFamily="18" charset="0"/>
                            </a:rPr>
                            <m:t>𝑃</m:t>
                          </m:r>
                        </m:e>
                        <m:sup>
                          <m:r>
                            <a:rPr lang="en-US" sz="1200" i="1">
                              <a:latin typeface="Cambria Math" panose="02040503050406030204" pitchFamily="18" charset="0"/>
                            </a:rPr>
                            <m:t>−1</m:t>
                          </m:r>
                        </m:sup>
                      </m:sSup>
                      <m:r>
                        <a:rPr lang="en-US" sz="1200" i="1">
                          <a:latin typeface="Cambria Math" panose="02040503050406030204" pitchFamily="18" charset="0"/>
                        </a:rPr>
                        <m:t>𝑋</m:t>
                      </m:r>
                    </m:oMath>
                  </m:oMathPara>
                </a14:m>
                <a:endParaRPr lang="ru-RU" sz="1200" dirty="0"/>
              </a:p>
            </p:txBody>
          </p:sp>
        </mc:Choice>
        <mc:Fallback xmlns="">
          <p:sp>
            <p:nvSpPr>
              <p:cNvPr id="22" name="TextBox 21">
                <a:extLst>
                  <a:ext uri="{FF2B5EF4-FFF2-40B4-BE49-F238E27FC236}">
                    <a16:creationId xmlns:a16="http://schemas.microsoft.com/office/drawing/2014/main" id="{0D46AB2D-5DAD-81CB-D2AE-AF8FCE571F07}"/>
                  </a:ext>
                </a:extLst>
              </p:cNvPr>
              <p:cNvSpPr txBox="1">
                <a:spLocks noRot="1" noChangeAspect="1" noMove="1" noResize="1" noEditPoints="1" noAdjustHandles="1" noChangeArrowheads="1" noChangeShapeType="1" noTextEdit="1"/>
              </p:cNvSpPr>
              <p:nvPr/>
            </p:nvSpPr>
            <p:spPr>
              <a:xfrm>
                <a:off x="240737" y="4252156"/>
                <a:ext cx="2321169" cy="341953"/>
              </a:xfrm>
              <a:prstGeom prst="rect">
                <a:avLst/>
              </a:prstGeom>
              <a:blipFill>
                <a:blip r:embed="rId8"/>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077C089E-493B-1517-4FCA-13049423882F}"/>
                  </a:ext>
                </a:extLst>
              </p:cNvPr>
              <p:cNvSpPr txBox="1"/>
              <p:nvPr/>
            </p:nvSpPr>
            <p:spPr>
              <a:xfrm>
                <a:off x="240737" y="4775522"/>
                <a:ext cx="1215283"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ru-RU" sz="1400" i="1" smtClean="0">
                              <a:solidFill>
                                <a:srgbClr val="836967"/>
                              </a:solidFill>
                              <a:latin typeface="Cambria Math" panose="02040503050406030204" pitchFamily="18" charset="0"/>
                            </a:rPr>
                          </m:ctrlPr>
                        </m:sSubPr>
                        <m:e>
                          <m:r>
                            <a:rPr lang="ru-RU" sz="1400" i="1">
                              <a:latin typeface="Cambria Math" panose="02040503050406030204" pitchFamily="18" charset="0"/>
                            </a:rPr>
                            <m:t>𝑣</m:t>
                          </m:r>
                        </m:e>
                        <m:sub>
                          <m:r>
                            <a:rPr lang="ru-RU" sz="1400" i="1">
                              <a:latin typeface="Cambria Math" panose="02040503050406030204" pitchFamily="18" charset="0"/>
                            </a:rPr>
                            <m:t>𝑥</m:t>
                          </m:r>
                        </m:sub>
                      </m:sSub>
                      <m:r>
                        <a:rPr lang="ru-RU" sz="1400" i="0">
                          <a:latin typeface="Cambria Math" panose="02040503050406030204" pitchFamily="18" charset="0"/>
                        </a:rPr>
                        <m:t>=</m:t>
                      </m:r>
                      <m:sSub>
                        <m:sSubPr>
                          <m:ctrlPr>
                            <a:rPr lang="ru-RU" sz="1400" i="1">
                              <a:solidFill>
                                <a:srgbClr val="836967"/>
                              </a:solidFill>
                              <a:latin typeface="Cambria Math" panose="02040503050406030204" pitchFamily="18" charset="0"/>
                            </a:rPr>
                          </m:ctrlPr>
                        </m:sSubPr>
                        <m:e>
                          <m:r>
                            <a:rPr lang="en-US" sz="1400" b="0" i="1" smtClean="0">
                              <a:latin typeface="Cambria Math" panose="02040503050406030204" pitchFamily="18" charset="0"/>
                            </a:rPr>
                            <m:t>𝑐</m:t>
                          </m:r>
                        </m:e>
                        <m:sub>
                          <m:r>
                            <a:rPr lang="ru-RU" sz="1400" i="0">
                              <a:latin typeface="Cambria Math" panose="02040503050406030204" pitchFamily="18" charset="0"/>
                            </a:rPr>
                            <m:t>2</m:t>
                          </m:r>
                        </m:sub>
                      </m:sSub>
                    </m:oMath>
                  </m:oMathPara>
                </a14:m>
                <a:endParaRPr lang="ru-RU" sz="1400" dirty="0"/>
              </a:p>
            </p:txBody>
          </p:sp>
        </mc:Choice>
        <mc:Fallback xmlns="">
          <p:sp>
            <p:nvSpPr>
              <p:cNvPr id="23" name="TextBox 22">
                <a:extLst>
                  <a:ext uri="{FF2B5EF4-FFF2-40B4-BE49-F238E27FC236}">
                    <a16:creationId xmlns:a16="http://schemas.microsoft.com/office/drawing/2014/main" id="{077C089E-493B-1517-4FCA-13049423882F}"/>
                  </a:ext>
                </a:extLst>
              </p:cNvPr>
              <p:cNvSpPr txBox="1">
                <a:spLocks noRot="1" noChangeAspect="1" noMove="1" noResize="1" noEditPoints="1" noAdjustHandles="1" noChangeArrowheads="1" noChangeShapeType="1" noTextEdit="1"/>
              </p:cNvSpPr>
              <p:nvPr/>
            </p:nvSpPr>
            <p:spPr>
              <a:xfrm>
                <a:off x="240737" y="4775522"/>
                <a:ext cx="1215283" cy="307777"/>
              </a:xfrm>
              <a:prstGeom prst="rect">
                <a:avLst/>
              </a:prstGeom>
              <a:blipFill>
                <a:blip r:embed="rId9"/>
                <a:stretch>
                  <a:fillRect/>
                </a:stretch>
              </a:blipFill>
            </p:spPr>
            <p:txBody>
              <a:bodyPr/>
              <a:lstStyle/>
              <a:p>
                <a:r>
                  <a:rPr lang="ru-RU">
                    <a:noFill/>
                  </a:rPr>
                  <a:t> </a:t>
                </a:r>
              </a:p>
            </p:txBody>
          </p:sp>
        </mc:Fallback>
      </mc:AlternateContent>
      <p:sp>
        <p:nvSpPr>
          <p:cNvPr id="2" name="1">
            <a:extLst>
              <a:ext uri="{FF2B5EF4-FFF2-40B4-BE49-F238E27FC236}">
                <a16:creationId xmlns:a16="http://schemas.microsoft.com/office/drawing/2014/main" id="{81EB7BC3-9B4F-7ED8-C2F8-372CDD35E6C4}"/>
              </a:ext>
            </a:extLst>
          </p:cNvPr>
          <p:cNvSpPr txBox="1"/>
          <p:nvPr/>
        </p:nvSpPr>
        <p:spPr>
          <a:xfrm>
            <a:off x="8713888" y="6317622"/>
            <a:ext cx="213200" cy="4360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defTabSz="825500">
              <a:defRPr sz="5000">
                <a:solidFill>
                  <a:srgbClr val="CCCDE4"/>
                </a:solidFill>
                <a:latin typeface="Inter Regular"/>
                <a:ea typeface="Inter Regular"/>
                <a:cs typeface="Inter Regular"/>
                <a:sym typeface="Inter Regular"/>
              </a:defRPr>
            </a:lvl1pPr>
          </a:lstStyle>
          <a:p>
            <a:fld id="{6451B66E-B795-485C-8A57-E41ACEB4C2EF}" type="slidenum">
              <a:rPr lang="ru-RU" sz="2500"/>
              <a:t>17</a:t>
            </a:fld>
            <a:endParaRPr sz="2500" dirty="0"/>
          </a:p>
        </p:txBody>
      </p:sp>
    </p:spTree>
    <p:extLst>
      <p:ext uri="{BB962C8B-B14F-4D97-AF65-F5344CB8AC3E}">
        <p14:creationId xmlns:p14="http://schemas.microsoft.com/office/powerpoint/2010/main" val="15193146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Изображение 20" descr="artu.png">
            <a:extLst>
              <a:ext uri="{FF2B5EF4-FFF2-40B4-BE49-F238E27FC236}">
                <a16:creationId xmlns:a16="http://schemas.microsoft.com/office/drawing/2014/main" id="{0C71EA3B-43D3-C18C-E4A9-A33DE6C379E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940554" y="0"/>
            <a:ext cx="2783148" cy="3938396"/>
          </a:xfrm>
          <a:prstGeom prst="rect">
            <a:avLst/>
          </a:prstGeom>
        </p:spPr>
      </p:pic>
      <p:pic>
        <p:nvPicPr>
          <p:cNvPr id="13" name="Рисунок 12">
            <a:extLst>
              <a:ext uri="{FF2B5EF4-FFF2-40B4-BE49-F238E27FC236}">
                <a16:creationId xmlns:a16="http://schemas.microsoft.com/office/drawing/2014/main" id="{B0FA8C5D-C364-F990-9FD2-037CBE5D74C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109"/>
          <a:stretch/>
        </p:blipFill>
        <p:spPr>
          <a:xfrm rot="5400000">
            <a:off x="4861902" y="2180401"/>
            <a:ext cx="3429002" cy="5926200"/>
          </a:xfrm>
          <a:prstGeom prst="rect">
            <a:avLst/>
          </a:prstGeom>
        </p:spPr>
      </p:pic>
      <p:sp>
        <p:nvSpPr>
          <p:cNvPr id="3" name="TextBox 18">
            <a:extLst>
              <a:ext uri="{FF2B5EF4-FFF2-40B4-BE49-F238E27FC236}">
                <a16:creationId xmlns:a16="http://schemas.microsoft.com/office/drawing/2014/main" id="{F0463D89-1A35-B189-1F36-F77ACDDD3205}"/>
              </a:ext>
            </a:extLst>
          </p:cNvPr>
          <p:cNvSpPr txBox="1">
            <a:spLocks noChangeArrowheads="1"/>
          </p:cNvSpPr>
          <p:nvPr/>
        </p:nvSpPr>
        <p:spPr bwMode="auto">
          <a:xfrm>
            <a:off x="128381" y="0"/>
            <a:ext cx="563205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Arial" charset="0"/>
                <a:cs typeface="Arial" charset="0"/>
              </a:defRPr>
            </a:lvl1pPr>
            <a:lvl2pPr marL="742950" indent="-285750">
              <a:defRPr kumimoji="1" sz="2400">
                <a:solidFill>
                  <a:schemeClr val="tx1"/>
                </a:solidFill>
                <a:latin typeface="Calibri" charset="0"/>
                <a:ea typeface="Arial" charset="0"/>
              </a:defRPr>
            </a:lvl2pPr>
            <a:lvl3pPr marL="1143000" indent="-228600">
              <a:defRPr kumimoji="1" sz="2400">
                <a:solidFill>
                  <a:schemeClr val="tx1"/>
                </a:solidFill>
                <a:latin typeface="Calibri" charset="0"/>
                <a:ea typeface="Arial" charset="0"/>
              </a:defRPr>
            </a:lvl3pPr>
            <a:lvl4pPr marL="1600200" indent="-228600">
              <a:defRPr kumimoji="1" sz="2400">
                <a:solidFill>
                  <a:schemeClr val="tx1"/>
                </a:solidFill>
                <a:latin typeface="Calibri" charset="0"/>
                <a:ea typeface="Arial" charset="0"/>
              </a:defRPr>
            </a:lvl4pPr>
            <a:lvl5pPr marL="2057400" indent="-228600">
              <a:defRPr kumimoji="1" sz="2400">
                <a:solidFill>
                  <a:schemeClr val="tx1"/>
                </a:solidFill>
                <a:latin typeface="Calibri" charset="0"/>
                <a:ea typeface="Arial" charset="0"/>
              </a:defRPr>
            </a:lvl5pPr>
            <a:lvl6pPr marL="2514600" indent="-228600" fontAlgn="base">
              <a:spcBef>
                <a:spcPct val="0"/>
              </a:spcBef>
              <a:spcAft>
                <a:spcPct val="0"/>
              </a:spcAft>
              <a:defRPr kumimoji="1" sz="2400">
                <a:solidFill>
                  <a:schemeClr val="tx1"/>
                </a:solidFill>
                <a:latin typeface="Calibri" charset="0"/>
                <a:ea typeface="Arial" charset="0"/>
              </a:defRPr>
            </a:lvl6pPr>
            <a:lvl7pPr marL="2971800" indent="-228600" fontAlgn="base">
              <a:spcBef>
                <a:spcPct val="0"/>
              </a:spcBef>
              <a:spcAft>
                <a:spcPct val="0"/>
              </a:spcAft>
              <a:defRPr kumimoji="1" sz="2400">
                <a:solidFill>
                  <a:schemeClr val="tx1"/>
                </a:solidFill>
                <a:latin typeface="Calibri" charset="0"/>
                <a:ea typeface="Arial" charset="0"/>
              </a:defRPr>
            </a:lvl7pPr>
            <a:lvl8pPr marL="3429000" indent="-228600" fontAlgn="base">
              <a:spcBef>
                <a:spcPct val="0"/>
              </a:spcBef>
              <a:spcAft>
                <a:spcPct val="0"/>
              </a:spcAft>
              <a:defRPr kumimoji="1" sz="2400">
                <a:solidFill>
                  <a:schemeClr val="tx1"/>
                </a:solidFill>
                <a:latin typeface="Calibri" charset="0"/>
                <a:ea typeface="Arial" charset="0"/>
              </a:defRPr>
            </a:lvl8pPr>
            <a:lvl9pPr marL="3886200" indent="-228600" fontAlgn="base">
              <a:spcBef>
                <a:spcPct val="0"/>
              </a:spcBef>
              <a:spcAft>
                <a:spcPct val="0"/>
              </a:spcAft>
              <a:defRPr kumimoji="1" sz="2400">
                <a:solidFill>
                  <a:schemeClr val="tx1"/>
                </a:solidFill>
                <a:latin typeface="Calibri" charset="0"/>
                <a:ea typeface="Arial"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dirty="0">
                <a:solidFill>
                  <a:prstClr val="black"/>
                </a:solidFill>
              </a:rPr>
              <a:t>Регрессионный анализ временных рядов</a:t>
            </a:r>
            <a:endParaRPr kumimoji="0" lang="ru-RU" b="0" i="0" u="none" strike="noStrike" kern="1200" cap="none" spc="0" normalizeH="0" baseline="0" noProof="0" dirty="0">
              <a:ln>
                <a:noFill/>
              </a:ln>
              <a:solidFill>
                <a:prstClr val="black"/>
              </a:solidFill>
              <a:effectLst/>
              <a:uLnTx/>
              <a:uFillTx/>
              <a:latin typeface="Calibri" charset="0"/>
              <a:cs typeface="Arial" charset="0"/>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C6602FF2-F1DF-D5CE-7FF1-A7EAB3843C44}"/>
                  </a:ext>
                </a:extLst>
              </p:cNvPr>
              <p:cNvSpPr txBox="1"/>
              <p:nvPr/>
            </p:nvSpPr>
            <p:spPr>
              <a:xfrm>
                <a:off x="171247" y="1857598"/>
                <a:ext cx="4717910" cy="646331"/>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US" sz="1200" b="0" i="1" smtClean="0">
                              <a:solidFill>
                                <a:srgbClr val="836967"/>
                              </a:solidFill>
                              <a:latin typeface="Cambria Math" panose="02040503050406030204" pitchFamily="18" charset="0"/>
                            </a:rPr>
                          </m:ctrlPr>
                        </m:sSubPr>
                        <m:e>
                          <m:r>
                            <a:rPr lang="en-US" sz="1200" b="0" i="1" smtClean="0">
                              <a:solidFill>
                                <a:srgbClr val="836967"/>
                              </a:solidFill>
                              <a:latin typeface="Cambria Math" panose="02040503050406030204" pitchFamily="18" charset="0"/>
                            </a:rPr>
                            <m:t>𝑥</m:t>
                          </m:r>
                        </m:e>
                        <m:sub>
                          <m:r>
                            <a:rPr lang="en-US" sz="1200" b="0" i="1" smtClean="0">
                              <a:solidFill>
                                <a:srgbClr val="836967"/>
                              </a:solidFill>
                              <a:latin typeface="Cambria Math" panose="02040503050406030204" pitchFamily="18" charset="0"/>
                            </a:rPr>
                            <m:t>𝑖</m:t>
                          </m:r>
                        </m:sub>
                      </m:sSub>
                      <m:r>
                        <a:rPr lang="ru-RU" sz="1200" i="0">
                          <a:latin typeface="Cambria Math" panose="02040503050406030204" pitchFamily="18" charset="0"/>
                        </a:rPr>
                        <m:t>=</m:t>
                      </m:r>
                      <m:sSub>
                        <m:sSubPr>
                          <m:ctrlPr>
                            <a:rPr lang="ru-RU" sz="1200" i="1">
                              <a:latin typeface="Cambria Math" panose="02040503050406030204" pitchFamily="18" charset="0"/>
                            </a:rPr>
                          </m:ctrlPr>
                        </m:sSubPr>
                        <m:e>
                          <m:r>
                            <a:rPr lang="en-US" sz="1200" i="1">
                              <a:latin typeface="Cambria Math" panose="02040503050406030204" pitchFamily="18" charset="0"/>
                            </a:rPr>
                            <m:t>𝑐</m:t>
                          </m:r>
                        </m:e>
                        <m:sub>
                          <m:r>
                            <a:rPr lang="ru-RU" sz="1200" i="1">
                              <a:latin typeface="Cambria Math" panose="02040503050406030204" pitchFamily="18" charset="0"/>
                            </a:rPr>
                            <m:t>1</m:t>
                          </m:r>
                        </m:sub>
                      </m:sSub>
                      <m:r>
                        <a:rPr lang="ru-RU" sz="1200">
                          <a:latin typeface="Cambria Math" panose="02040503050406030204" pitchFamily="18" charset="0"/>
                        </a:rPr>
                        <m:t>+</m:t>
                      </m:r>
                      <m:sSub>
                        <m:sSubPr>
                          <m:ctrlPr>
                            <a:rPr lang="ru-RU" sz="1200" i="1">
                              <a:latin typeface="Cambria Math" panose="02040503050406030204" pitchFamily="18" charset="0"/>
                            </a:rPr>
                          </m:ctrlPr>
                        </m:sSubPr>
                        <m:e>
                          <m:r>
                            <a:rPr lang="en-US" sz="1200" i="1">
                              <a:latin typeface="Cambria Math" panose="02040503050406030204" pitchFamily="18" charset="0"/>
                            </a:rPr>
                            <m:t>𝑐</m:t>
                          </m:r>
                        </m:e>
                        <m:sub>
                          <m:r>
                            <a:rPr lang="ru-RU" sz="1200" i="1">
                              <a:latin typeface="Cambria Math" panose="02040503050406030204" pitchFamily="18" charset="0"/>
                            </a:rPr>
                            <m:t>2</m:t>
                          </m:r>
                        </m:sub>
                      </m:sSub>
                      <m:sSub>
                        <m:sSubPr>
                          <m:ctrlPr>
                            <a:rPr lang="ru-RU" sz="1200" i="1" smtClean="0">
                              <a:latin typeface="Cambria Math" panose="02040503050406030204" pitchFamily="18" charset="0"/>
                            </a:rPr>
                          </m:ctrlPr>
                        </m:sSubPr>
                        <m:e>
                          <m:r>
                            <a:rPr lang="en-US" sz="1200" b="0" i="1" smtClean="0">
                              <a:latin typeface="Cambria Math" panose="02040503050406030204" pitchFamily="18" charset="0"/>
                            </a:rPr>
                            <m:t>𝑡</m:t>
                          </m:r>
                        </m:e>
                        <m:sub>
                          <m:r>
                            <a:rPr lang="en-US" sz="1200" b="0" i="1" smtClean="0">
                              <a:latin typeface="Cambria Math" panose="02040503050406030204" pitchFamily="18" charset="0"/>
                            </a:rPr>
                            <m:t>𝑖</m:t>
                          </m:r>
                        </m:sub>
                      </m:sSub>
                      <m:r>
                        <a:rPr lang="ru-RU" sz="1200" i="0">
                          <a:latin typeface="Cambria Math" panose="02040503050406030204" pitchFamily="18" charset="0"/>
                        </a:rPr>
                        <m:t>+</m:t>
                      </m:r>
                    </m:oMath>
                  </m:oMathPara>
                </a14:m>
                <a:endParaRPr lang="en-US" sz="1200" i="0" dirty="0">
                  <a:latin typeface="Cambria Math" panose="02040503050406030204" pitchFamily="18" charset="0"/>
                </a:endParaRPr>
              </a:p>
              <a:p>
                <a:r>
                  <a:rPr lang="en-US" sz="1200" dirty="0"/>
                  <a:t>+</a:t>
                </a:r>
                <a14:m>
                  <m:oMath xmlns:m="http://schemas.openxmlformats.org/officeDocument/2006/math">
                    <m:sSub>
                      <m:sSubPr>
                        <m:ctrlPr>
                          <a:rPr lang="ru-RU" sz="1200" i="1">
                            <a:latin typeface="Cambria Math" panose="02040503050406030204" pitchFamily="18" charset="0"/>
                          </a:rPr>
                        </m:ctrlPr>
                      </m:sSubPr>
                      <m:e>
                        <m:r>
                          <a:rPr lang="en-US" sz="1200" i="1">
                            <a:latin typeface="Cambria Math" panose="02040503050406030204" pitchFamily="18" charset="0"/>
                          </a:rPr>
                          <m:t>𝑐</m:t>
                        </m:r>
                      </m:e>
                      <m:sub>
                        <m:r>
                          <a:rPr lang="ru-RU" sz="1200" b="0" i="1" smtClean="0">
                            <a:latin typeface="Cambria Math" panose="02040503050406030204" pitchFamily="18" charset="0"/>
                          </a:rPr>
                          <m:t>3</m:t>
                        </m:r>
                      </m:sub>
                    </m:sSub>
                    <m:func>
                      <m:funcPr>
                        <m:ctrlPr>
                          <a:rPr lang="ru-RU" sz="1200" i="1">
                            <a:latin typeface="Cambria Math" panose="02040503050406030204" pitchFamily="18" charset="0"/>
                          </a:rPr>
                        </m:ctrlPr>
                      </m:funcPr>
                      <m:fName>
                        <m:r>
                          <m:rPr>
                            <m:sty m:val="p"/>
                          </m:rPr>
                          <a:rPr lang="ru-RU" sz="1200" i="0">
                            <a:latin typeface="Cambria Math" panose="02040503050406030204" pitchFamily="18" charset="0"/>
                          </a:rPr>
                          <m:t>sin</m:t>
                        </m:r>
                      </m:fName>
                      <m:e>
                        <m:d>
                          <m:dPr>
                            <m:ctrlPr>
                              <a:rPr lang="ru-RU" sz="1200" i="1">
                                <a:solidFill>
                                  <a:srgbClr val="836967"/>
                                </a:solidFill>
                                <a:latin typeface="Cambria Math" panose="02040503050406030204" pitchFamily="18" charset="0"/>
                              </a:rPr>
                            </m:ctrlPr>
                          </m:dPr>
                          <m:e>
                            <m:r>
                              <a:rPr lang="ru-RU" sz="1200" i="0">
                                <a:latin typeface="Cambria Math" panose="02040503050406030204" pitchFamily="18" charset="0"/>
                              </a:rPr>
                              <m:t>2</m:t>
                            </m:r>
                            <m:r>
                              <a:rPr lang="ru-RU" sz="1200" i="1">
                                <a:latin typeface="Cambria Math" panose="02040503050406030204" pitchFamily="18" charset="0"/>
                              </a:rPr>
                              <m:t>𝜋</m:t>
                            </m:r>
                            <m:sSub>
                              <m:sSubPr>
                                <m:ctrlPr>
                                  <a:rPr lang="ru-RU" sz="1200" i="1">
                                    <a:latin typeface="Cambria Math" panose="02040503050406030204" pitchFamily="18" charset="0"/>
                                  </a:rPr>
                                </m:ctrlPr>
                              </m:sSubPr>
                              <m:e>
                                <m:r>
                                  <a:rPr lang="en-US" sz="1200" i="1">
                                    <a:latin typeface="Cambria Math" panose="02040503050406030204" pitchFamily="18" charset="0"/>
                                  </a:rPr>
                                  <m:t>𝑡</m:t>
                                </m:r>
                              </m:e>
                              <m:sub>
                                <m:r>
                                  <a:rPr lang="en-US" sz="1200" i="1">
                                    <a:latin typeface="Cambria Math" panose="02040503050406030204" pitchFamily="18" charset="0"/>
                                  </a:rPr>
                                  <m:t>𝑖</m:t>
                                </m:r>
                              </m:sub>
                            </m:sSub>
                          </m:e>
                        </m:d>
                        <m:r>
                          <a:rPr lang="ru-RU" sz="1200" i="0">
                            <a:latin typeface="Cambria Math" panose="02040503050406030204" pitchFamily="18" charset="0"/>
                          </a:rPr>
                          <m:t>+</m:t>
                        </m:r>
                        <m:sSub>
                          <m:sSubPr>
                            <m:ctrlPr>
                              <a:rPr lang="ru-RU" sz="1200" i="1">
                                <a:latin typeface="Cambria Math" panose="02040503050406030204" pitchFamily="18" charset="0"/>
                              </a:rPr>
                            </m:ctrlPr>
                          </m:sSubPr>
                          <m:e>
                            <m:r>
                              <a:rPr lang="en-US" sz="1200" i="1">
                                <a:latin typeface="Cambria Math" panose="02040503050406030204" pitchFamily="18" charset="0"/>
                              </a:rPr>
                              <m:t>𝑐</m:t>
                            </m:r>
                          </m:e>
                          <m:sub>
                            <m:r>
                              <a:rPr lang="ru-RU" sz="1200" b="0" i="1" smtClean="0">
                                <a:latin typeface="Cambria Math" panose="02040503050406030204" pitchFamily="18" charset="0"/>
                              </a:rPr>
                              <m:t>4</m:t>
                            </m:r>
                          </m:sub>
                        </m:sSub>
                        <m:func>
                          <m:funcPr>
                            <m:ctrlPr>
                              <a:rPr lang="ru-RU" sz="1200" i="1">
                                <a:latin typeface="Cambria Math" panose="02040503050406030204" pitchFamily="18" charset="0"/>
                              </a:rPr>
                            </m:ctrlPr>
                          </m:funcPr>
                          <m:fName>
                            <m:r>
                              <m:rPr>
                                <m:sty m:val="p"/>
                              </m:rPr>
                              <a:rPr lang="ru-RU" sz="1200" i="0">
                                <a:latin typeface="Cambria Math" panose="02040503050406030204" pitchFamily="18" charset="0"/>
                              </a:rPr>
                              <m:t>cos</m:t>
                            </m:r>
                          </m:fName>
                          <m:e>
                            <m:d>
                              <m:dPr>
                                <m:ctrlPr>
                                  <a:rPr lang="ru-RU" sz="1200" i="1">
                                    <a:solidFill>
                                      <a:srgbClr val="836967"/>
                                    </a:solidFill>
                                    <a:latin typeface="Cambria Math" panose="02040503050406030204" pitchFamily="18" charset="0"/>
                                  </a:rPr>
                                </m:ctrlPr>
                              </m:dPr>
                              <m:e>
                                <m:r>
                                  <a:rPr lang="ru-RU" sz="1200" i="0">
                                    <a:latin typeface="Cambria Math" panose="02040503050406030204" pitchFamily="18" charset="0"/>
                                  </a:rPr>
                                  <m:t>2</m:t>
                                </m:r>
                                <m:r>
                                  <a:rPr lang="ru-RU" sz="1200" i="1">
                                    <a:latin typeface="Cambria Math" panose="02040503050406030204" pitchFamily="18" charset="0"/>
                                  </a:rPr>
                                  <m:t>𝜋</m:t>
                                </m:r>
                                <m:sSub>
                                  <m:sSubPr>
                                    <m:ctrlPr>
                                      <a:rPr lang="ru-RU" sz="1200" i="1">
                                        <a:latin typeface="Cambria Math" panose="02040503050406030204" pitchFamily="18" charset="0"/>
                                      </a:rPr>
                                    </m:ctrlPr>
                                  </m:sSubPr>
                                  <m:e>
                                    <m:r>
                                      <a:rPr lang="en-US" sz="1200" i="1">
                                        <a:latin typeface="Cambria Math" panose="02040503050406030204" pitchFamily="18" charset="0"/>
                                      </a:rPr>
                                      <m:t>𝑡</m:t>
                                    </m:r>
                                  </m:e>
                                  <m:sub>
                                    <m:r>
                                      <a:rPr lang="en-US" sz="1200" i="1">
                                        <a:latin typeface="Cambria Math" panose="02040503050406030204" pitchFamily="18" charset="0"/>
                                      </a:rPr>
                                      <m:t>𝑖</m:t>
                                    </m:r>
                                  </m:sub>
                                </m:sSub>
                              </m:e>
                            </m:d>
                          </m:e>
                        </m:func>
                        <m:r>
                          <a:rPr lang="ru-RU" sz="1200" i="0">
                            <a:latin typeface="Cambria Math" panose="02040503050406030204" pitchFamily="18" charset="0"/>
                          </a:rPr>
                          <m:t>+</m:t>
                        </m:r>
                        <m:sSub>
                          <m:sSubPr>
                            <m:ctrlPr>
                              <a:rPr lang="ru-RU" sz="1200" i="1">
                                <a:latin typeface="Cambria Math" panose="02040503050406030204" pitchFamily="18" charset="0"/>
                              </a:rPr>
                            </m:ctrlPr>
                          </m:sSubPr>
                          <m:e>
                            <m:r>
                              <a:rPr lang="en-US" sz="1200" i="1">
                                <a:latin typeface="Cambria Math" panose="02040503050406030204" pitchFamily="18" charset="0"/>
                              </a:rPr>
                              <m:t>𝑐</m:t>
                            </m:r>
                          </m:e>
                          <m:sub>
                            <m:r>
                              <a:rPr lang="ru-RU" sz="1200" b="0" i="1" smtClean="0">
                                <a:latin typeface="Cambria Math" panose="02040503050406030204" pitchFamily="18" charset="0"/>
                              </a:rPr>
                              <m:t>5</m:t>
                            </m:r>
                          </m:sub>
                        </m:sSub>
                        <m:func>
                          <m:funcPr>
                            <m:ctrlPr>
                              <a:rPr lang="ru-RU" sz="1200" i="1">
                                <a:latin typeface="Cambria Math" panose="02040503050406030204" pitchFamily="18" charset="0"/>
                              </a:rPr>
                            </m:ctrlPr>
                          </m:funcPr>
                          <m:fName>
                            <m:r>
                              <m:rPr>
                                <m:sty m:val="p"/>
                              </m:rPr>
                              <a:rPr lang="ru-RU" sz="1200" i="0">
                                <a:latin typeface="Cambria Math" panose="02040503050406030204" pitchFamily="18" charset="0"/>
                              </a:rPr>
                              <m:t>sin</m:t>
                            </m:r>
                          </m:fName>
                          <m:e>
                            <m:d>
                              <m:dPr>
                                <m:ctrlPr>
                                  <a:rPr lang="ru-RU" sz="1200" i="1">
                                    <a:solidFill>
                                      <a:srgbClr val="836967"/>
                                    </a:solidFill>
                                    <a:latin typeface="Cambria Math" panose="02040503050406030204" pitchFamily="18" charset="0"/>
                                  </a:rPr>
                                </m:ctrlPr>
                              </m:dPr>
                              <m:e>
                                <m:r>
                                  <a:rPr lang="ru-RU" sz="1200" i="0">
                                    <a:latin typeface="Cambria Math" panose="02040503050406030204" pitchFamily="18" charset="0"/>
                                  </a:rPr>
                                  <m:t>4</m:t>
                                </m:r>
                                <m:r>
                                  <a:rPr lang="ru-RU" sz="1200" i="1">
                                    <a:latin typeface="Cambria Math" panose="02040503050406030204" pitchFamily="18" charset="0"/>
                                  </a:rPr>
                                  <m:t>𝜋</m:t>
                                </m:r>
                                <m:sSub>
                                  <m:sSubPr>
                                    <m:ctrlPr>
                                      <a:rPr lang="ru-RU" sz="1200" i="1">
                                        <a:latin typeface="Cambria Math" panose="02040503050406030204" pitchFamily="18" charset="0"/>
                                      </a:rPr>
                                    </m:ctrlPr>
                                  </m:sSubPr>
                                  <m:e>
                                    <m:r>
                                      <a:rPr lang="en-US" sz="1200" i="1">
                                        <a:latin typeface="Cambria Math" panose="02040503050406030204" pitchFamily="18" charset="0"/>
                                      </a:rPr>
                                      <m:t>𝑡</m:t>
                                    </m:r>
                                  </m:e>
                                  <m:sub>
                                    <m:r>
                                      <a:rPr lang="en-US" sz="1200" i="1">
                                        <a:latin typeface="Cambria Math" panose="02040503050406030204" pitchFamily="18" charset="0"/>
                                      </a:rPr>
                                      <m:t>𝑖</m:t>
                                    </m:r>
                                  </m:sub>
                                </m:sSub>
                              </m:e>
                            </m:d>
                          </m:e>
                        </m:func>
                        <m:r>
                          <a:rPr lang="ru-RU" sz="1200" i="0">
                            <a:latin typeface="Cambria Math" panose="02040503050406030204" pitchFamily="18" charset="0"/>
                          </a:rPr>
                          <m:t>+</m:t>
                        </m:r>
                        <m:sSub>
                          <m:sSubPr>
                            <m:ctrlPr>
                              <a:rPr lang="ru-RU" sz="1200" i="1">
                                <a:latin typeface="Cambria Math" panose="02040503050406030204" pitchFamily="18" charset="0"/>
                              </a:rPr>
                            </m:ctrlPr>
                          </m:sSubPr>
                          <m:e>
                            <m:r>
                              <a:rPr lang="en-US" sz="1200" i="1">
                                <a:latin typeface="Cambria Math" panose="02040503050406030204" pitchFamily="18" charset="0"/>
                              </a:rPr>
                              <m:t>𝑐</m:t>
                            </m:r>
                          </m:e>
                          <m:sub>
                            <m:r>
                              <a:rPr lang="ru-RU" sz="1200" b="0" i="1" smtClean="0">
                                <a:latin typeface="Cambria Math" panose="02040503050406030204" pitchFamily="18" charset="0"/>
                              </a:rPr>
                              <m:t>6</m:t>
                            </m:r>
                          </m:sub>
                        </m:sSub>
                        <m:func>
                          <m:funcPr>
                            <m:ctrlPr>
                              <a:rPr lang="ru-RU" sz="1200" i="1">
                                <a:latin typeface="Cambria Math" panose="02040503050406030204" pitchFamily="18" charset="0"/>
                              </a:rPr>
                            </m:ctrlPr>
                          </m:funcPr>
                          <m:fName>
                            <m:r>
                              <m:rPr>
                                <m:sty m:val="p"/>
                              </m:rPr>
                              <a:rPr lang="ru-RU" sz="1200" i="0">
                                <a:latin typeface="Cambria Math" panose="02040503050406030204" pitchFamily="18" charset="0"/>
                              </a:rPr>
                              <m:t>cos</m:t>
                            </m:r>
                          </m:fName>
                          <m:e>
                            <m:d>
                              <m:dPr>
                                <m:ctrlPr>
                                  <a:rPr lang="ru-RU" sz="1200" i="1">
                                    <a:solidFill>
                                      <a:srgbClr val="836967"/>
                                    </a:solidFill>
                                    <a:latin typeface="Cambria Math" panose="02040503050406030204" pitchFamily="18" charset="0"/>
                                  </a:rPr>
                                </m:ctrlPr>
                              </m:dPr>
                              <m:e>
                                <m:r>
                                  <a:rPr lang="ru-RU" sz="1200" i="0">
                                    <a:latin typeface="Cambria Math" panose="02040503050406030204" pitchFamily="18" charset="0"/>
                                  </a:rPr>
                                  <m:t>4</m:t>
                                </m:r>
                                <m:r>
                                  <a:rPr lang="ru-RU" sz="1200" i="1">
                                    <a:latin typeface="Cambria Math" panose="02040503050406030204" pitchFamily="18" charset="0"/>
                                  </a:rPr>
                                  <m:t>𝜋</m:t>
                                </m:r>
                                <m:sSub>
                                  <m:sSubPr>
                                    <m:ctrlPr>
                                      <a:rPr lang="ru-RU" sz="1200" i="1">
                                        <a:latin typeface="Cambria Math" panose="02040503050406030204" pitchFamily="18" charset="0"/>
                                      </a:rPr>
                                    </m:ctrlPr>
                                  </m:sSubPr>
                                  <m:e>
                                    <m:r>
                                      <a:rPr lang="en-US" sz="1200" i="1">
                                        <a:latin typeface="Cambria Math" panose="02040503050406030204" pitchFamily="18" charset="0"/>
                                      </a:rPr>
                                      <m:t>𝑡</m:t>
                                    </m:r>
                                  </m:e>
                                  <m:sub>
                                    <m:r>
                                      <a:rPr lang="en-US" sz="1200" i="1">
                                        <a:latin typeface="Cambria Math" panose="02040503050406030204" pitchFamily="18" charset="0"/>
                                      </a:rPr>
                                      <m:t>𝑖</m:t>
                                    </m:r>
                                  </m:sub>
                                </m:sSub>
                              </m:e>
                            </m:d>
                            <m:r>
                              <a:rPr lang="en-US" sz="1200" b="0" i="1" smtClean="0">
                                <a:latin typeface="Cambria Math" panose="02040503050406030204" pitchFamily="18" charset="0"/>
                              </a:rPr>
                              <m:t>+</m:t>
                            </m:r>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ea typeface="Cambria Math" panose="02040503050406030204" pitchFamily="18" charset="0"/>
                                  </a:rPr>
                                  <m:t>𝜀</m:t>
                                </m:r>
                              </m:e>
                              <m:sub>
                                <m:r>
                                  <a:rPr lang="en-US" sz="1200" b="0" i="1" smtClean="0">
                                    <a:latin typeface="Cambria Math" panose="02040503050406030204" pitchFamily="18" charset="0"/>
                                  </a:rPr>
                                  <m:t>𝑖</m:t>
                                </m:r>
                              </m:sub>
                            </m:sSub>
                          </m:e>
                        </m:func>
                      </m:e>
                    </m:func>
                  </m:oMath>
                </a14:m>
                <a:endParaRPr lang="en-US" sz="1200" dirty="0"/>
              </a:p>
              <a:p>
                <a:r>
                  <a:rPr lang="en-US" sz="1200" i="1" dirty="0" err="1"/>
                  <a:t>i</a:t>
                </a:r>
                <a:r>
                  <a:rPr lang="en-US" sz="1200" i="1" dirty="0"/>
                  <a:t>=1…n</a:t>
                </a:r>
              </a:p>
            </p:txBody>
          </p:sp>
        </mc:Choice>
        <mc:Fallback xmlns="">
          <p:sp>
            <p:nvSpPr>
              <p:cNvPr id="6" name="TextBox 5">
                <a:extLst>
                  <a:ext uri="{FF2B5EF4-FFF2-40B4-BE49-F238E27FC236}">
                    <a16:creationId xmlns:a16="http://schemas.microsoft.com/office/drawing/2014/main" id="{C6602FF2-F1DF-D5CE-7FF1-A7EAB3843C44}"/>
                  </a:ext>
                </a:extLst>
              </p:cNvPr>
              <p:cNvSpPr txBox="1">
                <a:spLocks noRot="1" noChangeAspect="1" noMove="1" noResize="1" noEditPoints="1" noAdjustHandles="1" noChangeArrowheads="1" noChangeShapeType="1" noTextEdit="1"/>
              </p:cNvSpPr>
              <p:nvPr/>
            </p:nvSpPr>
            <p:spPr>
              <a:xfrm>
                <a:off x="171247" y="1857598"/>
                <a:ext cx="4717910" cy="646331"/>
              </a:xfrm>
              <a:prstGeom prst="rect">
                <a:avLst/>
              </a:prstGeom>
              <a:blipFill>
                <a:blip r:embed="rId5"/>
                <a:stretch>
                  <a:fillRect b="-6604"/>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629E206E-4711-1EBD-7250-66F4E2D1C43B}"/>
                  </a:ext>
                </a:extLst>
              </p:cNvPr>
              <p:cNvSpPr txBox="1"/>
              <p:nvPr/>
            </p:nvSpPr>
            <p:spPr>
              <a:xfrm>
                <a:off x="240737" y="3793744"/>
                <a:ext cx="1510632" cy="27699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ru-RU" sz="1200" i="1" smtClean="0">
                          <a:latin typeface="Cambria Math" panose="02040503050406030204" pitchFamily="18" charset="0"/>
                        </a:rPr>
                        <m:t>𝐴</m:t>
                      </m:r>
                      <m:r>
                        <a:rPr lang="en-US" sz="1200" b="0" i="1" smtClean="0">
                          <a:latin typeface="Cambria Math" panose="02040503050406030204" pitchFamily="18" charset="0"/>
                        </a:rPr>
                        <m:t>𝐶</m:t>
                      </m:r>
                      <m:r>
                        <a:rPr lang="ru-RU" sz="1200" i="0">
                          <a:latin typeface="Cambria Math" panose="02040503050406030204" pitchFamily="18" charset="0"/>
                        </a:rPr>
                        <m:t>=</m:t>
                      </m:r>
                      <m:r>
                        <a:rPr lang="ru-RU" sz="1200" i="1">
                          <a:latin typeface="Cambria Math" panose="02040503050406030204" pitchFamily="18" charset="0"/>
                        </a:rPr>
                        <m:t>𝑋</m:t>
                      </m:r>
                      <m:r>
                        <a:rPr lang="ru-RU" sz="1200" i="0">
                          <a:latin typeface="Cambria Math" panose="02040503050406030204" pitchFamily="18" charset="0"/>
                        </a:rPr>
                        <m:t>+</m:t>
                      </m:r>
                      <m:r>
                        <a:rPr lang="ru-RU" sz="1200" i="1">
                          <a:latin typeface="Cambria Math" panose="02040503050406030204" pitchFamily="18" charset="0"/>
                        </a:rPr>
                        <m:t>𝜀</m:t>
                      </m:r>
                    </m:oMath>
                  </m:oMathPara>
                </a14:m>
                <a:endParaRPr lang="ru-RU" sz="1600" dirty="0"/>
              </a:p>
            </p:txBody>
          </p:sp>
        </mc:Choice>
        <mc:Fallback xmlns="">
          <p:sp>
            <p:nvSpPr>
              <p:cNvPr id="8" name="TextBox 7">
                <a:extLst>
                  <a:ext uri="{FF2B5EF4-FFF2-40B4-BE49-F238E27FC236}">
                    <a16:creationId xmlns:a16="http://schemas.microsoft.com/office/drawing/2014/main" id="{629E206E-4711-1EBD-7250-66F4E2D1C43B}"/>
                  </a:ext>
                </a:extLst>
              </p:cNvPr>
              <p:cNvSpPr txBox="1">
                <a:spLocks noRot="1" noChangeAspect="1" noMove="1" noResize="1" noEditPoints="1" noAdjustHandles="1" noChangeArrowheads="1" noChangeShapeType="1" noTextEdit="1"/>
              </p:cNvSpPr>
              <p:nvPr/>
            </p:nvSpPr>
            <p:spPr>
              <a:xfrm>
                <a:off x="240737" y="3793744"/>
                <a:ext cx="1510632" cy="276999"/>
              </a:xfrm>
              <a:prstGeom prst="rect">
                <a:avLst/>
              </a:prstGeom>
              <a:blipFill>
                <a:blip r:embed="rId6"/>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8A3D48AE-B358-146F-1E54-9D4F7337687E}"/>
                  </a:ext>
                </a:extLst>
              </p:cNvPr>
              <p:cNvSpPr txBox="1"/>
              <p:nvPr/>
            </p:nvSpPr>
            <p:spPr>
              <a:xfrm>
                <a:off x="-414891" y="2670725"/>
                <a:ext cx="5812839" cy="101271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ru-RU" sz="1100" i="1" smtClean="0">
                              <a:solidFill>
                                <a:srgbClr val="836967"/>
                              </a:solidFill>
                              <a:latin typeface="Cambria Math" panose="02040503050406030204" pitchFamily="18" charset="0"/>
                            </a:rPr>
                          </m:ctrlPr>
                        </m:dPr>
                        <m:e>
                          <m:m>
                            <m:mPr>
                              <m:plcHide m:val="on"/>
                              <m:mcs>
                                <m:mc>
                                  <m:mcPr>
                                    <m:count m:val="2"/>
                                    <m:mcJc m:val="center"/>
                                  </m:mcPr>
                                </m:mc>
                              </m:mcs>
                              <m:ctrlPr>
                                <a:rPr lang="ru-RU" sz="1100" i="1">
                                  <a:solidFill>
                                    <a:srgbClr val="836967"/>
                                  </a:solidFill>
                                  <a:latin typeface="Cambria Math" panose="02040503050406030204" pitchFamily="18" charset="0"/>
                                </a:rPr>
                              </m:ctrlPr>
                            </m:mPr>
                            <m:mr>
                              <m:e>
                                <m:m>
                                  <m:mPr>
                                    <m:plcHide m:val="on"/>
                                    <m:mcs>
                                      <m:mc>
                                        <m:mcPr>
                                          <m:count m:val="3"/>
                                          <m:mcJc m:val="center"/>
                                        </m:mcPr>
                                      </m:mc>
                                    </m:mcs>
                                    <m:ctrlPr>
                                      <a:rPr lang="ru-RU" sz="1100" i="1">
                                        <a:solidFill>
                                          <a:srgbClr val="836967"/>
                                        </a:solidFill>
                                        <a:latin typeface="Cambria Math" panose="02040503050406030204" pitchFamily="18" charset="0"/>
                                      </a:rPr>
                                    </m:ctrlPr>
                                  </m:mPr>
                                  <m:mr>
                                    <m:e>
                                      <m:r>
                                        <a:rPr lang="ru-RU" sz="1100">
                                          <a:latin typeface="Cambria Math" panose="02040503050406030204" pitchFamily="18" charset="0"/>
                                        </a:rPr>
                                        <m:t>1</m:t>
                                      </m:r>
                                    </m:e>
                                    <m:e>
                                      <m:sSub>
                                        <m:sSubPr>
                                          <m:ctrlPr>
                                            <a:rPr lang="ru-RU" sz="1100" i="1">
                                              <a:solidFill>
                                                <a:srgbClr val="836967"/>
                                              </a:solidFill>
                                              <a:latin typeface="Cambria Math" panose="02040503050406030204" pitchFamily="18" charset="0"/>
                                            </a:rPr>
                                          </m:ctrlPr>
                                        </m:sSubPr>
                                        <m:e>
                                          <m:r>
                                            <a:rPr lang="ru-RU" sz="1100" i="1">
                                              <a:latin typeface="Cambria Math" panose="02040503050406030204" pitchFamily="18" charset="0"/>
                                            </a:rPr>
                                            <m:t>𝑡</m:t>
                                          </m:r>
                                        </m:e>
                                        <m:sub>
                                          <m:r>
                                            <a:rPr lang="ru-RU" sz="1100" i="0">
                                              <a:latin typeface="Cambria Math" panose="02040503050406030204" pitchFamily="18" charset="0"/>
                                            </a:rPr>
                                            <m:t>1</m:t>
                                          </m:r>
                                        </m:sub>
                                      </m:sSub>
                                    </m:e>
                                    <m:e>
                                      <m:func>
                                        <m:funcPr>
                                          <m:ctrlPr>
                                            <a:rPr lang="ru-RU" sz="1100" i="1">
                                              <a:latin typeface="Cambria Math" panose="02040503050406030204" pitchFamily="18" charset="0"/>
                                            </a:rPr>
                                          </m:ctrlPr>
                                        </m:funcPr>
                                        <m:fName>
                                          <m:r>
                                            <m:rPr>
                                              <m:sty m:val="p"/>
                                            </m:rPr>
                                            <a:rPr lang="ru-RU" sz="1100" i="0">
                                              <a:latin typeface="Cambria Math" panose="02040503050406030204" pitchFamily="18" charset="0"/>
                                            </a:rPr>
                                            <m:t>sin</m:t>
                                          </m:r>
                                        </m:fName>
                                        <m:e>
                                          <m:d>
                                            <m:dPr>
                                              <m:ctrlPr>
                                                <a:rPr lang="ru-RU" sz="1100" i="1">
                                                  <a:solidFill>
                                                    <a:srgbClr val="836967"/>
                                                  </a:solidFill>
                                                  <a:latin typeface="Cambria Math" panose="02040503050406030204" pitchFamily="18" charset="0"/>
                                                </a:rPr>
                                              </m:ctrlPr>
                                            </m:dPr>
                                            <m:e>
                                              <m:r>
                                                <a:rPr lang="ru-RU" sz="1100" i="0">
                                                  <a:latin typeface="Cambria Math" panose="02040503050406030204" pitchFamily="18" charset="0"/>
                                                </a:rPr>
                                                <m:t>2</m:t>
                                              </m:r>
                                              <m:r>
                                                <a:rPr lang="ru-RU" sz="1100" i="1">
                                                  <a:latin typeface="Cambria Math" panose="02040503050406030204" pitchFamily="18" charset="0"/>
                                                </a:rPr>
                                                <m:t>𝜋</m:t>
                                              </m:r>
                                              <m:sSub>
                                                <m:sSubPr>
                                                  <m:ctrlPr>
                                                    <a:rPr lang="ru-RU" sz="1100" i="1">
                                                      <a:solidFill>
                                                        <a:srgbClr val="836967"/>
                                                      </a:solidFill>
                                                      <a:latin typeface="Cambria Math" panose="02040503050406030204" pitchFamily="18" charset="0"/>
                                                    </a:rPr>
                                                  </m:ctrlPr>
                                                </m:sSubPr>
                                                <m:e>
                                                  <m:r>
                                                    <a:rPr lang="ru-RU" sz="1100" i="1">
                                                      <a:latin typeface="Cambria Math" panose="02040503050406030204" pitchFamily="18" charset="0"/>
                                                    </a:rPr>
                                                    <m:t>𝑡</m:t>
                                                  </m:r>
                                                </m:e>
                                                <m:sub>
                                                  <m:r>
                                                    <a:rPr lang="ru-RU" sz="1100" i="0">
                                                      <a:latin typeface="Cambria Math" panose="02040503050406030204" pitchFamily="18" charset="0"/>
                                                    </a:rPr>
                                                    <m:t>1</m:t>
                                                  </m:r>
                                                </m:sub>
                                              </m:sSub>
                                            </m:e>
                                          </m:d>
                                        </m:e>
                                      </m:func>
                                    </m:e>
                                  </m:mr>
                                  <m:mr>
                                    <m:e>
                                      <m:r>
                                        <a:rPr lang="ru-RU" sz="1100" i="0">
                                          <a:latin typeface="Cambria Math" panose="02040503050406030204" pitchFamily="18" charset="0"/>
                                        </a:rPr>
                                        <m:t>⋮</m:t>
                                      </m:r>
                                    </m:e>
                                    <m:e>
                                      <m:r>
                                        <a:rPr lang="ru-RU" sz="1100" i="0">
                                          <a:latin typeface="Cambria Math" panose="02040503050406030204" pitchFamily="18" charset="0"/>
                                        </a:rPr>
                                        <m:t>⋮</m:t>
                                      </m:r>
                                    </m:e>
                                    <m:e>
                                      <m:r>
                                        <a:rPr lang="ru-RU" sz="1100" i="0">
                                          <a:latin typeface="Cambria Math" panose="02040503050406030204" pitchFamily="18" charset="0"/>
                                        </a:rPr>
                                        <m:t>⋮</m:t>
                                      </m:r>
                                    </m:e>
                                  </m:mr>
                                  <m:mr>
                                    <m:e>
                                      <m:r>
                                        <a:rPr lang="ru-RU" sz="1100" i="0">
                                          <a:latin typeface="Cambria Math" panose="02040503050406030204" pitchFamily="18" charset="0"/>
                                        </a:rPr>
                                        <m:t>1</m:t>
                                      </m:r>
                                    </m:e>
                                    <m:e>
                                      <m:sSub>
                                        <m:sSubPr>
                                          <m:ctrlPr>
                                            <a:rPr lang="ru-RU" sz="1100" i="1">
                                              <a:solidFill>
                                                <a:srgbClr val="836967"/>
                                              </a:solidFill>
                                              <a:latin typeface="Cambria Math" panose="02040503050406030204" pitchFamily="18" charset="0"/>
                                            </a:rPr>
                                          </m:ctrlPr>
                                        </m:sSubPr>
                                        <m:e>
                                          <m:r>
                                            <a:rPr lang="ru-RU" sz="1100" i="1">
                                              <a:latin typeface="Cambria Math" panose="02040503050406030204" pitchFamily="18" charset="0"/>
                                            </a:rPr>
                                            <m:t>𝑡</m:t>
                                          </m:r>
                                        </m:e>
                                        <m:sub>
                                          <m:r>
                                            <a:rPr lang="ru-RU" sz="1100" i="1">
                                              <a:latin typeface="Cambria Math" panose="02040503050406030204" pitchFamily="18" charset="0"/>
                                            </a:rPr>
                                            <m:t>𝑛</m:t>
                                          </m:r>
                                        </m:sub>
                                      </m:sSub>
                                    </m:e>
                                    <m:e>
                                      <m:func>
                                        <m:funcPr>
                                          <m:ctrlPr>
                                            <a:rPr lang="ru-RU" sz="1100" i="1">
                                              <a:latin typeface="Cambria Math" panose="02040503050406030204" pitchFamily="18" charset="0"/>
                                            </a:rPr>
                                          </m:ctrlPr>
                                        </m:funcPr>
                                        <m:fName>
                                          <m:r>
                                            <m:rPr>
                                              <m:sty m:val="p"/>
                                            </m:rPr>
                                            <a:rPr lang="ru-RU" sz="1100" i="0">
                                              <a:latin typeface="Cambria Math" panose="02040503050406030204" pitchFamily="18" charset="0"/>
                                            </a:rPr>
                                            <m:t>sin</m:t>
                                          </m:r>
                                        </m:fName>
                                        <m:e>
                                          <m:d>
                                            <m:dPr>
                                              <m:ctrlPr>
                                                <a:rPr lang="ru-RU" sz="1100" i="1">
                                                  <a:solidFill>
                                                    <a:srgbClr val="836967"/>
                                                  </a:solidFill>
                                                  <a:latin typeface="Cambria Math" panose="02040503050406030204" pitchFamily="18" charset="0"/>
                                                </a:rPr>
                                              </m:ctrlPr>
                                            </m:dPr>
                                            <m:e>
                                              <m:r>
                                                <a:rPr lang="ru-RU" sz="1100" i="0">
                                                  <a:latin typeface="Cambria Math" panose="02040503050406030204" pitchFamily="18" charset="0"/>
                                                </a:rPr>
                                                <m:t>2</m:t>
                                              </m:r>
                                              <m:r>
                                                <a:rPr lang="ru-RU" sz="1100" i="1">
                                                  <a:latin typeface="Cambria Math" panose="02040503050406030204" pitchFamily="18" charset="0"/>
                                                </a:rPr>
                                                <m:t>𝜋</m:t>
                                              </m:r>
                                              <m:sSub>
                                                <m:sSubPr>
                                                  <m:ctrlPr>
                                                    <a:rPr lang="ru-RU" sz="1100" i="1">
                                                      <a:solidFill>
                                                        <a:srgbClr val="836967"/>
                                                      </a:solidFill>
                                                      <a:latin typeface="Cambria Math" panose="02040503050406030204" pitchFamily="18" charset="0"/>
                                                    </a:rPr>
                                                  </m:ctrlPr>
                                                </m:sSubPr>
                                                <m:e>
                                                  <m:r>
                                                    <a:rPr lang="ru-RU" sz="1100" i="1">
                                                      <a:latin typeface="Cambria Math" panose="02040503050406030204" pitchFamily="18" charset="0"/>
                                                    </a:rPr>
                                                    <m:t>𝑡</m:t>
                                                  </m:r>
                                                </m:e>
                                                <m:sub>
                                                  <m:r>
                                                    <a:rPr lang="ru-RU" sz="1100" i="1">
                                                      <a:latin typeface="Cambria Math" panose="02040503050406030204" pitchFamily="18" charset="0"/>
                                                    </a:rPr>
                                                    <m:t>𝑛</m:t>
                                                  </m:r>
                                                </m:sub>
                                              </m:sSub>
                                            </m:e>
                                          </m:d>
                                        </m:e>
                                      </m:func>
                                    </m:e>
                                  </m:mr>
                                </m:m>
                              </m:e>
                              <m:e>
                                <m:m>
                                  <m:mPr>
                                    <m:plcHide m:val="on"/>
                                    <m:mcs>
                                      <m:mc>
                                        <m:mcPr>
                                          <m:count m:val="3"/>
                                          <m:mcJc m:val="center"/>
                                        </m:mcPr>
                                      </m:mc>
                                    </m:mcs>
                                    <m:ctrlPr>
                                      <a:rPr lang="ru-RU" sz="1100" i="1">
                                        <a:solidFill>
                                          <a:srgbClr val="836967"/>
                                        </a:solidFill>
                                        <a:latin typeface="Cambria Math" panose="02040503050406030204" pitchFamily="18" charset="0"/>
                                      </a:rPr>
                                    </m:ctrlPr>
                                  </m:mPr>
                                  <m:mr>
                                    <m:e>
                                      <m:func>
                                        <m:funcPr>
                                          <m:ctrlPr>
                                            <a:rPr lang="ru-RU" sz="1100" i="1">
                                              <a:latin typeface="Cambria Math" panose="02040503050406030204" pitchFamily="18" charset="0"/>
                                            </a:rPr>
                                          </m:ctrlPr>
                                        </m:funcPr>
                                        <m:fName>
                                          <m:r>
                                            <m:rPr>
                                              <m:sty m:val="p"/>
                                            </m:rPr>
                                            <a:rPr lang="ru-RU" sz="1100" i="0">
                                              <a:latin typeface="Cambria Math" panose="02040503050406030204" pitchFamily="18" charset="0"/>
                                            </a:rPr>
                                            <m:t>cos</m:t>
                                          </m:r>
                                        </m:fName>
                                        <m:e>
                                          <m:d>
                                            <m:dPr>
                                              <m:ctrlPr>
                                                <a:rPr lang="ru-RU" sz="1100" i="1">
                                                  <a:solidFill>
                                                    <a:srgbClr val="836967"/>
                                                  </a:solidFill>
                                                  <a:latin typeface="Cambria Math" panose="02040503050406030204" pitchFamily="18" charset="0"/>
                                                </a:rPr>
                                              </m:ctrlPr>
                                            </m:dPr>
                                            <m:e>
                                              <m:r>
                                                <a:rPr lang="ru-RU" sz="1100" i="0">
                                                  <a:latin typeface="Cambria Math" panose="02040503050406030204" pitchFamily="18" charset="0"/>
                                                </a:rPr>
                                                <m:t>2</m:t>
                                              </m:r>
                                              <m:r>
                                                <a:rPr lang="ru-RU" sz="1100" i="1">
                                                  <a:latin typeface="Cambria Math" panose="02040503050406030204" pitchFamily="18" charset="0"/>
                                                </a:rPr>
                                                <m:t>𝜋</m:t>
                                              </m:r>
                                              <m:sSub>
                                                <m:sSubPr>
                                                  <m:ctrlPr>
                                                    <a:rPr lang="ru-RU" sz="1100" i="1">
                                                      <a:solidFill>
                                                        <a:srgbClr val="836967"/>
                                                      </a:solidFill>
                                                      <a:latin typeface="Cambria Math" panose="02040503050406030204" pitchFamily="18" charset="0"/>
                                                    </a:rPr>
                                                  </m:ctrlPr>
                                                </m:sSubPr>
                                                <m:e>
                                                  <m:r>
                                                    <a:rPr lang="ru-RU" sz="1100" i="1">
                                                      <a:latin typeface="Cambria Math" panose="02040503050406030204" pitchFamily="18" charset="0"/>
                                                    </a:rPr>
                                                    <m:t>𝑡</m:t>
                                                  </m:r>
                                                </m:e>
                                                <m:sub>
                                                  <m:r>
                                                    <a:rPr lang="ru-RU" sz="1100" i="0">
                                                      <a:latin typeface="Cambria Math" panose="02040503050406030204" pitchFamily="18" charset="0"/>
                                                    </a:rPr>
                                                    <m:t>1</m:t>
                                                  </m:r>
                                                </m:sub>
                                              </m:sSub>
                                            </m:e>
                                          </m:d>
                                        </m:e>
                                      </m:func>
                                    </m:e>
                                    <m:e>
                                      <m:func>
                                        <m:funcPr>
                                          <m:ctrlPr>
                                            <a:rPr lang="ru-RU" sz="1100" i="1">
                                              <a:latin typeface="Cambria Math" panose="02040503050406030204" pitchFamily="18" charset="0"/>
                                            </a:rPr>
                                          </m:ctrlPr>
                                        </m:funcPr>
                                        <m:fName>
                                          <m:r>
                                            <m:rPr>
                                              <m:sty m:val="p"/>
                                            </m:rPr>
                                            <a:rPr lang="ru-RU" sz="1100" i="0">
                                              <a:latin typeface="Cambria Math" panose="02040503050406030204" pitchFamily="18" charset="0"/>
                                            </a:rPr>
                                            <m:t>sin</m:t>
                                          </m:r>
                                        </m:fName>
                                        <m:e>
                                          <m:d>
                                            <m:dPr>
                                              <m:ctrlPr>
                                                <a:rPr lang="ru-RU" sz="1100" i="1">
                                                  <a:solidFill>
                                                    <a:srgbClr val="836967"/>
                                                  </a:solidFill>
                                                  <a:latin typeface="Cambria Math" panose="02040503050406030204" pitchFamily="18" charset="0"/>
                                                </a:rPr>
                                              </m:ctrlPr>
                                            </m:dPr>
                                            <m:e>
                                              <m:r>
                                                <a:rPr lang="ru-RU" sz="1100" i="0">
                                                  <a:latin typeface="Cambria Math" panose="02040503050406030204" pitchFamily="18" charset="0"/>
                                                </a:rPr>
                                                <m:t>4</m:t>
                                              </m:r>
                                              <m:r>
                                                <a:rPr lang="ru-RU" sz="1100" i="1">
                                                  <a:latin typeface="Cambria Math" panose="02040503050406030204" pitchFamily="18" charset="0"/>
                                                </a:rPr>
                                                <m:t>𝜋</m:t>
                                              </m:r>
                                              <m:sSub>
                                                <m:sSubPr>
                                                  <m:ctrlPr>
                                                    <a:rPr lang="ru-RU" sz="1100" i="1">
                                                      <a:solidFill>
                                                        <a:srgbClr val="836967"/>
                                                      </a:solidFill>
                                                      <a:latin typeface="Cambria Math" panose="02040503050406030204" pitchFamily="18" charset="0"/>
                                                    </a:rPr>
                                                  </m:ctrlPr>
                                                </m:sSubPr>
                                                <m:e>
                                                  <m:r>
                                                    <a:rPr lang="ru-RU" sz="1100" i="1">
                                                      <a:latin typeface="Cambria Math" panose="02040503050406030204" pitchFamily="18" charset="0"/>
                                                    </a:rPr>
                                                    <m:t>𝑡</m:t>
                                                  </m:r>
                                                </m:e>
                                                <m:sub>
                                                  <m:r>
                                                    <a:rPr lang="ru-RU" sz="1100" i="0">
                                                      <a:latin typeface="Cambria Math" panose="02040503050406030204" pitchFamily="18" charset="0"/>
                                                    </a:rPr>
                                                    <m:t>1</m:t>
                                                  </m:r>
                                                </m:sub>
                                              </m:sSub>
                                            </m:e>
                                          </m:d>
                                        </m:e>
                                      </m:func>
                                    </m:e>
                                    <m:e>
                                      <m:func>
                                        <m:funcPr>
                                          <m:ctrlPr>
                                            <a:rPr lang="ru-RU" sz="1100" i="1">
                                              <a:latin typeface="Cambria Math" panose="02040503050406030204" pitchFamily="18" charset="0"/>
                                            </a:rPr>
                                          </m:ctrlPr>
                                        </m:funcPr>
                                        <m:fName>
                                          <m:r>
                                            <m:rPr>
                                              <m:sty m:val="p"/>
                                            </m:rPr>
                                            <a:rPr lang="ru-RU" sz="1100" i="0">
                                              <a:latin typeface="Cambria Math" panose="02040503050406030204" pitchFamily="18" charset="0"/>
                                            </a:rPr>
                                            <m:t>cos</m:t>
                                          </m:r>
                                        </m:fName>
                                        <m:e>
                                          <m:d>
                                            <m:dPr>
                                              <m:ctrlPr>
                                                <a:rPr lang="ru-RU" sz="1100" i="1">
                                                  <a:solidFill>
                                                    <a:srgbClr val="836967"/>
                                                  </a:solidFill>
                                                  <a:latin typeface="Cambria Math" panose="02040503050406030204" pitchFamily="18" charset="0"/>
                                                </a:rPr>
                                              </m:ctrlPr>
                                            </m:dPr>
                                            <m:e>
                                              <m:r>
                                                <a:rPr lang="ru-RU" sz="1100" i="0">
                                                  <a:latin typeface="Cambria Math" panose="02040503050406030204" pitchFamily="18" charset="0"/>
                                                </a:rPr>
                                                <m:t>4</m:t>
                                              </m:r>
                                              <m:r>
                                                <a:rPr lang="ru-RU" sz="1100" i="1">
                                                  <a:latin typeface="Cambria Math" panose="02040503050406030204" pitchFamily="18" charset="0"/>
                                                </a:rPr>
                                                <m:t>𝜋</m:t>
                                              </m:r>
                                              <m:sSub>
                                                <m:sSubPr>
                                                  <m:ctrlPr>
                                                    <a:rPr lang="ru-RU" sz="1100" i="1">
                                                      <a:solidFill>
                                                        <a:srgbClr val="836967"/>
                                                      </a:solidFill>
                                                      <a:latin typeface="Cambria Math" panose="02040503050406030204" pitchFamily="18" charset="0"/>
                                                    </a:rPr>
                                                  </m:ctrlPr>
                                                </m:sSubPr>
                                                <m:e>
                                                  <m:r>
                                                    <a:rPr lang="ru-RU" sz="1100" i="1">
                                                      <a:latin typeface="Cambria Math" panose="02040503050406030204" pitchFamily="18" charset="0"/>
                                                    </a:rPr>
                                                    <m:t>𝑡</m:t>
                                                  </m:r>
                                                </m:e>
                                                <m:sub>
                                                  <m:r>
                                                    <a:rPr lang="ru-RU" sz="1100" i="0">
                                                      <a:latin typeface="Cambria Math" panose="02040503050406030204" pitchFamily="18" charset="0"/>
                                                    </a:rPr>
                                                    <m:t>1</m:t>
                                                  </m:r>
                                                </m:sub>
                                              </m:sSub>
                                            </m:e>
                                          </m:d>
                                        </m:e>
                                      </m:func>
                                    </m:e>
                                  </m:mr>
                                  <m:mr>
                                    <m:e>
                                      <m:r>
                                        <a:rPr lang="ru-RU" sz="1100" i="0">
                                          <a:latin typeface="Cambria Math" panose="02040503050406030204" pitchFamily="18" charset="0"/>
                                        </a:rPr>
                                        <m:t>⋮</m:t>
                                      </m:r>
                                    </m:e>
                                    <m:e>
                                      <m:r>
                                        <a:rPr lang="ru-RU" sz="1100" i="0">
                                          <a:latin typeface="Cambria Math" panose="02040503050406030204" pitchFamily="18" charset="0"/>
                                        </a:rPr>
                                        <m:t>⋮</m:t>
                                      </m:r>
                                    </m:e>
                                    <m:e>
                                      <m:r>
                                        <a:rPr lang="ru-RU" sz="1100" i="0">
                                          <a:latin typeface="Cambria Math" panose="02040503050406030204" pitchFamily="18" charset="0"/>
                                        </a:rPr>
                                        <m:t>⋮</m:t>
                                      </m:r>
                                    </m:e>
                                  </m:mr>
                                  <m:mr>
                                    <m:e>
                                      <m:func>
                                        <m:funcPr>
                                          <m:ctrlPr>
                                            <a:rPr lang="ru-RU" sz="1100" i="1">
                                              <a:latin typeface="Cambria Math" panose="02040503050406030204" pitchFamily="18" charset="0"/>
                                            </a:rPr>
                                          </m:ctrlPr>
                                        </m:funcPr>
                                        <m:fName>
                                          <m:r>
                                            <m:rPr>
                                              <m:sty m:val="p"/>
                                            </m:rPr>
                                            <a:rPr lang="ru-RU" sz="1100" i="0">
                                              <a:latin typeface="Cambria Math" panose="02040503050406030204" pitchFamily="18" charset="0"/>
                                            </a:rPr>
                                            <m:t>cos</m:t>
                                          </m:r>
                                        </m:fName>
                                        <m:e>
                                          <m:d>
                                            <m:dPr>
                                              <m:ctrlPr>
                                                <a:rPr lang="ru-RU" sz="1100" i="1">
                                                  <a:solidFill>
                                                    <a:srgbClr val="836967"/>
                                                  </a:solidFill>
                                                  <a:latin typeface="Cambria Math" panose="02040503050406030204" pitchFamily="18" charset="0"/>
                                                </a:rPr>
                                              </m:ctrlPr>
                                            </m:dPr>
                                            <m:e>
                                              <m:r>
                                                <a:rPr lang="ru-RU" sz="1100" i="0">
                                                  <a:latin typeface="Cambria Math" panose="02040503050406030204" pitchFamily="18" charset="0"/>
                                                </a:rPr>
                                                <m:t>2</m:t>
                                              </m:r>
                                              <m:r>
                                                <a:rPr lang="ru-RU" sz="1100" i="1">
                                                  <a:latin typeface="Cambria Math" panose="02040503050406030204" pitchFamily="18" charset="0"/>
                                                </a:rPr>
                                                <m:t>𝜋</m:t>
                                              </m:r>
                                              <m:sSub>
                                                <m:sSubPr>
                                                  <m:ctrlPr>
                                                    <a:rPr lang="ru-RU" sz="1100" i="1">
                                                      <a:solidFill>
                                                        <a:srgbClr val="836967"/>
                                                      </a:solidFill>
                                                      <a:latin typeface="Cambria Math" panose="02040503050406030204" pitchFamily="18" charset="0"/>
                                                    </a:rPr>
                                                  </m:ctrlPr>
                                                </m:sSubPr>
                                                <m:e>
                                                  <m:r>
                                                    <a:rPr lang="ru-RU" sz="1100" i="1">
                                                      <a:latin typeface="Cambria Math" panose="02040503050406030204" pitchFamily="18" charset="0"/>
                                                    </a:rPr>
                                                    <m:t>𝑡</m:t>
                                                  </m:r>
                                                </m:e>
                                                <m:sub>
                                                  <m:r>
                                                    <a:rPr lang="ru-RU" sz="1100" i="1">
                                                      <a:latin typeface="Cambria Math" panose="02040503050406030204" pitchFamily="18" charset="0"/>
                                                    </a:rPr>
                                                    <m:t>𝑛</m:t>
                                                  </m:r>
                                                </m:sub>
                                              </m:sSub>
                                            </m:e>
                                          </m:d>
                                        </m:e>
                                      </m:func>
                                    </m:e>
                                    <m:e>
                                      <m:func>
                                        <m:funcPr>
                                          <m:ctrlPr>
                                            <a:rPr lang="ru-RU" sz="1100" i="1">
                                              <a:latin typeface="Cambria Math" panose="02040503050406030204" pitchFamily="18" charset="0"/>
                                            </a:rPr>
                                          </m:ctrlPr>
                                        </m:funcPr>
                                        <m:fName>
                                          <m:r>
                                            <m:rPr>
                                              <m:sty m:val="p"/>
                                            </m:rPr>
                                            <a:rPr lang="ru-RU" sz="1100" i="0">
                                              <a:latin typeface="Cambria Math" panose="02040503050406030204" pitchFamily="18" charset="0"/>
                                            </a:rPr>
                                            <m:t>sin</m:t>
                                          </m:r>
                                        </m:fName>
                                        <m:e>
                                          <m:d>
                                            <m:dPr>
                                              <m:ctrlPr>
                                                <a:rPr lang="ru-RU" sz="1100" i="1">
                                                  <a:solidFill>
                                                    <a:srgbClr val="836967"/>
                                                  </a:solidFill>
                                                  <a:latin typeface="Cambria Math" panose="02040503050406030204" pitchFamily="18" charset="0"/>
                                                </a:rPr>
                                              </m:ctrlPr>
                                            </m:dPr>
                                            <m:e>
                                              <m:r>
                                                <a:rPr lang="ru-RU" sz="1100" i="0">
                                                  <a:latin typeface="Cambria Math" panose="02040503050406030204" pitchFamily="18" charset="0"/>
                                                </a:rPr>
                                                <m:t>4</m:t>
                                              </m:r>
                                              <m:r>
                                                <a:rPr lang="ru-RU" sz="1100" i="1">
                                                  <a:latin typeface="Cambria Math" panose="02040503050406030204" pitchFamily="18" charset="0"/>
                                                </a:rPr>
                                                <m:t>𝜋</m:t>
                                              </m:r>
                                              <m:sSub>
                                                <m:sSubPr>
                                                  <m:ctrlPr>
                                                    <a:rPr lang="ru-RU" sz="1100" i="1">
                                                      <a:solidFill>
                                                        <a:srgbClr val="836967"/>
                                                      </a:solidFill>
                                                      <a:latin typeface="Cambria Math" panose="02040503050406030204" pitchFamily="18" charset="0"/>
                                                    </a:rPr>
                                                  </m:ctrlPr>
                                                </m:sSubPr>
                                                <m:e>
                                                  <m:r>
                                                    <a:rPr lang="ru-RU" sz="1100" i="1">
                                                      <a:latin typeface="Cambria Math" panose="02040503050406030204" pitchFamily="18" charset="0"/>
                                                    </a:rPr>
                                                    <m:t>𝑡</m:t>
                                                  </m:r>
                                                </m:e>
                                                <m:sub>
                                                  <m:r>
                                                    <a:rPr lang="ru-RU" sz="1100" i="1">
                                                      <a:latin typeface="Cambria Math" panose="02040503050406030204" pitchFamily="18" charset="0"/>
                                                    </a:rPr>
                                                    <m:t>𝑛</m:t>
                                                  </m:r>
                                                </m:sub>
                                              </m:sSub>
                                            </m:e>
                                          </m:d>
                                        </m:e>
                                      </m:func>
                                    </m:e>
                                    <m:e>
                                      <m:func>
                                        <m:funcPr>
                                          <m:ctrlPr>
                                            <a:rPr lang="ru-RU" sz="1100" i="1">
                                              <a:latin typeface="Cambria Math" panose="02040503050406030204" pitchFamily="18" charset="0"/>
                                            </a:rPr>
                                          </m:ctrlPr>
                                        </m:funcPr>
                                        <m:fName>
                                          <m:r>
                                            <m:rPr>
                                              <m:sty m:val="p"/>
                                            </m:rPr>
                                            <a:rPr lang="ru-RU" sz="1100" i="0">
                                              <a:latin typeface="Cambria Math" panose="02040503050406030204" pitchFamily="18" charset="0"/>
                                            </a:rPr>
                                            <m:t>cos</m:t>
                                          </m:r>
                                        </m:fName>
                                        <m:e>
                                          <m:d>
                                            <m:dPr>
                                              <m:ctrlPr>
                                                <a:rPr lang="ru-RU" sz="1100" i="1">
                                                  <a:solidFill>
                                                    <a:srgbClr val="836967"/>
                                                  </a:solidFill>
                                                  <a:latin typeface="Cambria Math" panose="02040503050406030204" pitchFamily="18" charset="0"/>
                                                </a:rPr>
                                              </m:ctrlPr>
                                            </m:dPr>
                                            <m:e>
                                              <m:r>
                                                <a:rPr lang="ru-RU" sz="1100" i="0">
                                                  <a:latin typeface="Cambria Math" panose="02040503050406030204" pitchFamily="18" charset="0"/>
                                                </a:rPr>
                                                <m:t>4</m:t>
                                              </m:r>
                                              <m:r>
                                                <a:rPr lang="ru-RU" sz="1100" i="1">
                                                  <a:latin typeface="Cambria Math" panose="02040503050406030204" pitchFamily="18" charset="0"/>
                                                </a:rPr>
                                                <m:t>𝜋</m:t>
                                              </m:r>
                                              <m:sSub>
                                                <m:sSubPr>
                                                  <m:ctrlPr>
                                                    <a:rPr lang="ru-RU" sz="1100" i="1">
                                                      <a:solidFill>
                                                        <a:srgbClr val="836967"/>
                                                      </a:solidFill>
                                                      <a:latin typeface="Cambria Math" panose="02040503050406030204" pitchFamily="18" charset="0"/>
                                                    </a:rPr>
                                                  </m:ctrlPr>
                                                </m:sSubPr>
                                                <m:e>
                                                  <m:r>
                                                    <a:rPr lang="ru-RU" sz="1100" i="1">
                                                      <a:latin typeface="Cambria Math" panose="02040503050406030204" pitchFamily="18" charset="0"/>
                                                    </a:rPr>
                                                    <m:t>𝑡</m:t>
                                                  </m:r>
                                                </m:e>
                                                <m:sub>
                                                  <m:r>
                                                    <a:rPr lang="ru-RU" sz="1100" i="1">
                                                      <a:latin typeface="Cambria Math" panose="02040503050406030204" pitchFamily="18" charset="0"/>
                                                    </a:rPr>
                                                    <m:t>𝑛</m:t>
                                                  </m:r>
                                                </m:sub>
                                              </m:sSub>
                                            </m:e>
                                          </m:d>
                                        </m:e>
                                      </m:func>
                                    </m:e>
                                  </m:mr>
                                </m:m>
                              </m:e>
                            </m:mr>
                          </m:m>
                        </m:e>
                      </m:d>
                      <m:d>
                        <m:dPr>
                          <m:begChr m:val="["/>
                          <m:endChr m:val="]"/>
                          <m:ctrlPr>
                            <a:rPr lang="ru-RU" sz="1100" i="1">
                              <a:solidFill>
                                <a:srgbClr val="836967"/>
                              </a:solidFill>
                              <a:latin typeface="Cambria Math" panose="02040503050406030204" pitchFamily="18" charset="0"/>
                            </a:rPr>
                          </m:ctrlPr>
                        </m:dPr>
                        <m:e>
                          <m:m>
                            <m:mPr>
                              <m:plcHide m:val="on"/>
                              <m:mcs>
                                <m:mc>
                                  <m:mcPr>
                                    <m:count m:val="1"/>
                                    <m:mcJc m:val="center"/>
                                  </m:mcPr>
                                </m:mc>
                              </m:mcs>
                              <m:ctrlPr>
                                <a:rPr lang="ru-RU" sz="1100" i="1">
                                  <a:solidFill>
                                    <a:srgbClr val="836967"/>
                                  </a:solidFill>
                                  <a:latin typeface="Cambria Math" panose="02040503050406030204" pitchFamily="18" charset="0"/>
                                </a:rPr>
                              </m:ctrlPr>
                            </m:mPr>
                            <m:mr>
                              <m:e>
                                <m:m>
                                  <m:mPr>
                                    <m:plcHide m:val="on"/>
                                    <m:mcs>
                                      <m:mc>
                                        <m:mcPr>
                                          <m:count m:val="1"/>
                                          <m:mcJc m:val="center"/>
                                        </m:mcPr>
                                      </m:mc>
                                    </m:mcs>
                                    <m:ctrlPr>
                                      <a:rPr lang="ru-RU" sz="1100" i="1">
                                        <a:solidFill>
                                          <a:srgbClr val="836967"/>
                                        </a:solidFill>
                                        <a:latin typeface="Cambria Math" panose="02040503050406030204" pitchFamily="18" charset="0"/>
                                      </a:rPr>
                                    </m:ctrlPr>
                                  </m:mPr>
                                  <m:mr>
                                    <m:e>
                                      <m:sSub>
                                        <m:sSubPr>
                                          <m:ctrlPr>
                                            <a:rPr lang="ru-RU" sz="1100" i="1">
                                              <a:solidFill>
                                                <a:srgbClr val="836967"/>
                                              </a:solidFill>
                                              <a:latin typeface="Cambria Math" panose="02040503050406030204" pitchFamily="18" charset="0"/>
                                            </a:rPr>
                                          </m:ctrlPr>
                                        </m:sSubPr>
                                        <m:e>
                                          <m:r>
                                            <a:rPr lang="ru-RU" sz="1100" i="1">
                                              <a:latin typeface="Cambria Math" panose="02040503050406030204" pitchFamily="18" charset="0"/>
                                            </a:rPr>
                                            <m:t>𝑐</m:t>
                                          </m:r>
                                        </m:e>
                                        <m:sub>
                                          <m:r>
                                            <a:rPr lang="ru-RU" sz="1100">
                                              <a:latin typeface="Cambria Math" panose="02040503050406030204" pitchFamily="18" charset="0"/>
                                            </a:rPr>
                                            <m:t>1</m:t>
                                          </m:r>
                                        </m:sub>
                                      </m:sSub>
                                    </m:e>
                                  </m:mr>
                                  <m:mr>
                                    <m:e>
                                      <m:sSub>
                                        <m:sSubPr>
                                          <m:ctrlPr>
                                            <a:rPr lang="ru-RU" sz="1100" i="1">
                                              <a:solidFill>
                                                <a:srgbClr val="836967"/>
                                              </a:solidFill>
                                              <a:latin typeface="Cambria Math" panose="02040503050406030204" pitchFamily="18" charset="0"/>
                                            </a:rPr>
                                          </m:ctrlPr>
                                        </m:sSubPr>
                                        <m:e>
                                          <m:r>
                                            <a:rPr lang="ru-RU" sz="1100" i="1">
                                              <a:latin typeface="Cambria Math" panose="02040503050406030204" pitchFamily="18" charset="0"/>
                                            </a:rPr>
                                            <m:t>𝑐</m:t>
                                          </m:r>
                                        </m:e>
                                        <m:sub>
                                          <m:r>
                                            <a:rPr lang="ru-RU" sz="1100">
                                              <a:latin typeface="Cambria Math" panose="02040503050406030204" pitchFamily="18" charset="0"/>
                                            </a:rPr>
                                            <m:t>2</m:t>
                                          </m:r>
                                        </m:sub>
                                      </m:sSub>
                                    </m:e>
                                  </m:mr>
                                  <m:mr>
                                    <m:e>
                                      <m:sSub>
                                        <m:sSubPr>
                                          <m:ctrlPr>
                                            <a:rPr lang="ru-RU" sz="1100" i="1">
                                              <a:solidFill>
                                                <a:srgbClr val="836967"/>
                                              </a:solidFill>
                                              <a:latin typeface="Cambria Math" panose="02040503050406030204" pitchFamily="18" charset="0"/>
                                            </a:rPr>
                                          </m:ctrlPr>
                                        </m:sSubPr>
                                        <m:e>
                                          <m:r>
                                            <a:rPr lang="ru-RU" sz="1100" i="1">
                                              <a:latin typeface="Cambria Math" panose="02040503050406030204" pitchFamily="18" charset="0"/>
                                            </a:rPr>
                                            <m:t>𝑐</m:t>
                                          </m:r>
                                        </m:e>
                                        <m:sub>
                                          <m:r>
                                            <a:rPr lang="ru-RU" sz="1100" b="0" i="1" smtClean="0">
                                              <a:latin typeface="Cambria Math" panose="02040503050406030204" pitchFamily="18" charset="0"/>
                                            </a:rPr>
                                            <m:t>3</m:t>
                                          </m:r>
                                        </m:sub>
                                      </m:sSub>
                                    </m:e>
                                  </m:mr>
                                </m:m>
                              </m:e>
                            </m:mr>
                            <m:mr>
                              <m:e>
                                <m:m>
                                  <m:mPr>
                                    <m:plcHide m:val="on"/>
                                    <m:mcs>
                                      <m:mc>
                                        <m:mcPr>
                                          <m:count m:val="1"/>
                                          <m:mcJc m:val="center"/>
                                        </m:mcPr>
                                      </m:mc>
                                    </m:mcs>
                                    <m:ctrlPr>
                                      <a:rPr lang="ru-RU" sz="1100" i="1">
                                        <a:solidFill>
                                          <a:srgbClr val="836967"/>
                                        </a:solidFill>
                                        <a:latin typeface="Cambria Math" panose="02040503050406030204" pitchFamily="18" charset="0"/>
                                      </a:rPr>
                                    </m:ctrlPr>
                                  </m:mPr>
                                  <m:mr>
                                    <m:e>
                                      <m:sSub>
                                        <m:sSubPr>
                                          <m:ctrlPr>
                                            <a:rPr lang="ru-RU" sz="1100" i="1">
                                              <a:solidFill>
                                                <a:srgbClr val="836967"/>
                                              </a:solidFill>
                                              <a:latin typeface="Cambria Math" panose="02040503050406030204" pitchFamily="18" charset="0"/>
                                            </a:rPr>
                                          </m:ctrlPr>
                                        </m:sSubPr>
                                        <m:e>
                                          <m:r>
                                            <a:rPr lang="ru-RU" sz="1100" i="1">
                                              <a:latin typeface="Cambria Math" panose="02040503050406030204" pitchFamily="18" charset="0"/>
                                            </a:rPr>
                                            <m:t>𝑐</m:t>
                                          </m:r>
                                        </m:e>
                                        <m:sub>
                                          <m:r>
                                            <a:rPr lang="ru-RU" sz="1100" b="0" i="0" smtClean="0">
                                              <a:latin typeface="Cambria Math" panose="02040503050406030204" pitchFamily="18" charset="0"/>
                                            </a:rPr>
                                            <m:t>4</m:t>
                                          </m:r>
                                        </m:sub>
                                      </m:sSub>
                                    </m:e>
                                  </m:mr>
                                  <m:mr>
                                    <m:e>
                                      <m:sSub>
                                        <m:sSubPr>
                                          <m:ctrlPr>
                                            <a:rPr lang="ru-RU" sz="1100" i="1">
                                              <a:solidFill>
                                                <a:srgbClr val="836967"/>
                                              </a:solidFill>
                                              <a:latin typeface="Cambria Math" panose="02040503050406030204" pitchFamily="18" charset="0"/>
                                            </a:rPr>
                                          </m:ctrlPr>
                                        </m:sSubPr>
                                        <m:e>
                                          <m:r>
                                            <a:rPr lang="ru-RU" sz="1100" i="1">
                                              <a:latin typeface="Cambria Math" panose="02040503050406030204" pitchFamily="18" charset="0"/>
                                            </a:rPr>
                                            <m:t>𝑐</m:t>
                                          </m:r>
                                        </m:e>
                                        <m:sub>
                                          <m:r>
                                            <a:rPr lang="ru-RU" sz="1100" b="0" i="0" smtClean="0">
                                              <a:latin typeface="Cambria Math" panose="02040503050406030204" pitchFamily="18" charset="0"/>
                                            </a:rPr>
                                            <m:t>5</m:t>
                                          </m:r>
                                        </m:sub>
                                      </m:sSub>
                                    </m:e>
                                  </m:mr>
                                  <m:mr>
                                    <m:e>
                                      <m:sSub>
                                        <m:sSubPr>
                                          <m:ctrlPr>
                                            <a:rPr lang="ru-RU" sz="1100" i="1">
                                              <a:solidFill>
                                                <a:srgbClr val="836967"/>
                                              </a:solidFill>
                                              <a:latin typeface="Cambria Math" panose="02040503050406030204" pitchFamily="18" charset="0"/>
                                            </a:rPr>
                                          </m:ctrlPr>
                                        </m:sSubPr>
                                        <m:e>
                                          <m:r>
                                            <a:rPr lang="ru-RU" sz="1100" i="1">
                                              <a:latin typeface="Cambria Math" panose="02040503050406030204" pitchFamily="18" charset="0"/>
                                            </a:rPr>
                                            <m:t>𝑐</m:t>
                                          </m:r>
                                        </m:e>
                                        <m:sub>
                                          <m:r>
                                            <a:rPr lang="ru-RU" sz="1100" b="0" i="0" smtClean="0">
                                              <a:latin typeface="Cambria Math" panose="02040503050406030204" pitchFamily="18" charset="0"/>
                                            </a:rPr>
                                            <m:t>6</m:t>
                                          </m:r>
                                        </m:sub>
                                      </m:sSub>
                                    </m:e>
                                  </m:mr>
                                </m:m>
                              </m:e>
                            </m:mr>
                          </m:m>
                        </m:e>
                      </m:d>
                      <m:r>
                        <a:rPr lang="ru-RU" sz="1100" i="0">
                          <a:latin typeface="Cambria Math" panose="02040503050406030204" pitchFamily="18" charset="0"/>
                        </a:rPr>
                        <m:t>=</m:t>
                      </m:r>
                      <m:d>
                        <m:dPr>
                          <m:begChr m:val="["/>
                          <m:endChr m:val="]"/>
                          <m:ctrlPr>
                            <a:rPr lang="ru-RU" sz="1100" i="1">
                              <a:solidFill>
                                <a:srgbClr val="836967"/>
                              </a:solidFill>
                              <a:latin typeface="Cambria Math" panose="02040503050406030204" pitchFamily="18" charset="0"/>
                            </a:rPr>
                          </m:ctrlPr>
                        </m:dPr>
                        <m:e>
                          <m:m>
                            <m:mPr>
                              <m:plcHide m:val="on"/>
                              <m:mcs>
                                <m:mc>
                                  <m:mcPr>
                                    <m:count m:val="1"/>
                                    <m:mcJc m:val="center"/>
                                  </m:mcPr>
                                </m:mc>
                              </m:mcs>
                              <m:ctrlPr>
                                <a:rPr lang="ru-RU" sz="1100" i="1">
                                  <a:solidFill>
                                    <a:srgbClr val="836967"/>
                                  </a:solidFill>
                                  <a:latin typeface="Cambria Math" panose="02040503050406030204" pitchFamily="18" charset="0"/>
                                </a:rPr>
                              </m:ctrlPr>
                            </m:mPr>
                            <m:mr>
                              <m:e>
                                <m:sSub>
                                  <m:sSubPr>
                                    <m:ctrlPr>
                                      <a:rPr lang="ru-RU" sz="1100" i="1">
                                        <a:solidFill>
                                          <a:srgbClr val="836967"/>
                                        </a:solidFill>
                                        <a:latin typeface="Cambria Math" panose="02040503050406030204" pitchFamily="18" charset="0"/>
                                      </a:rPr>
                                    </m:ctrlPr>
                                  </m:sSubPr>
                                  <m:e>
                                    <m:r>
                                      <a:rPr lang="ru-RU" sz="1100" i="1">
                                        <a:latin typeface="Cambria Math" panose="02040503050406030204" pitchFamily="18" charset="0"/>
                                      </a:rPr>
                                      <m:t>𝑥</m:t>
                                    </m:r>
                                  </m:e>
                                  <m:sub>
                                    <m:r>
                                      <a:rPr lang="ru-RU" sz="1100" i="0">
                                        <a:latin typeface="Cambria Math" panose="02040503050406030204" pitchFamily="18" charset="0"/>
                                      </a:rPr>
                                      <m:t>1</m:t>
                                    </m:r>
                                  </m:sub>
                                </m:sSub>
                                <m:r>
                                  <a:rPr lang="ru-RU" sz="1100" i="0">
                                    <a:latin typeface="Cambria Math" panose="02040503050406030204" pitchFamily="18" charset="0"/>
                                  </a:rPr>
                                  <m:t>+</m:t>
                                </m:r>
                                <m:sSub>
                                  <m:sSubPr>
                                    <m:ctrlPr>
                                      <a:rPr lang="ru-RU" sz="1100" i="1">
                                        <a:solidFill>
                                          <a:srgbClr val="836967"/>
                                        </a:solidFill>
                                        <a:latin typeface="Cambria Math" panose="02040503050406030204" pitchFamily="18" charset="0"/>
                                      </a:rPr>
                                    </m:ctrlPr>
                                  </m:sSubPr>
                                  <m:e>
                                    <m:r>
                                      <a:rPr lang="ru-RU" sz="1100" i="1">
                                        <a:latin typeface="Cambria Math" panose="02040503050406030204" pitchFamily="18" charset="0"/>
                                      </a:rPr>
                                      <m:t>𝜀</m:t>
                                    </m:r>
                                  </m:e>
                                  <m:sub>
                                    <m:r>
                                      <a:rPr lang="ru-RU" sz="1100" i="0">
                                        <a:latin typeface="Cambria Math" panose="02040503050406030204" pitchFamily="18" charset="0"/>
                                      </a:rPr>
                                      <m:t>1</m:t>
                                    </m:r>
                                  </m:sub>
                                </m:sSub>
                              </m:e>
                            </m:mr>
                            <m:mr>
                              <m:e>
                                <m:r>
                                  <a:rPr lang="ru-RU" sz="1100" i="0">
                                    <a:latin typeface="Cambria Math" panose="02040503050406030204" pitchFamily="18" charset="0"/>
                                  </a:rPr>
                                  <m:t>⋮</m:t>
                                </m:r>
                              </m:e>
                            </m:mr>
                            <m:mr>
                              <m:e>
                                <m:sSub>
                                  <m:sSubPr>
                                    <m:ctrlPr>
                                      <a:rPr lang="ru-RU" sz="1100" i="1">
                                        <a:solidFill>
                                          <a:srgbClr val="836967"/>
                                        </a:solidFill>
                                        <a:latin typeface="Cambria Math" panose="02040503050406030204" pitchFamily="18" charset="0"/>
                                      </a:rPr>
                                    </m:ctrlPr>
                                  </m:sSubPr>
                                  <m:e>
                                    <m:r>
                                      <a:rPr lang="ru-RU" sz="1100" i="1">
                                        <a:latin typeface="Cambria Math" panose="02040503050406030204" pitchFamily="18" charset="0"/>
                                      </a:rPr>
                                      <m:t>𝑥</m:t>
                                    </m:r>
                                  </m:e>
                                  <m:sub>
                                    <m:r>
                                      <a:rPr lang="ru-RU" sz="1100" i="1">
                                        <a:latin typeface="Cambria Math" panose="02040503050406030204" pitchFamily="18" charset="0"/>
                                      </a:rPr>
                                      <m:t>𝑛</m:t>
                                    </m:r>
                                  </m:sub>
                                </m:sSub>
                                <m:r>
                                  <a:rPr lang="ru-RU" sz="1100" i="0">
                                    <a:latin typeface="Cambria Math" panose="02040503050406030204" pitchFamily="18" charset="0"/>
                                  </a:rPr>
                                  <m:t>+</m:t>
                                </m:r>
                                <m:sSub>
                                  <m:sSubPr>
                                    <m:ctrlPr>
                                      <a:rPr lang="ru-RU" sz="1100" i="1">
                                        <a:solidFill>
                                          <a:srgbClr val="836967"/>
                                        </a:solidFill>
                                        <a:latin typeface="Cambria Math" panose="02040503050406030204" pitchFamily="18" charset="0"/>
                                      </a:rPr>
                                    </m:ctrlPr>
                                  </m:sSubPr>
                                  <m:e>
                                    <m:r>
                                      <a:rPr lang="ru-RU" sz="1100" i="1">
                                        <a:latin typeface="Cambria Math" panose="02040503050406030204" pitchFamily="18" charset="0"/>
                                      </a:rPr>
                                      <m:t>𝜀</m:t>
                                    </m:r>
                                  </m:e>
                                  <m:sub>
                                    <m:r>
                                      <a:rPr lang="ru-RU" sz="1100" i="1">
                                        <a:latin typeface="Cambria Math" panose="02040503050406030204" pitchFamily="18" charset="0"/>
                                      </a:rPr>
                                      <m:t>𝑛</m:t>
                                    </m:r>
                                  </m:sub>
                                </m:sSub>
                              </m:e>
                            </m:mr>
                          </m:m>
                        </m:e>
                      </m:d>
                    </m:oMath>
                  </m:oMathPara>
                </a14:m>
                <a:endParaRPr lang="ru-RU" sz="1400" dirty="0"/>
              </a:p>
            </p:txBody>
          </p:sp>
        </mc:Choice>
        <mc:Fallback xmlns="">
          <p:sp>
            <p:nvSpPr>
              <p:cNvPr id="9" name="TextBox 8">
                <a:extLst>
                  <a:ext uri="{FF2B5EF4-FFF2-40B4-BE49-F238E27FC236}">
                    <a16:creationId xmlns:a16="http://schemas.microsoft.com/office/drawing/2014/main" id="{8A3D48AE-B358-146F-1E54-9D4F7337687E}"/>
                  </a:ext>
                </a:extLst>
              </p:cNvPr>
              <p:cNvSpPr txBox="1">
                <a:spLocks noRot="1" noChangeAspect="1" noMove="1" noResize="1" noEditPoints="1" noAdjustHandles="1" noChangeArrowheads="1" noChangeShapeType="1" noTextEdit="1"/>
              </p:cNvSpPr>
              <p:nvPr/>
            </p:nvSpPr>
            <p:spPr>
              <a:xfrm>
                <a:off x="-414891" y="2670725"/>
                <a:ext cx="5812839" cy="1012713"/>
              </a:xfrm>
              <a:prstGeom prst="rect">
                <a:avLst/>
              </a:prstGeom>
              <a:blipFill>
                <a:blip r:embed="rId7"/>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CA239115-AB05-9764-E1C1-D02CA476A126}"/>
                  </a:ext>
                </a:extLst>
              </p:cNvPr>
              <p:cNvSpPr txBox="1"/>
              <p:nvPr/>
            </p:nvSpPr>
            <p:spPr>
              <a:xfrm>
                <a:off x="1625449" y="3793744"/>
                <a:ext cx="1254370" cy="27699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rPr>
                        <m:t>𝑃</m:t>
                      </m:r>
                      <m:r>
                        <a:rPr lang="ru-RU" sz="1200" i="0">
                          <a:latin typeface="Cambria Math" panose="02040503050406030204" pitchFamily="18" charset="0"/>
                        </a:rPr>
                        <m:t>=</m:t>
                      </m:r>
                      <m:r>
                        <m:rPr>
                          <m:sty m:val="p"/>
                        </m:rPr>
                        <a:rPr lang="ru-RU" sz="1200" i="0">
                          <a:latin typeface="Cambria Math" panose="02040503050406030204" pitchFamily="18" charset="0"/>
                        </a:rPr>
                        <m:t>cov</m:t>
                      </m:r>
                      <m:r>
                        <a:rPr lang="ru-RU" sz="1200" i="0">
                          <a:latin typeface="Cambria Math" panose="02040503050406030204" pitchFamily="18" charset="0"/>
                        </a:rPr>
                        <m:t> </m:t>
                      </m:r>
                      <m:r>
                        <a:rPr lang="ru-RU" sz="1200" i="1">
                          <a:latin typeface="Cambria Math" panose="02040503050406030204" pitchFamily="18" charset="0"/>
                        </a:rPr>
                        <m:t>𝜀</m:t>
                      </m:r>
                    </m:oMath>
                  </m:oMathPara>
                </a14:m>
                <a:endParaRPr lang="ru-RU" sz="1600" dirty="0"/>
              </a:p>
            </p:txBody>
          </p:sp>
        </mc:Choice>
        <mc:Fallback xmlns="">
          <p:sp>
            <p:nvSpPr>
              <p:cNvPr id="10" name="TextBox 9">
                <a:extLst>
                  <a:ext uri="{FF2B5EF4-FFF2-40B4-BE49-F238E27FC236}">
                    <a16:creationId xmlns:a16="http://schemas.microsoft.com/office/drawing/2014/main" id="{CA239115-AB05-9764-E1C1-D02CA476A126}"/>
                  </a:ext>
                </a:extLst>
              </p:cNvPr>
              <p:cNvSpPr txBox="1">
                <a:spLocks noRot="1" noChangeAspect="1" noMove="1" noResize="1" noEditPoints="1" noAdjustHandles="1" noChangeArrowheads="1" noChangeShapeType="1" noTextEdit="1"/>
              </p:cNvSpPr>
              <p:nvPr/>
            </p:nvSpPr>
            <p:spPr>
              <a:xfrm>
                <a:off x="1625449" y="3793744"/>
                <a:ext cx="1254370" cy="276999"/>
              </a:xfrm>
              <a:prstGeom prst="rect">
                <a:avLst/>
              </a:prstGeom>
              <a:blipFill>
                <a:blip r:embed="rId8"/>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0773B0FF-C162-317B-305C-7E7F54FE06F5}"/>
                  </a:ext>
                </a:extLst>
              </p:cNvPr>
              <p:cNvSpPr txBox="1"/>
              <p:nvPr/>
            </p:nvSpPr>
            <p:spPr>
              <a:xfrm>
                <a:off x="171247" y="976048"/>
                <a:ext cx="3938373" cy="646331"/>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a:rPr lang="en-US" sz="1200" b="0" i="1" smtClean="0">
                          <a:solidFill>
                            <a:srgbClr val="836967"/>
                          </a:solidFill>
                          <a:latin typeface="Cambria Math" panose="02040503050406030204" pitchFamily="18" charset="0"/>
                        </a:rPr>
                        <m:t>𝑥</m:t>
                      </m:r>
                      <m:d>
                        <m:dPr>
                          <m:ctrlPr>
                            <a:rPr lang="ru-RU" sz="1200" i="1">
                              <a:solidFill>
                                <a:srgbClr val="836967"/>
                              </a:solidFill>
                              <a:latin typeface="Cambria Math" panose="02040503050406030204" pitchFamily="18" charset="0"/>
                            </a:rPr>
                          </m:ctrlPr>
                        </m:dPr>
                        <m:e>
                          <m:r>
                            <a:rPr lang="ru-RU" sz="1200" i="1">
                              <a:latin typeface="Cambria Math" panose="02040503050406030204" pitchFamily="18" charset="0"/>
                            </a:rPr>
                            <m:t>𝑡</m:t>
                          </m:r>
                        </m:e>
                      </m:d>
                      <m:r>
                        <a:rPr lang="ru-RU" sz="1200" i="0">
                          <a:latin typeface="Cambria Math" panose="02040503050406030204" pitchFamily="18" charset="0"/>
                        </a:rPr>
                        <m:t>=</m:t>
                      </m:r>
                    </m:oMath>
                  </m:oMathPara>
                </a14:m>
                <a:endParaRPr lang="en-US" sz="1200" i="0" dirty="0">
                  <a:latin typeface="Cambria Math" panose="02040503050406030204" pitchFamily="18" charset="0"/>
                </a:endParaRPr>
              </a:p>
              <a:p>
                <a:pPr/>
                <a14:m>
                  <m:oMathPara xmlns:m="http://schemas.openxmlformats.org/officeDocument/2006/math">
                    <m:oMathParaPr>
                      <m:jc m:val="left"/>
                    </m:oMathParaPr>
                    <m:oMath xmlns:m="http://schemas.openxmlformats.org/officeDocument/2006/math">
                      <m:sSub>
                        <m:sSubPr>
                          <m:ctrlPr>
                            <a:rPr lang="ru-RU" sz="1200" i="1">
                              <a:latin typeface="Cambria Math" panose="02040503050406030204" pitchFamily="18" charset="0"/>
                            </a:rPr>
                          </m:ctrlPr>
                        </m:sSubPr>
                        <m:e>
                          <m:r>
                            <a:rPr lang="en-US" sz="1200" i="1">
                              <a:latin typeface="Cambria Math" panose="02040503050406030204" pitchFamily="18" charset="0"/>
                            </a:rPr>
                            <m:t>𝑐</m:t>
                          </m:r>
                        </m:e>
                        <m:sub>
                          <m:r>
                            <a:rPr lang="ru-RU" sz="1200" b="0" i="1" smtClean="0">
                              <a:latin typeface="Cambria Math" panose="02040503050406030204" pitchFamily="18" charset="0"/>
                            </a:rPr>
                            <m:t>1</m:t>
                          </m:r>
                        </m:sub>
                      </m:sSub>
                      <m:r>
                        <a:rPr lang="ru-RU" sz="1200" i="1">
                          <a:latin typeface="Cambria Math" panose="02040503050406030204" pitchFamily="18" charset="0"/>
                        </a:rPr>
                        <m:t> </m:t>
                      </m:r>
                      <m:r>
                        <a:rPr lang="ru-RU" sz="1200" i="0">
                          <a:latin typeface="Cambria Math" panose="02040503050406030204" pitchFamily="18" charset="0"/>
                        </a:rPr>
                        <m:t>+</m:t>
                      </m:r>
                      <m:sSub>
                        <m:sSubPr>
                          <m:ctrlPr>
                            <a:rPr lang="ru-RU" sz="1200" i="1">
                              <a:latin typeface="Cambria Math" panose="02040503050406030204" pitchFamily="18" charset="0"/>
                            </a:rPr>
                          </m:ctrlPr>
                        </m:sSubPr>
                        <m:e>
                          <m:r>
                            <a:rPr lang="en-US" sz="1200" i="1">
                              <a:latin typeface="Cambria Math" panose="02040503050406030204" pitchFamily="18" charset="0"/>
                            </a:rPr>
                            <m:t>𝑐</m:t>
                          </m:r>
                        </m:e>
                        <m:sub>
                          <m:r>
                            <a:rPr lang="ru-RU" sz="1200" b="0" i="1" smtClean="0">
                              <a:latin typeface="Cambria Math" panose="02040503050406030204" pitchFamily="18" charset="0"/>
                            </a:rPr>
                            <m:t>2</m:t>
                          </m:r>
                        </m:sub>
                      </m:sSub>
                      <m:r>
                        <a:rPr lang="ru-RU" sz="1200" i="1">
                          <a:latin typeface="Cambria Math" panose="02040503050406030204" pitchFamily="18" charset="0"/>
                        </a:rPr>
                        <m:t>𝑡</m:t>
                      </m:r>
                      <m:r>
                        <a:rPr lang="ru-RU" sz="1200" i="0">
                          <a:latin typeface="Cambria Math" panose="02040503050406030204" pitchFamily="18" charset="0"/>
                        </a:rPr>
                        <m:t>+</m:t>
                      </m:r>
                    </m:oMath>
                  </m:oMathPara>
                </a14:m>
                <a:endParaRPr lang="en-US" sz="1200" i="0"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ru-RU" sz="1200" i="1" smtClean="0">
                              <a:latin typeface="Cambria Math" panose="02040503050406030204" pitchFamily="18" charset="0"/>
                            </a:rPr>
                          </m:ctrlPr>
                        </m:sSubPr>
                        <m:e>
                          <m:r>
                            <a:rPr lang="en-US" sz="1200" b="0" i="1" smtClean="0">
                              <a:latin typeface="Cambria Math" panose="02040503050406030204" pitchFamily="18" charset="0"/>
                            </a:rPr>
                            <m:t>𝑐</m:t>
                          </m:r>
                        </m:e>
                        <m:sub>
                          <m:r>
                            <a:rPr lang="ru-RU" sz="1200" b="0" i="1" smtClean="0">
                              <a:latin typeface="Cambria Math" panose="02040503050406030204" pitchFamily="18" charset="0"/>
                            </a:rPr>
                            <m:t>3</m:t>
                          </m:r>
                        </m:sub>
                      </m:sSub>
                      <m:func>
                        <m:funcPr>
                          <m:ctrlPr>
                            <a:rPr lang="ru-RU" sz="1200" i="1">
                              <a:latin typeface="Cambria Math" panose="02040503050406030204" pitchFamily="18" charset="0"/>
                            </a:rPr>
                          </m:ctrlPr>
                        </m:funcPr>
                        <m:fName>
                          <m:r>
                            <m:rPr>
                              <m:sty m:val="p"/>
                            </m:rPr>
                            <a:rPr lang="ru-RU" sz="1200" i="0">
                              <a:latin typeface="Cambria Math" panose="02040503050406030204" pitchFamily="18" charset="0"/>
                            </a:rPr>
                            <m:t>sin</m:t>
                          </m:r>
                        </m:fName>
                        <m:e>
                          <m:d>
                            <m:dPr>
                              <m:ctrlPr>
                                <a:rPr lang="ru-RU" sz="1200" i="1">
                                  <a:solidFill>
                                    <a:srgbClr val="836967"/>
                                  </a:solidFill>
                                  <a:latin typeface="Cambria Math" panose="02040503050406030204" pitchFamily="18" charset="0"/>
                                </a:rPr>
                              </m:ctrlPr>
                            </m:dPr>
                            <m:e>
                              <m:r>
                                <a:rPr lang="ru-RU" sz="1200" i="0">
                                  <a:latin typeface="Cambria Math" panose="02040503050406030204" pitchFamily="18" charset="0"/>
                                </a:rPr>
                                <m:t>2</m:t>
                              </m:r>
                              <m:r>
                                <a:rPr lang="ru-RU" sz="1200" i="1">
                                  <a:latin typeface="Cambria Math" panose="02040503050406030204" pitchFamily="18" charset="0"/>
                                </a:rPr>
                                <m:t>𝜋</m:t>
                              </m:r>
                              <m:r>
                                <a:rPr lang="ru-RU" sz="1200" i="1">
                                  <a:latin typeface="Cambria Math" panose="02040503050406030204" pitchFamily="18" charset="0"/>
                                </a:rPr>
                                <m:t>𝑡</m:t>
                              </m:r>
                            </m:e>
                          </m:d>
                          <m:r>
                            <a:rPr lang="ru-RU" sz="1200" i="0">
                              <a:latin typeface="Cambria Math" panose="02040503050406030204" pitchFamily="18" charset="0"/>
                            </a:rPr>
                            <m:t>+</m:t>
                          </m:r>
                          <m:sSub>
                            <m:sSubPr>
                              <m:ctrlPr>
                                <a:rPr lang="ru-RU" sz="1200" i="1">
                                  <a:latin typeface="Cambria Math" panose="02040503050406030204" pitchFamily="18" charset="0"/>
                                </a:rPr>
                              </m:ctrlPr>
                            </m:sSubPr>
                            <m:e>
                              <m:r>
                                <a:rPr lang="en-US" sz="1200" i="1">
                                  <a:latin typeface="Cambria Math" panose="02040503050406030204" pitchFamily="18" charset="0"/>
                                </a:rPr>
                                <m:t>𝑐</m:t>
                              </m:r>
                            </m:e>
                            <m:sub>
                              <m:r>
                                <a:rPr lang="ru-RU" sz="1200" b="0" i="1" smtClean="0">
                                  <a:latin typeface="Cambria Math" panose="02040503050406030204" pitchFamily="18" charset="0"/>
                                </a:rPr>
                                <m:t>4</m:t>
                              </m:r>
                            </m:sub>
                          </m:sSub>
                          <m:func>
                            <m:funcPr>
                              <m:ctrlPr>
                                <a:rPr lang="ru-RU" sz="1200" i="1">
                                  <a:latin typeface="Cambria Math" panose="02040503050406030204" pitchFamily="18" charset="0"/>
                                </a:rPr>
                              </m:ctrlPr>
                            </m:funcPr>
                            <m:fName>
                              <m:r>
                                <m:rPr>
                                  <m:sty m:val="p"/>
                                </m:rPr>
                                <a:rPr lang="ru-RU" sz="1200" i="0">
                                  <a:latin typeface="Cambria Math" panose="02040503050406030204" pitchFamily="18" charset="0"/>
                                </a:rPr>
                                <m:t>cos</m:t>
                              </m:r>
                            </m:fName>
                            <m:e>
                              <m:d>
                                <m:dPr>
                                  <m:ctrlPr>
                                    <a:rPr lang="ru-RU" sz="1200" i="1">
                                      <a:solidFill>
                                        <a:srgbClr val="836967"/>
                                      </a:solidFill>
                                      <a:latin typeface="Cambria Math" panose="02040503050406030204" pitchFamily="18" charset="0"/>
                                    </a:rPr>
                                  </m:ctrlPr>
                                </m:dPr>
                                <m:e>
                                  <m:r>
                                    <a:rPr lang="ru-RU" sz="1200" i="0">
                                      <a:latin typeface="Cambria Math" panose="02040503050406030204" pitchFamily="18" charset="0"/>
                                    </a:rPr>
                                    <m:t>2</m:t>
                                  </m:r>
                                  <m:r>
                                    <a:rPr lang="ru-RU" sz="1200" i="1">
                                      <a:latin typeface="Cambria Math" panose="02040503050406030204" pitchFamily="18" charset="0"/>
                                    </a:rPr>
                                    <m:t>𝜋</m:t>
                                  </m:r>
                                  <m:r>
                                    <a:rPr lang="ru-RU" sz="1200" i="1">
                                      <a:latin typeface="Cambria Math" panose="02040503050406030204" pitchFamily="18" charset="0"/>
                                    </a:rPr>
                                    <m:t>𝑡</m:t>
                                  </m:r>
                                </m:e>
                              </m:d>
                            </m:e>
                          </m:func>
                          <m:r>
                            <a:rPr lang="ru-RU" sz="1200" i="0">
                              <a:latin typeface="Cambria Math" panose="02040503050406030204" pitchFamily="18" charset="0"/>
                            </a:rPr>
                            <m:t>+</m:t>
                          </m:r>
                          <m:sSub>
                            <m:sSubPr>
                              <m:ctrlPr>
                                <a:rPr lang="ru-RU" sz="1200" i="1">
                                  <a:latin typeface="Cambria Math" panose="02040503050406030204" pitchFamily="18" charset="0"/>
                                </a:rPr>
                              </m:ctrlPr>
                            </m:sSubPr>
                            <m:e>
                              <m:r>
                                <a:rPr lang="en-US" sz="1200" i="1">
                                  <a:latin typeface="Cambria Math" panose="02040503050406030204" pitchFamily="18" charset="0"/>
                                </a:rPr>
                                <m:t>𝑐</m:t>
                              </m:r>
                            </m:e>
                            <m:sub>
                              <m:r>
                                <a:rPr lang="ru-RU" sz="1200" b="0" i="1" smtClean="0">
                                  <a:latin typeface="Cambria Math" panose="02040503050406030204" pitchFamily="18" charset="0"/>
                                </a:rPr>
                                <m:t>5</m:t>
                              </m:r>
                            </m:sub>
                          </m:sSub>
                          <m:func>
                            <m:funcPr>
                              <m:ctrlPr>
                                <a:rPr lang="ru-RU" sz="1200" i="1">
                                  <a:latin typeface="Cambria Math" panose="02040503050406030204" pitchFamily="18" charset="0"/>
                                </a:rPr>
                              </m:ctrlPr>
                            </m:funcPr>
                            <m:fName>
                              <m:r>
                                <m:rPr>
                                  <m:sty m:val="p"/>
                                </m:rPr>
                                <a:rPr lang="ru-RU" sz="1200" i="0">
                                  <a:latin typeface="Cambria Math" panose="02040503050406030204" pitchFamily="18" charset="0"/>
                                </a:rPr>
                                <m:t>sin</m:t>
                              </m:r>
                            </m:fName>
                            <m:e>
                              <m:d>
                                <m:dPr>
                                  <m:ctrlPr>
                                    <a:rPr lang="ru-RU" sz="1200" i="1">
                                      <a:solidFill>
                                        <a:srgbClr val="836967"/>
                                      </a:solidFill>
                                      <a:latin typeface="Cambria Math" panose="02040503050406030204" pitchFamily="18" charset="0"/>
                                    </a:rPr>
                                  </m:ctrlPr>
                                </m:dPr>
                                <m:e>
                                  <m:r>
                                    <a:rPr lang="ru-RU" sz="1200" i="0">
                                      <a:latin typeface="Cambria Math" panose="02040503050406030204" pitchFamily="18" charset="0"/>
                                    </a:rPr>
                                    <m:t>4</m:t>
                                  </m:r>
                                  <m:r>
                                    <a:rPr lang="ru-RU" sz="1200" i="1">
                                      <a:latin typeface="Cambria Math" panose="02040503050406030204" pitchFamily="18" charset="0"/>
                                    </a:rPr>
                                    <m:t>𝜋</m:t>
                                  </m:r>
                                  <m:r>
                                    <a:rPr lang="ru-RU" sz="1200" i="1">
                                      <a:latin typeface="Cambria Math" panose="02040503050406030204" pitchFamily="18" charset="0"/>
                                    </a:rPr>
                                    <m:t>𝑡</m:t>
                                  </m:r>
                                </m:e>
                              </m:d>
                            </m:e>
                          </m:func>
                          <m:r>
                            <a:rPr lang="ru-RU" sz="1200" i="0">
                              <a:latin typeface="Cambria Math" panose="02040503050406030204" pitchFamily="18" charset="0"/>
                            </a:rPr>
                            <m:t>+</m:t>
                          </m:r>
                          <m:sSub>
                            <m:sSubPr>
                              <m:ctrlPr>
                                <a:rPr lang="ru-RU" sz="1200" i="1">
                                  <a:latin typeface="Cambria Math" panose="02040503050406030204" pitchFamily="18" charset="0"/>
                                </a:rPr>
                              </m:ctrlPr>
                            </m:sSubPr>
                            <m:e>
                              <m:r>
                                <a:rPr lang="en-US" sz="1200" i="1">
                                  <a:latin typeface="Cambria Math" panose="02040503050406030204" pitchFamily="18" charset="0"/>
                                </a:rPr>
                                <m:t>𝑐</m:t>
                              </m:r>
                            </m:e>
                            <m:sub>
                              <m:r>
                                <a:rPr lang="ru-RU" sz="1200" b="0" i="1" smtClean="0">
                                  <a:latin typeface="Cambria Math" panose="02040503050406030204" pitchFamily="18" charset="0"/>
                                </a:rPr>
                                <m:t>6</m:t>
                              </m:r>
                            </m:sub>
                          </m:sSub>
                          <m:func>
                            <m:funcPr>
                              <m:ctrlPr>
                                <a:rPr lang="ru-RU" sz="1200" i="1">
                                  <a:latin typeface="Cambria Math" panose="02040503050406030204" pitchFamily="18" charset="0"/>
                                </a:rPr>
                              </m:ctrlPr>
                            </m:funcPr>
                            <m:fName>
                              <m:r>
                                <m:rPr>
                                  <m:sty m:val="p"/>
                                </m:rPr>
                                <a:rPr lang="ru-RU" sz="1200" i="0">
                                  <a:latin typeface="Cambria Math" panose="02040503050406030204" pitchFamily="18" charset="0"/>
                                </a:rPr>
                                <m:t>cos</m:t>
                              </m:r>
                            </m:fName>
                            <m:e>
                              <m:d>
                                <m:dPr>
                                  <m:ctrlPr>
                                    <a:rPr lang="ru-RU" sz="1200" i="1">
                                      <a:solidFill>
                                        <a:srgbClr val="836967"/>
                                      </a:solidFill>
                                      <a:latin typeface="Cambria Math" panose="02040503050406030204" pitchFamily="18" charset="0"/>
                                    </a:rPr>
                                  </m:ctrlPr>
                                </m:dPr>
                                <m:e>
                                  <m:r>
                                    <a:rPr lang="ru-RU" sz="1200" i="0">
                                      <a:latin typeface="Cambria Math" panose="02040503050406030204" pitchFamily="18" charset="0"/>
                                    </a:rPr>
                                    <m:t>4</m:t>
                                  </m:r>
                                  <m:r>
                                    <a:rPr lang="ru-RU" sz="1200" i="1">
                                      <a:latin typeface="Cambria Math" panose="02040503050406030204" pitchFamily="18" charset="0"/>
                                    </a:rPr>
                                    <m:t>𝜋</m:t>
                                  </m:r>
                                  <m:r>
                                    <a:rPr lang="ru-RU" sz="1200" i="1">
                                      <a:latin typeface="Cambria Math" panose="02040503050406030204" pitchFamily="18" charset="0"/>
                                    </a:rPr>
                                    <m:t>𝑡</m:t>
                                  </m:r>
                                </m:e>
                              </m:d>
                            </m:e>
                          </m:func>
                        </m:e>
                      </m:func>
                    </m:oMath>
                  </m:oMathPara>
                </a14:m>
                <a:endParaRPr lang="ru-RU" sz="1200" dirty="0"/>
              </a:p>
            </p:txBody>
          </p:sp>
        </mc:Choice>
        <mc:Fallback xmlns="">
          <p:sp>
            <p:nvSpPr>
              <p:cNvPr id="11" name="TextBox 10">
                <a:extLst>
                  <a:ext uri="{FF2B5EF4-FFF2-40B4-BE49-F238E27FC236}">
                    <a16:creationId xmlns:a16="http://schemas.microsoft.com/office/drawing/2014/main" id="{0773B0FF-C162-317B-305C-7E7F54FE06F5}"/>
                  </a:ext>
                </a:extLst>
              </p:cNvPr>
              <p:cNvSpPr txBox="1">
                <a:spLocks noRot="1" noChangeAspect="1" noMove="1" noResize="1" noEditPoints="1" noAdjustHandles="1" noChangeArrowheads="1" noChangeShapeType="1" noTextEdit="1"/>
              </p:cNvSpPr>
              <p:nvPr/>
            </p:nvSpPr>
            <p:spPr>
              <a:xfrm>
                <a:off x="171247" y="976048"/>
                <a:ext cx="3938373" cy="646331"/>
              </a:xfrm>
              <a:prstGeom prst="rect">
                <a:avLst/>
              </a:prstGeom>
              <a:blipFill>
                <a:blip r:embed="rId9"/>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CEA14AF6-B374-CA81-2C56-043DE460EE8D}"/>
                  </a:ext>
                </a:extLst>
              </p:cNvPr>
              <p:cNvSpPr txBox="1"/>
              <p:nvPr/>
            </p:nvSpPr>
            <p:spPr>
              <a:xfrm>
                <a:off x="240737" y="4252156"/>
                <a:ext cx="2321169" cy="34195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rPr>
                        <m:t>𝐶</m:t>
                      </m:r>
                      <m:r>
                        <a:rPr lang="en-US" sz="1200" i="1" smtClean="0">
                          <a:latin typeface="Cambria Math" panose="02040503050406030204" pitchFamily="18" charset="0"/>
                        </a:rPr>
                        <m:t>=</m:t>
                      </m:r>
                      <m:sSup>
                        <m:sSupPr>
                          <m:ctrlPr>
                            <a:rPr lang="ru-RU" sz="1200" i="1">
                              <a:latin typeface="Cambria Math" panose="02040503050406030204" pitchFamily="18" charset="0"/>
                            </a:rPr>
                          </m:ctrlPr>
                        </m:sSupPr>
                        <m:e>
                          <m:d>
                            <m:dPr>
                              <m:ctrlPr>
                                <a:rPr lang="ru-RU" sz="1200" i="1">
                                  <a:latin typeface="Cambria Math" panose="02040503050406030204" pitchFamily="18" charset="0"/>
                                </a:rPr>
                              </m:ctrlPr>
                            </m:dPr>
                            <m:e>
                              <m:sSup>
                                <m:sSupPr>
                                  <m:ctrlPr>
                                    <a:rPr lang="ru-RU" sz="1200" i="1">
                                      <a:latin typeface="Cambria Math" panose="02040503050406030204" pitchFamily="18" charset="0"/>
                                    </a:rPr>
                                  </m:ctrlPr>
                                </m:sSupPr>
                                <m:e>
                                  <m:r>
                                    <a:rPr lang="en-US" sz="1200" i="1">
                                      <a:latin typeface="Cambria Math" panose="02040503050406030204" pitchFamily="18" charset="0"/>
                                    </a:rPr>
                                    <m:t>𝐴</m:t>
                                  </m:r>
                                </m:e>
                                <m:sup>
                                  <m:r>
                                    <a:rPr lang="en-US" sz="1200" i="1">
                                      <a:latin typeface="Cambria Math" panose="02040503050406030204" pitchFamily="18" charset="0"/>
                                    </a:rPr>
                                    <m:t>𝑇</m:t>
                                  </m:r>
                                </m:sup>
                              </m:sSup>
                              <m:sSup>
                                <m:sSupPr>
                                  <m:ctrlPr>
                                    <a:rPr lang="ru-RU" sz="1200" i="1">
                                      <a:latin typeface="Cambria Math" panose="02040503050406030204" pitchFamily="18" charset="0"/>
                                    </a:rPr>
                                  </m:ctrlPr>
                                </m:sSupPr>
                                <m:e>
                                  <m:r>
                                    <a:rPr lang="en-US" sz="1200" b="0" i="1" smtClean="0">
                                      <a:latin typeface="Cambria Math" panose="02040503050406030204" pitchFamily="18" charset="0"/>
                                    </a:rPr>
                                    <m:t>𝑃</m:t>
                                  </m:r>
                                </m:e>
                                <m:sup>
                                  <m:r>
                                    <a:rPr lang="en-US" sz="1200" i="1">
                                      <a:latin typeface="Cambria Math" panose="02040503050406030204" pitchFamily="18" charset="0"/>
                                    </a:rPr>
                                    <m:t>−1</m:t>
                                  </m:r>
                                </m:sup>
                              </m:sSup>
                              <m:r>
                                <a:rPr lang="en-US" sz="1200" i="1">
                                  <a:latin typeface="Cambria Math" panose="02040503050406030204" pitchFamily="18" charset="0"/>
                                </a:rPr>
                                <m:t>𝐴</m:t>
                              </m:r>
                            </m:e>
                          </m:d>
                        </m:e>
                        <m:sup>
                          <m:r>
                            <a:rPr lang="en-US" sz="1200" i="1">
                              <a:latin typeface="Cambria Math" panose="02040503050406030204" pitchFamily="18" charset="0"/>
                            </a:rPr>
                            <m:t>−1</m:t>
                          </m:r>
                        </m:sup>
                      </m:sSup>
                      <m:sSup>
                        <m:sSupPr>
                          <m:ctrlPr>
                            <a:rPr lang="ru-RU" sz="1200" i="1">
                              <a:latin typeface="Cambria Math" panose="02040503050406030204" pitchFamily="18" charset="0"/>
                            </a:rPr>
                          </m:ctrlPr>
                        </m:sSupPr>
                        <m:e>
                          <m:r>
                            <a:rPr lang="en-US" sz="1200" i="1">
                              <a:latin typeface="Cambria Math" panose="02040503050406030204" pitchFamily="18" charset="0"/>
                            </a:rPr>
                            <m:t>𝐴</m:t>
                          </m:r>
                        </m:e>
                        <m:sup>
                          <m:r>
                            <a:rPr lang="en-US" sz="1200" i="1">
                              <a:latin typeface="Cambria Math" panose="02040503050406030204" pitchFamily="18" charset="0"/>
                            </a:rPr>
                            <m:t>𝑇</m:t>
                          </m:r>
                        </m:sup>
                      </m:sSup>
                      <m:sSup>
                        <m:sSupPr>
                          <m:ctrlPr>
                            <a:rPr lang="ru-RU" sz="1200" i="1">
                              <a:latin typeface="Cambria Math" panose="02040503050406030204" pitchFamily="18" charset="0"/>
                            </a:rPr>
                          </m:ctrlPr>
                        </m:sSupPr>
                        <m:e>
                          <m:r>
                            <a:rPr lang="en-US" sz="1200" b="0" i="1" smtClean="0">
                              <a:latin typeface="Cambria Math" panose="02040503050406030204" pitchFamily="18" charset="0"/>
                            </a:rPr>
                            <m:t>𝑃</m:t>
                          </m:r>
                        </m:e>
                        <m:sup>
                          <m:r>
                            <a:rPr lang="en-US" sz="1200" i="1">
                              <a:latin typeface="Cambria Math" panose="02040503050406030204" pitchFamily="18" charset="0"/>
                            </a:rPr>
                            <m:t>−1</m:t>
                          </m:r>
                        </m:sup>
                      </m:sSup>
                      <m:r>
                        <a:rPr lang="en-US" sz="1200" i="1">
                          <a:latin typeface="Cambria Math" panose="02040503050406030204" pitchFamily="18" charset="0"/>
                        </a:rPr>
                        <m:t>𝑋</m:t>
                      </m:r>
                    </m:oMath>
                  </m:oMathPara>
                </a14:m>
                <a:endParaRPr lang="ru-RU" sz="1200" dirty="0"/>
              </a:p>
            </p:txBody>
          </p:sp>
        </mc:Choice>
        <mc:Fallback xmlns="">
          <p:sp>
            <p:nvSpPr>
              <p:cNvPr id="5" name="TextBox 4">
                <a:extLst>
                  <a:ext uri="{FF2B5EF4-FFF2-40B4-BE49-F238E27FC236}">
                    <a16:creationId xmlns:a16="http://schemas.microsoft.com/office/drawing/2014/main" id="{CEA14AF6-B374-CA81-2C56-043DE460EE8D}"/>
                  </a:ext>
                </a:extLst>
              </p:cNvPr>
              <p:cNvSpPr txBox="1">
                <a:spLocks noRot="1" noChangeAspect="1" noMove="1" noResize="1" noEditPoints="1" noAdjustHandles="1" noChangeArrowheads="1" noChangeShapeType="1" noTextEdit="1"/>
              </p:cNvSpPr>
              <p:nvPr/>
            </p:nvSpPr>
            <p:spPr>
              <a:xfrm>
                <a:off x="240737" y="4252156"/>
                <a:ext cx="2321169" cy="341953"/>
              </a:xfrm>
              <a:prstGeom prst="rect">
                <a:avLst/>
              </a:prstGeom>
              <a:blipFill>
                <a:blip r:embed="rId10"/>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BFC60BB2-544F-0DF5-9550-5FE3E59FE4A4}"/>
                  </a:ext>
                </a:extLst>
              </p:cNvPr>
              <p:cNvSpPr txBox="1"/>
              <p:nvPr/>
            </p:nvSpPr>
            <p:spPr>
              <a:xfrm>
                <a:off x="240737" y="4775522"/>
                <a:ext cx="1215283"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ru-RU" sz="1400" i="1" smtClean="0">
                              <a:solidFill>
                                <a:srgbClr val="836967"/>
                              </a:solidFill>
                              <a:latin typeface="Cambria Math" panose="02040503050406030204" pitchFamily="18" charset="0"/>
                            </a:rPr>
                          </m:ctrlPr>
                        </m:sSubPr>
                        <m:e>
                          <m:r>
                            <a:rPr lang="ru-RU" sz="1400" i="1">
                              <a:latin typeface="Cambria Math" panose="02040503050406030204" pitchFamily="18" charset="0"/>
                            </a:rPr>
                            <m:t>𝑣</m:t>
                          </m:r>
                        </m:e>
                        <m:sub>
                          <m:r>
                            <a:rPr lang="ru-RU" sz="1400" i="1">
                              <a:latin typeface="Cambria Math" panose="02040503050406030204" pitchFamily="18" charset="0"/>
                            </a:rPr>
                            <m:t>𝑥</m:t>
                          </m:r>
                        </m:sub>
                      </m:sSub>
                      <m:r>
                        <a:rPr lang="ru-RU" sz="1400" i="0">
                          <a:latin typeface="Cambria Math" panose="02040503050406030204" pitchFamily="18" charset="0"/>
                        </a:rPr>
                        <m:t>=</m:t>
                      </m:r>
                      <m:sSub>
                        <m:sSubPr>
                          <m:ctrlPr>
                            <a:rPr lang="ru-RU" sz="1400" i="1">
                              <a:solidFill>
                                <a:srgbClr val="836967"/>
                              </a:solidFill>
                              <a:latin typeface="Cambria Math" panose="02040503050406030204" pitchFamily="18" charset="0"/>
                            </a:rPr>
                          </m:ctrlPr>
                        </m:sSubPr>
                        <m:e>
                          <m:r>
                            <a:rPr lang="en-US" sz="1400" b="0" i="1" smtClean="0">
                              <a:latin typeface="Cambria Math" panose="02040503050406030204" pitchFamily="18" charset="0"/>
                            </a:rPr>
                            <m:t>𝑐</m:t>
                          </m:r>
                        </m:e>
                        <m:sub>
                          <m:r>
                            <a:rPr lang="ru-RU" sz="1400" i="0">
                              <a:latin typeface="Cambria Math" panose="02040503050406030204" pitchFamily="18" charset="0"/>
                            </a:rPr>
                            <m:t>2</m:t>
                          </m:r>
                        </m:sub>
                      </m:sSub>
                    </m:oMath>
                  </m:oMathPara>
                </a14:m>
                <a:endParaRPr lang="ru-RU" sz="1400" dirty="0"/>
              </a:p>
            </p:txBody>
          </p:sp>
        </mc:Choice>
        <mc:Fallback xmlns="">
          <p:sp>
            <p:nvSpPr>
              <p:cNvPr id="12" name="TextBox 11">
                <a:extLst>
                  <a:ext uri="{FF2B5EF4-FFF2-40B4-BE49-F238E27FC236}">
                    <a16:creationId xmlns:a16="http://schemas.microsoft.com/office/drawing/2014/main" id="{BFC60BB2-544F-0DF5-9550-5FE3E59FE4A4}"/>
                  </a:ext>
                </a:extLst>
              </p:cNvPr>
              <p:cNvSpPr txBox="1">
                <a:spLocks noRot="1" noChangeAspect="1" noMove="1" noResize="1" noEditPoints="1" noAdjustHandles="1" noChangeArrowheads="1" noChangeShapeType="1" noTextEdit="1"/>
              </p:cNvSpPr>
              <p:nvPr/>
            </p:nvSpPr>
            <p:spPr>
              <a:xfrm>
                <a:off x="240737" y="4775522"/>
                <a:ext cx="1215283" cy="307777"/>
              </a:xfrm>
              <a:prstGeom prst="rect">
                <a:avLst/>
              </a:prstGeom>
              <a:blipFill>
                <a:blip r:embed="rId11"/>
                <a:stretch>
                  <a:fillRect/>
                </a:stretch>
              </a:blipFill>
            </p:spPr>
            <p:txBody>
              <a:bodyPr/>
              <a:lstStyle/>
              <a:p>
                <a:r>
                  <a:rPr lang="ru-RU">
                    <a:noFill/>
                  </a:rPr>
                  <a:t> </a:t>
                </a:r>
              </a:p>
            </p:txBody>
          </p:sp>
        </mc:Fallback>
      </mc:AlternateContent>
      <p:sp>
        <p:nvSpPr>
          <p:cNvPr id="4" name="1">
            <a:extLst>
              <a:ext uri="{FF2B5EF4-FFF2-40B4-BE49-F238E27FC236}">
                <a16:creationId xmlns:a16="http://schemas.microsoft.com/office/drawing/2014/main" id="{305D5E7D-2467-942C-A94D-00D62931B3DB}"/>
              </a:ext>
            </a:extLst>
          </p:cNvPr>
          <p:cNvSpPr txBox="1"/>
          <p:nvPr/>
        </p:nvSpPr>
        <p:spPr>
          <a:xfrm>
            <a:off x="8713888" y="6317622"/>
            <a:ext cx="213200" cy="4360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defTabSz="825500">
              <a:defRPr sz="5000">
                <a:solidFill>
                  <a:srgbClr val="CCCDE4"/>
                </a:solidFill>
                <a:latin typeface="Inter Regular"/>
                <a:ea typeface="Inter Regular"/>
                <a:cs typeface="Inter Regular"/>
                <a:sym typeface="Inter Regular"/>
              </a:defRPr>
            </a:lvl1pPr>
          </a:lstStyle>
          <a:p>
            <a:fld id="{6451B66E-B795-485C-8A57-E41ACEB4C2EF}" type="slidenum">
              <a:rPr lang="ru-RU" sz="2500"/>
              <a:t>18</a:t>
            </a:fld>
            <a:endParaRPr sz="2500" dirty="0"/>
          </a:p>
        </p:txBody>
      </p:sp>
    </p:spTree>
    <p:extLst>
      <p:ext uri="{BB962C8B-B14F-4D97-AF65-F5344CB8AC3E}">
        <p14:creationId xmlns:p14="http://schemas.microsoft.com/office/powerpoint/2010/main" val="32468053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7835AA85-7145-8DE6-C66D-FDDD3BC3B37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rot="5400000">
            <a:off x="4482766" y="1801265"/>
            <a:ext cx="4187274" cy="5926200"/>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D078524D-E763-4585-EB63-847754790B86}"/>
                  </a:ext>
                </a:extLst>
              </p:cNvPr>
              <p:cNvSpPr txBox="1"/>
              <p:nvPr/>
            </p:nvSpPr>
            <p:spPr>
              <a:xfrm>
                <a:off x="133803" y="1034371"/>
                <a:ext cx="3704772" cy="582082"/>
              </a:xfrm>
              <a:prstGeom prst="rect">
                <a:avLst/>
              </a:prstGeom>
              <a:noFill/>
            </p:spPr>
            <p:txBody>
              <a:bodyPr wrap="square">
                <a:spAutoFit/>
              </a:bodyPr>
              <a:lstStyle/>
              <a:p>
                <a:pPr indent="450215" algn="ctr">
                  <a:lnSpc>
                    <a:spcPct val="150000"/>
                  </a:lnSpc>
                  <a:spcAft>
                    <a:spcPts val="800"/>
                  </a:spcAft>
                </a:pPr>
                <a14:m>
                  <m:oMathPara xmlns:m="http://schemas.openxmlformats.org/officeDocument/2006/math">
                    <m:oMathParaPr>
                      <m:jc m:val="left"/>
                    </m:oMathParaPr>
                    <m:oMath xmlns:m="http://schemas.openxmlformats.org/officeDocument/2006/math">
                      <m:d>
                        <m:dPr>
                          <m:begChr m:val="|"/>
                          <m:endChr m:val="|"/>
                          <m:ctrlPr>
                            <a:rPr lang="ru-RU" sz="1400" i="1" smtClean="0">
                              <a:effectLst/>
                              <a:latin typeface="Cambria Math" panose="02040503050406030204" pitchFamily="18" charset="0"/>
                              <a:ea typeface="Calibri" panose="020F0502020204030204" pitchFamily="34" charset="0"/>
                              <a:cs typeface="Times New Roman" panose="02020603050405020304" pitchFamily="18" charset="0"/>
                            </a:rPr>
                          </m:ctrlPr>
                        </m:dPr>
                        <m:e>
                          <m:sSub>
                            <m:sSubPr>
                              <m:ctrlPr>
                                <a:rPr lang="ru-RU" sz="1400" i="1">
                                  <a:effectLst/>
                                  <a:latin typeface="Cambria Math" panose="02040503050406030204" pitchFamily="18" charset="0"/>
                                  <a:ea typeface="Calibri" panose="020F0502020204030204" pitchFamily="34" charset="0"/>
                                  <a:cs typeface="Times New Roman" panose="02020603050405020304" pitchFamily="18" charset="0"/>
                                </a:rPr>
                              </m:ctrlPr>
                            </m:sSubPr>
                            <m:e>
                              <m:bar>
                                <m:barPr>
                                  <m:pos m:val="top"/>
                                  <m:ctrlPr>
                                    <a:rPr lang="ru-RU" sz="1400" i="1">
                                      <a:effectLst/>
                                      <a:latin typeface="Cambria Math" panose="02040503050406030204" pitchFamily="18" charset="0"/>
                                      <a:ea typeface="Calibri" panose="020F0502020204030204" pitchFamily="34" charset="0"/>
                                      <a:cs typeface="Times New Roman" panose="02020603050405020304" pitchFamily="18" charset="0"/>
                                    </a:rPr>
                                  </m:ctrlPr>
                                </m:barPr>
                                <m:e>
                                  <m:r>
                                    <a:rPr lang="en-US" sz="1400" i="1">
                                      <a:effectLst/>
                                      <a:latin typeface="Cambria Math" panose="02040503050406030204" pitchFamily="18" charset="0"/>
                                      <a:ea typeface="Calibri" panose="020F0502020204030204" pitchFamily="34" charset="0"/>
                                      <a:cs typeface="Times New Roman" panose="02020603050405020304" pitchFamily="18" charset="0"/>
                                    </a:rPr>
                                    <m:t>𝑉</m:t>
                                  </m:r>
                                </m:e>
                              </m:bar>
                            </m:e>
                            <m:sub>
                              <m:r>
                                <a:rPr lang="en-US" sz="1400" b="0" i="1" smtClean="0">
                                  <a:effectLst/>
                                  <a:latin typeface="Cambria Math" panose="02040503050406030204" pitchFamily="18" charset="0"/>
                                  <a:ea typeface="Calibri" panose="020F0502020204030204" pitchFamily="34" charset="0"/>
                                  <a:cs typeface="Times New Roman" panose="02020603050405020304" pitchFamily="18" charset="0"/>
                                </a:rPr>
                                <m:t>𝑖</m:t>
                              </m:r>
                            </m:sub>
                          </m:sSub>
                          <m:r>
                            <a:rPr lang="ru-RU" sz="1400" i="1">
                              <a:effectLst/>
                              <a:latin typeface="Cambria Math" panose="02040503050406030204" pitchFamily="18" charset="0"/>
                              <a:ea typeface="Calibri" panose="020F0502020204030204" pitchFamily="34" charset="0"/>
                              <a:cs typeface="Times New Roman" panose="02020603050405020304" pitchFamily="18" charset="0"/>
                            </a:rPr>
                            <m:t>−</m:t>
                          </m:r>
                          <m:bar>
                            <m:barPr>
                              <m:pos m:val="top"/>
                              <m:ctrlPr>
                                <a:rPr lang="ru-RU" sz="1400" i="1">
                                  <a:solidFill>
                                    <a:srgbClr val="836967"/>
                                  </a:solidFill>
                                  <a:latin typeface="Cambria Math" panose="02040503050406030204" pitchFamily="18" charset="0"/>
                                </a:rPr>
                              </m:ctrlPr>
                            </m:barPr>
                            <m:e>
                              <m:r>
                                <m:rPr>
                                  <m:sty m:val="p"/>
                                </m:rPr>
                                <a:rPr lang="ru-RU" sz="1400">
                                  <a:latin typeface="Cambria Math" panose="02040503050406030204" pitchFamily="18" charset="0"/>
                                </a:rPr>
                                <m:t>Ω</m:t>
                              </m:r>
                            </m:e>
                          </m:bar>
                          <m:r>
                            <a:rPr lang="ru-RU" sz="14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ru-RU" sz="1400" i="1">
                                  <a:effectLst/>
                                  <a:latin typeface="Cambria Math" panose="02040503050406030204" pitchFamily="18" charset="0"/>
                                  <a:ea typeface="Calibri" panose="020F0502020204030204" pitchFamily="34" charset="0"/>
                                  <a:cs typeface="Times New Roman" panose="02020603050405020304" pitchFamily="18" charset="0"/>
                                </a:rPr>
                              </m:ctrlPr>
                            </m:sSubPr>
                            <m:e>
                              <m:bar>
                                <m:barPr>
                                  <m:pos m:val="top"/>
                                  <m:ctrlPr>
                                    <a:rPr lang="ru-RU" sz="1400" i="1">
                                      <a:effectLst/>
                                      <a:latin typeface="Cambria Math" panose="02040503050406030204" pitchFamily="18" charset="0"/>
                                      <a:ea typeface="Calibri" panose="020F0502020204030204" pitchFamily="34" charset="0"/>
                                      <a:cs typeface="Times New Roman" panose="02020603050405020304" pitchFamily="18" charset="0"/>
                                    </a:rPr>
                                  </m:ctrlPr>
                                </m:barPr>
                                <m:e>
                                  <m:r>
                                    <a:rPr lang="ru-RU" sz="1400" i="1">
                                      <a:effectLst/>
                                      <a:latin typeface="Cambria Math" panose="02040503050406030204" pitchFamily="18" charset="0"/>
                                      <a:ea typeface="Calibri" panose="020F0502020204030204" pitchFamily="34" charset="0"/>
                                      <a:cs typeface="Times New Roman" panose="02020603050405020304" pitchFamily="18" charset="0"/>
                                    </a:rPr>
                                    <m:t>𝑅</m:t>
                                  </m:r>
                                </m:e>
                              </m:bar>
                            </m:e>
                            <m:sub>
                              <m:r>
                                <a:rPr lang="en-US" sz="1400" b="0" i="1" smtClean="0">
                                  <a:effectLst/>
                                  <a:latin typeface="Cambria Math" panose="02040503050406030204" pitchFamily="18" charset="0"/>
                                  <a:ea typeface="Calibri" panose="020F0502020204030204" pitchFamily="34" charset="0"/>
                                  <a:cs typeface="Times New Roman" panose="02020603050405020304" pitchFamily="18" charset="0"/>
                                </a:rPr>
                                <m:t>𝑖</m:t>
                              </m:r>
                            </m:sub>
                          </m:sSub>
                        </m:e>
                      </m:d>
                      <m:r>
                        <a:rPr lang="ru-RU" sz="1400" i="1">
                          <a:effectLst/>
                          <a:latin typeface="Cambria Math" panose="02040503050406030204" pitchFamily="18" charset="0"/>
                          <a:ea typeface="Calibri" panose="020F0502020204030204" pitchFamily="34" charset="0"/>
                          <a:cs typeface="Times New Roman" panose="02020603050405020304" pitchFamily="18" charset="0"/>
                        </a:rPr>
                        <m:t>≤</m:t>
                      </m:r>
                      <m:r>
                        <a:rPr lang="en-US" sz="1400" i="1">
                          <a:effectLst/>
                          <a:latin typeface="Cambria Math" panose="02040503050406030204" pitchFamily="18" charset="0"/>
                          <a:ea typeface="Calibri" panose="020F0502020204030204" pitchFamily="34" charset="0"/>
                          <a:cs typeface="Times New Roman" panose="02020603050405020304" pitchFamily="18" charset="0"/>
                        </a:rPr>
                        <m:t>𝛿</m:t>
                      </m:r>
                      <m:r>
                        <a:rPr lang="en-US" sz="1400" b="0" i="1"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1400" b="0" i="0"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1400" b="0" i="1"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1400" b="0" i="1" smtClean="0">
                          <a:effectLst/>
                          <a:latin typeface="Cambria Math" panose="02040503050406030204" pitchFamily="18" charset="0"/>
                          <a:ea typeface="Calibri" panose="020F0502020204030204" pitchFamily="34" charset="0"/>
                          <a:cs typeface="Times New Roman" panose="02020603050405020304" pitchFamily="18" charset="0"/>
                        </a:rPr>
                        <m:t>𝑖</m:t>
                      </m:r>
                      <m:r>
                        <a:rPr lang="en-US" sz="1400" b="0" i="1" smtClean="0">
                          <a:effectLst/>
                          <a:latin typeface="Cambria Math" panose="02040503050406030204" pitchFamily="18" charset="0"/>
                          <a:ea typeface="Calibri" panose="020F0502020204030204" pitchFamily="34" charset="0"/>
                          <a:cs typeface="Times New Roman" panose="02020603050405020304" pitchFamily="18" charset="0"/>
                        </a:rPr>
                        <m:t>=1…</m:t>
                      </m:r>
                      <m:r>
                        <a:rPr lang="en-US" sz="1400" b="0" i="1" smtClean="0">
                          <a:effectLst/>
                          <a:latin typeface="Cambria Math" panose="02040503050406030204" pitchFamily="18" charset="0"/>
                          <a:ea typeface="Calibri" panose="020F0502020204030204" pitchFamily="34" charset="0"/>
                          <a:cs typeface="Times New Roman" panose="02020603050405020304" pitchFamily="18" charset="0"/>
                        </a:rPr>
                        <m:t>𝑛</m:t>
                      </m:r>
                      <m:r>
                        <a:rPr lang="en-US" sz="1400" b="0" i="1" smtClean="0">
                          <a:effectLst/>
                          <a:latin typeface="Cambria Math" panose="02040503050406030204" pitchFamily="18" charset="0"/>
                          <a:ea typeface="Calibri" panose="020F0502020204030204" pitchFamily="34" charset="0"/>
                          <a:cs typeface="Times New Roman" panose="02020603050405020304" pitchFamily="18" charset="0"/>
                        </a:rPr>
                        <m:t>  ⇒   </m:t>
                      </m:r>
                      <m:bar>
                        <m:barPr>
                          <m:pos m:val="top"/>
                          <m:ctrlPr>
                            <a:rPr lang="ru-RU" sz="1400" i="1">
                              <a:solidFill>
                                <a:srgbClr val="836967"/>
                              </a:solidFill>
                              <a:latin typeface="Cambria Math" panose="02040503050406030204" pitchFamily="18" charset="0"/>
                            </a:rPr>
                          </m:ctrlPr>
                        </m:barPr>
                        <m:e>
                          <m:r>
                            <m:rPr>
                              <m:sty m:val="p"/>
                            </m:rPr>
                            <a:rPr lang="ru-RU" sz="1400">
                              <a:latin typeface="Cambria Math" panose="02040503050406030204" pitchFamily="18" charset="0"/>
                            </a:rPr>
                            <m:t>Ω</m:t>
                          </m:r>
                        </m:e>
                      </m:bar>
                    </m:oMath>
                  </m:oMathPara>
                </a14:m>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D078524D-E763-4585-EB63-847754790B86}"/>
                  </a:ext>
                </a:extLst>
              </p:cNvPr>
              <p:cNvSpPr txBox="1">
                <a:spLocks noRot="1" noChangeAspect="1" noMove="1" noResize="1" noEditPoints="1" noAdjustHandles="1" noChangeArrowheads="1" noChangeShapeType="1" noTextEdit="1"/>
              </p:cNvSpPr>
              <p:nvPr/>
            </p:nvSpPr>
            <p:spPr>
              <a:xfrm>
                <a:off x="133803" y="1034371"/>
                <a:ext cx="3704772" cy="582082"/>
              </a:xfrm>
              <a:prstGeom prst="rect">
                <a:avLst/>
              </a:prstGeom>
              <a:blipFill>
                <a:blip r:embed="rId4"/>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67248B17-A68A-00A3-B6CF-E32BDD7D0199}"/>
                  </a:ext>
                </a:extLst>
              </p:cNvPr>
              <p:cNvSpPr txBox="1"/>
              <p:nvPr/>
            </p:nvSpPr>
            <p:spPr>
              <a:xfrm>
                <a:off x="633046" y="1661174"/>
                <a:ext cx="2026872" cy="350417"/>
              </a:xfrm>
              <a:prstGeom prst="rect">
                <a:avLst/>
              </a:prstGeom>
              <a:noFill/>
            </p:spPr>
            <p:txBody>
              <a:bodyPr wrap="square">
                <a:spAutoFit/>
              </a:bodyPr>
              <a:lstStyle/>
              <a:p>
                <a14:m>
                  <m:oMath xmlns:m="http://schemas.openxmlformats.org/officeDocument/2006/math">
                    <m:sSub>
                      <m:sSubPr>
                        <m:ctrlPr>
                          <a:rPr lang="ru-RU" sz="1400" i="1" smtClean="0">
                            <a:latin typeface="Cambria Math" panose="02040503050406030204" pitchFamily="18" charset="0"/>
                          </a:rPr>
                        </m:ctrlPr>
                      </m:sSubPr>
                      <m:e>
                        <m:bar>
                          <m:barPr>
                            <m:pos m:val="top"/>
                            <m:ctrlPr>
                              <a:rPr lang="ru-RU" sz="1400" i="1">
                                <a:solidFill>
                                  <a:srgbClr val="836967"/>
                                </a:solidFill>
                                <a:latin typeface="Cambria Math" panose="02040503050406030204" pitchFamily="18" charset="0"/>
                              </a:rPr>
                            </m:ctrlPr>
                          </m:barPr>
                          <m:e>
                            <m:r>
                              <a:rPr lang="ru-RU" sz="1400" i="1">
                                <a:latin typeface="Cambria Math" panose="02040503050406030204" pitchFamily="18" charset="0"/>
                              </a:rPr>
                              <m:t>𝑉</m:t>
                            </m:r>
                          </m:e>
                        </m:bar>
                      </m:e>
                      <m:sub>
                        <m:r>
                          <a:rPr lang="en-US" sz="1400" b="0" i="1" smtClean="0">
                            <a:latin typeface="Cambria Math" panose="02040503050406030204" pitchFamily="18" charset="0"/>
                          </a:rPr>
                          <m:t>1,2</m:t>
                        </m:r>
                      </m:sub>
                    </m:sSub>
                    <m:r>
                      <a:rPr lang="ru-RU" sz="1400" i="0">
                        <a:latin typeface="Cambria Math" panose="02040503050406030204" pitchFamily="18" charset="0"/>
                      </a:rPr>
                      <m:t>=</m:t>
                    </m:r>
                    <m:d>
                      <m:dPr>
                        <m:ctrlPr>
                          <a:rPr lang="ru-RU" sz="1400" i="1" smtClean="0">
                            <a:latin typeface="Cambria Math" panose="02040503050406030204" pitchFamily="18" charset="0"/>
                          </a:rPr>
                        </m:ctrlPr>
                      </m:dPr>
                      <m:e>
                        <m:sSub>
                          <m:sSubPr>
                            <m:ctrlPr>
                              <a:rPr lang="ru-RU" sz="1400" i="1">
                                <a:latin typeface="Cambria Math" panose="02040503050406030204" pitchFamily="18" charset="0"/>
                                <a:ea typeface="Calibri" panose="020F0502020204030204" pitchFamily="34" charset="0"/>
                                <a:cs typeface="Times New Roman" panose="02020603050405020304" pitchFamily="18" charset="0"/>
                              </a:rPr>
                            </m:ctrlPr>
                          </m:sSubPr>
                          <m:e>
                            <m:bar>
                              <m:barPr>
                                <m:pos m:val="top"/>
                                <m:ctrlPr>
                                  <a:rPr lang="ru-RU" sz="1400" i="1">
                                    <a:latin typeface="Cambria Math" panose="02040503050406030204" pitchFamily="18" charset="0"/>
                                    <a:ea typeface="Calibri" panose="020F0502020204030204" pitchFamily="34" charset="0"/>
                                    <a:cs typeface="Times New Roman" panose="02020603050405020304" pitchFamily="18" charset="0"/>
                                  </a:rPr>
                                </m:ctrlPr>
                              </m:barPr>
                              <m:e>
                                <m:r>
                                  <m:rPr>
                                    <m:sty m:val="p"/>
                                  </m:rPr>
                                  <a:rPr lang="ru-RU" sz="1400">
                                    <a:latin typeface="Cambria Math" panose="02040503050406030204" pitchFamily="18" charset="0"/>
                                    <a:ea typeface="Calibri" panose="020F0502020204030204" pitchFamily="34" charset="0"/>
                                    <a:cs typeface="Times New Roman" panose="02020603050405020304" pitchFamily="18" charset="0"/>
                                  </a:rPr>
                                  <m:t>Ω</m:t>
                                </m:r>
                              </m:e>
                            </m:bar>
                          </m:e>
                          <m:sub>
                            <m:r>
                              <a:rPr lang="en-US" sz="1400" b="0" i="1" smtClean="0">
                                <a:latin typeface="Cambria Math" panose="02040503050406030204" pitchFamily="18" charset="0"/>
                                <a:ea typeface="Calibri" panose="020F0502020204030204" pitchFamily="34" charset="0"/>
                                <a:cs typeface="Times New Roman" panose="02020603050405020304" pitchFamily="18" charset="0"/>
                              </a:rPr>
                              <m:t>1</m:t>
                            </m:r>
                          </m:sub>
                        </m:sSub>
                        <m:r>
                          <a:rPr lang="ru-RU" sz="1400" i="1">
                            <a:latin typeface="Cambria Math" panose="02040503050406030204" pitchFamily="18" charset="0"/>
                            <a:ea typeface="Calibri" panose="020F0502020204030204" pitchFamily="34" charset="0"/>
                            <a:cs typeface="Times New Roman" panose="02020603050405020304" pitchFamily="18" charset="0"/>
                          </a:rPr>
                          <m:t>−</m:t>
                        </m:r>
                        <m:sSub>
                          <m:sSubPr>
                            <m:ctrlPr>
                              <a:rPr lang="ru-RU" sz="1400" i="1">
                                <a:latin typeface="Cambria Math" panose="02040503050406030204" pitchFamily="18" charset="0"/>
                                <a:ea typeface="Calibri" panose="020F0502020204030204" pitchFamily="34" charset="0"/>
                                <a:cs typeface="Times New Roman" panose="02020603050405020304" pitchFamily="18" charset="0"/>
                              </a:rPr>
                            </m:ctrlPr>
                          </m:sSubPr>
                          <m:e>
                            <m:bar>
                              <m:barPr>
                                <m:pos m:val="top"/>
                                <m:ctrlPr>
                                  <a:rPr lang="ru-RU" sz="1400" i="1">
                                    <a:latin typeface="Cambria Math" panose="02040503050406030204" pitchFamily="18" charset="0"/>
                                    <a:ea typeface="Calibri" panose="020F0502020204030204" pitchFamily="34" charset="0"/>
                                    <a:cs typeface="Times New Roman" panose="02020603050405020304" pitchFamily="18" charset="0"/>
                                  </a:rPr>
                                </m:ctrlPr>
                              </m:barPr>
                              <m:e>
                                <m:r>
                                  <m:rPr>
                                    <m:sty m:val="p"/>
                                  </m:rPr>
                                  <a:rPr lang="ru-RU" sz="1400">
                                    <a:latin typeface="Cambria Math" panose="02040503050406030204" pitchFamily="18" charset="0"/>
                                    <a:ea typeface="Calibri" panose="020F0502020204030204" pitchFamily="34" charset="0"/>
                                    <a:cs typeface="Times New Roman" panose="02020603050405020304" pitchFamily="18" charset="0"/>
                                  </a:rPr>
                                  <m:t>Ω</m:t>
                                </m:r>
                              </m:e>
                            </m:bar>
                          </m:e>
                          <m:sub>
                            <m:r>
                              <a:rPr lang="en-US" sz="1400" b="0" i="1" smtClean="0">
                                <a:latin typeface="Cambria Math" panose="02040503050406030204" pitchFamily="18" charset="0"/>
                                <a:ea typeface="Calibri" panose="020F0502020204030204" pitchFamily="34" charset="0"/>
                                <a:cs typeface="Times New Roman" panose="02020603050405020304" pitchFamily="18" charset="0"/>
                              </a:rPr>
                              <m:t>2</m:t>
                            </m:r>
                          </m:sub>
                        </m:sSub>
                      </m:e>
                    </m:d>
                    <m:r>
                      <a:rPr lang="ru-RU" sz="1400" i="0">
                        <a:latin typeface="Cambria Math" panose="02040503050406030204" pitchFamily="18" charset="0"/>
                      </a:rPr>
                      <m:t>×</m:t>
                    </m:r>
                  </m:oMath>
                </a14:m>
                <a:r>
                  <a:rPr lang="ru-RU" sz="1400" dirty="0">
                    <a:solidFill>
                      <a:srgbClr val="836967"/>
                    </a:solidFill>
                  </a:rPr>
                  <a:t> </a:t>
                </a:r>
                <a14:m>
                  <m:oMath xmlns:m="http://schemas.openxmlformats.org/officeDocument/2006/math">
                    <m:bar>
                      <m:barPr>
                        <m:pos m:val="top"/>
                        <m:ctrlPr>
                          <a:rPr lang="ru-RU" sz="1400" i="1">
                            <a:solidFill>
                              <a:srgbClr val="836967"/>
                            </a:solidFill>
                            <a:latin typeface="Cambria Math" panose="02040503050406030204" pitchFamily="18" charset="0"/>
                          </a:rPr>
                        </m:ctrlPr>
                      </m:barPr>
                      <m:e>
                        <m:r>
                          <a:rPr lang="ru-RU" sz="1400" i="1">
                            <a:latin typeface="Cambria Math" panose="02040503050406030204" pitchFamily="18" charset="0"/>
                          </a:rPr>
                          <m:t>𝑅</m:t>
                        </m:r>
                      </m:e>
                    </m:bar>
                  </m:oMath>
                </a14:m>
                <a:endParaRPr lang="ru-RU" sz="1400" dirty="0"/>
              </a:p>
            </p:txBody>
          </p:sp>
        </mc:Choice>
        <mc:Fallback xmlns="">
          <p:sp>
            <p:nvSpPr>
              <p:cNvPr id="13" name="TextBox 12">
                <a:extLst>
                  <a:ext uri="{FF2B5EF4-FFF2-40B4-BE49-F238E27FC236}">
                    <a16:creationId xmlns:a16="http://schemas.microsoft.com/office/drawing/2014/main" id="{67248B17-A68A-00A3-B6CF-E32BDD7D0199}"/>
                  </a:ext>
                </a:extLst>
              </p:cNvPr>
              <p:cNvSpPr txBox="1">
                <a:spLocks noRot="1" noChangeAspect="1" noMove="1" noResize="1" noEditPoints="1" noAdjustHandles="1" noChangeArrowheads="1" noChangeShapeType="1" noTextEdit="1"/>
              </p:cNvSpPr>
              <p:nvPr/>
            </p:nvSpPr>
            <p:spPr>
              <a:xfrm>
                <a:off x="633046" y="1661174"/>
                <a:ext cx="2026872" cy="350417"/>
              </a:xfrm>
              <a:prstGeom prst="rect">
                <a:avLst/>
              </a:prstGeom>
              <a:blipFill>
                <a:blip r:embed="rId5"/>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36E18656-4CC6-CE68-8179-9865A18AE4F2}"/>
                  </a:ext>
                </a:extLst>
              </p:cNvPr>
              <p:cNvSpPr txBox="1"/>
              <p:nvPr/>
            </p:nvSpPr>
            <p:spPr>
              <a:xfrm>
                <a:off x="633046" y="673441"/>
                <a:ext cx="1172308" cy="333168"/>
              </a:xfrm>
              <a:prstGeom prst="rect">
                <a:avLst/>
              </a:prstGeom>
              <a:noFill/>
            </p:spPr>
            <p:txBody>
              <a:bodyPr wrap="square">
                <a:spAutoFit/>
              </a:bodyPr>
              <a:lstStyle/>
              <a:p>
                <a14:m>
                  <m:oMath xmlns:m="http://schemas.openxmlformats.org/officeDocument/2006/math">
                    <m:bar>
                      <m:barPr>
                        <m:pos m:val="top"/>
                        <m:ctrlPr>
                          <a:rPr lang="ru-RU" sz="1400" i="1">
                            <a:solidFill>
                              <a:srgbClr val="836967"/>
                            </a:solidFill>
                            <a:latin typeface="Cambria Math" panose="02040503050406030204" pitchFamily="18" charset="0"/>
                          </a:rPr>
                        </m:ctrlPr>
                      </m:barPr>
                      <m:e>
                        <m:r>
                          <a:rPr lang="ru-RU" sz="1400" i="1">
                            <a:latin typeface="Cambria Math" panose="02040503050406030204" pitchFamily="18" charset="0"/>
                          </a:rPr>
                          <m:t>𝑉</m:t>
                        </m:r>
                      </m:e>
                    </m:bar>
                    <m:r>
                      <a:rPr lang="ru-RU" sz="1400" i="0">
                        <a:latin typeface="Cambria Math" panose="02040503050406030204" pitchFamily="18" charset="0"/>
                      </a:rPr>
                      <m:t>=</m:t>
                    </m:r>
                    <m:bar>
                      <m:barPr>
                        <m:pos m:val="top"/>
                        <m:ctrlPr>
                          <a:rPr lang="ru-RU" sz="1400" i="1">
                            <a:solidFill>
                              <a:srgbClr val="836967"/>
                            </a:solidFill>
                            <a:latin typeface="Cambria Math" panose="02040503050406030204" pitchFamily="18" charset="0"/>
                          </a:rPr>
                        </m:ctrlPr>
                      </m:barPr>
                      <m:e>
                        <m:r>
                          <m:rPr>
                            <m:sty m:val="p"/>
                          </m:rPr>
                          <a:rPr lang="ru-RU" sz="1400">
                            <a:latin typeface="Cambria Math" panose="02040503050406030204" pitchFamily="18" charset="0"/>
                          </a:rPr>
                          <m:t>Ω</m:t>
                        </m:r>
                      </m:e>
                    </m:bar>
                    <m:r>
                      <a:rPr lang="ru-RU" sz="1400" i="0">
                        <a:latin typeface="Cambria Math" panose="02040503050406030204" pitchFamily="18" charset="0"/>
                      </a:rPr>
                      <m:t>×</m:t>
                    </m:r>
                  </m:oMath>
                </a14:m>
                <a:r>
                  <a:rPr lang="ru-RU" sz="1400" dirty="0">
                    <a:solidFill>
                      <a:srgbClr val="836967"/>
                    </a:solidFill>
                  </a:rPr>
                  <a:t> </a:t>
                </a:r>
                <a14:m>
                  <m:oMath xmlns:m="http://schemas.openxmlformats.org/officeDocument/2006/math">
                    <m:bar>
                      <m:barPr>
                        <m:pos m:val="top"/>
                        <m:ctrlPr>
                          <a:rPr lang="ru-RU" sz="1400" i="1">
                            <a:solidFill>
                              <a:srgbClr val="836967"/>
                            </a:solidFill>
                            <a:latin typeface="Cambria Math" panose="02040503050406030204" pitchFamily="18" charset="0"/>
                          </a:rPr>
                        </m:ctrlPr>
                      </m:barPr>
                      <m:e>
                        <m:r>
                          <a:rPr lang="ru-RU" sz="1400" i="1">
                            <a:latin typeface="Cambria Math" panose="02040503050406030204" pitchFamily="18" charset="0"/>
                          </a:rPr>
                          <m:t>𝑅</m:t>
                        </m:r>
                      </m:e>
                    </m:bar>
                  </m:oMath>
                </a14:m>
                <a:endParaRPr lang="ru-RU" sz="1400" dirty="0"/>
              </a:p>
            </p:txBody>
          </p:sp>
        </mc:Choice>
        <mc:Fallback xmlns="">
          <p:sp>
            <p:nvSpPr>
              <p:cNvPr id="14" name="TextBox 13">
                <a:extLst>
                  <a:ext uri="{FF2B5EF4-FFF2-40B4-BE49-F238E27FC236}">
                    <a16:creationId xmlns:a16="http://schemas.microsoft.com/office/drawing/2014/main" id="{36E18656-4CC6-CE68-8179-9865A18AE4F2}"/>
                  </a:ext>
                </a:extLst>
              </p:cNvPr>
              <p:cNvSpPr txBox="1">
                <a:spLocks noRot="1" noChangeAspect="1" noMove="1" noResize="1" noEditPoints="1" noAdjustHandles="1" noChangeArrowheads="1" noChangeShapeType="1" noTextEdit="1"/>
              </p:cNvSpPr>
              <p:nvPr/>
            </p:nvSpPr>
            <p:spPr>
              <a:xfrm>
                <a:off x="633046" y="673441"/>
                <a:ext cx="1172308" cy="333168"/>
              </a:xfrm>
              <a:prstGeom prst="rect">
                <a:avLst/>
              </a:prstGeom>
              <a:blipFill>
                <a:blip r:embed="rId6"/>
                <a:stretch>
                  <a:fillRect/>
                </a:stretch>
              </a:blipFill>
            </p:spPr>
            <p:txBody>
              <a:bodyPr/>
              <a:lstStyle/>
              <a:p>
                <a:r>
                  <a:rPr lang="ru-RU">
                    <a:noFill/>
                  </a:rPr>
                  <a:t> </a:t>
                </a:r>
              </a:p>
            </p:txBody>
          </p:sp>
        </mc:Fallback>
      </mc:AlternateContent>
      <p:sp>
        <p:nvSpPr>
          <p:cNvPr id="15" name="TextBox 18">
            <a:extLst>
              <a:ext uri="{FF2B5EF4-FFF2-40B4-BE49-F238E27FC236}">
                <a16:creationId xmlns:a16="http://schemas.microsoft.com/office/drawing/2014/main" id="{DBBC3D7F-36D0-11C6-B190-01BB55A13E99}"/>
              </a:ext>
            </a:extLst>
          </p:cNvPr>
          <p:cNvSpPr txBox="1">
            <a:spLocks noChangeArrowheads="1"/>
          </p:cNvSpPr>
          <p:nvPr/>
        </p:nvSpPr>
        <p:spPr bwMode="auto">
          <a:xfrm>
            <a:off x="297741" y="0"/>
            <a:ext cx="243291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Arial" charset="0"/>
                <a:cs typeface="Arial" charset="0"/>
              </a:defRPr>
            </a:lvl1pPr>
            <a:lvl2pPr marL="742950" indent="-285750">
              <a:defRPr kumimoji="1" sz="2400">
                <a:solidFill>
                  <a:schemeClr val="tx1"/>
                </a:solidFill>
                <a:latin typeface="Calibri" charset="0"/>
                <a:ea typeface="Arial" charset="0"/>
              </a:defRPr>
            </a:lvl2pPr>
            <a:lvl3pPr marL="1143000" indent="-228600">
              <a:defRPr kumimoji="1" sz="2400">
                <a:solidFill>
                  <a:schemeClr val="tx1"/>
                </a:solidFill>
                <a:latin typeface="Calibri" charset="0"/>
                <a:ea typeface="Arial" charset="0"/>
              </a:defRPr>
            </a:lvl3pPr>
            <a:lvl4pPr marL="1600200" indent="-228600">
              <a:defRPr kumimoji="1" sz="2400">
                <a:solidFill>
                  <a:schemeClr val="tx1"/>
                </a:solidFill>
                <a:latin typeface="Calibri" charset="0"/>
                <a:ea typeface="Arial" charset="0"/>
              </a:defRPr>
            </a:lvl4pPr>
            <a:lvl5pPr marL="2057400" indent="-228600">
              <a:defRPr kumimoji="1" sz="2400">
                <a:solidFill>
                  <a:schemeClr val="tx1"/>
                </a:solidFill>
                <a:latin typeface="Calibri" charset="0"/>
                <a:ea typeface="Arial" charset="0"/>
              </a:defRPr>
            </a:lvl5pPr>
            <a:lvl6pPr marL="2514600" indent="-228600" fontAlgn="base">
              <a:spcBef>
                <a:spcPct val="0"/>
              </a:spcBef>
              <a:spcAft>
                <a:spcPct val="0"/>
              </a:spcAft>
              <a:defRPr kumimoji="1" sz="2400">
                <a:solidFill>
                  <a:schemeClr val="tx1"/>
                </a:solidFill>
                <a:latin typeface="Calibri" charset="0"/>
                <a:ea typeface="Arial" charset="0"/>
              </a:defRPr>
            </a:lvl6pPr>
            <a:lvl7pPr marL="2971800" indent="-228600" fontAlgn="base">
              <a:spcBef>
                <a:spcPct val="0"/>
              </a:spcBef>
              <a:spcAft>
                <a:spcPct val="0"/>
              </a:spcAft>
              <a:defRPr kumimoji="1" sz="2400">
                <a:solidFill>
                  <a:schemeClr val="tx1"/>
                </a:solidFill>
                <a:latin typeface="Calibri" charset="0"/>
                <a:ea typeface="Arial" charset="0"/>
              </a:defRPr>
            </a:lvl7pPr>
            <a:lvl8pPr marL="3429000" indent="-228600" fontAlgn="base">
              <a:spcBef>
                <a:spcPct val="0"/>
              </a:spcBef>
              <a:spcAft>
                <a:spcPct val="0"/>
              </a:spcAft>
              <a:defRPr kumimoji="1" sz="2400">
                <a:solidFill>
                  <a:schemeClr val="tx1"/>
                </a:solidFill>
                <a:latin typeface="Calibri" charset="0"/>
                <a:ea typeface="Arial" charset="0"/>
              </a:defRPr>
            </a:lvl8pPr>
            <a:lvl9pPr marL="3886200" indent="-228600" fontAlgn="base">
              <a:spcBef>
                <a:spcPct val="0"/>
              </a:spcBef>
              <a:spcAft>
                <a:spcPct val="0"/>
              </a:spcAft>
              <a:defRPr kumimoji="1" sz="2400">
                <a:solidFill>
                  <a:schemeClr val="tx1"/>
                </a:solidFill>
                <a:latin typeface="Calibri" charset="0"/>
                <a:ea typeface="Arial"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dirty="0">
                <a:solidFill>
                  <a:prstClr val="black"/>
                </a:solidFill>
              </a:rPr>
              <a:t>Кинематика плит</a:t>
            </a:r>
            <a:endParaRPr kumimoji="0" lang="ru-RU" b="0" i="0" u="none" strike="noStrike" kern="1200" cap="none" spc="0" normalizeH="0" baseline="0" noProof="0" dirty="0">
              <a:ln>
                <a:noFill/>
              </a:ln>
              <a:solidFill>
                <a:prstClr val="black"/>
              </a:solidFill>
              <a:effectLst/>
              <a:uLnTx/>
              <a:uFillTx/>
              <a:latin typeface="Calibri" charset="0"/>
              <a:cs typeface="Arial" charset="0"/>
            </a:endParaRPr>
          </a:p>
        </p:txBody>
      </p:sp>
      <p:sp>
        <p:nvSpPr>
          <p:cNvPr id="16" name="Text Box 3784">
            <a:extLst>
              <a:ext uri="{FF2B5EF4-FFF2-40B4-BE49-F238E27FC236}">
                <a16:creationId xmlns:a16="http://schemas.microsoft.com/office/drawing/2014/main" id="{98839698-DEF8-61DB-6C95-4E3D82051F90}"/>
              </a:ext>
            </a:extLst>
          </p:cNvPr>
          <p:cNvSpPr txBox="1">
            <a:spLocks noChangeArrowheads="1"/>
          </p:cNvSpPr>
          <p:nvPr/>
        </p:nvSpPr>
        <p:spPr bwMode="auto">
          <a:xfrm>
            <a:off x="4675468" y="711235"/>
            <a:ext cx="1655762"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kumimoji="1" sz="2400">
                <a:solidFill>
                  <a:schemeClr val="tx1"/>
                </a:solidFill>
                <a:latin typeface="Calibri" charset="0"/>
                <a:ea typeface="Arial" charset="0"/>
                <a:cs typeface="Arial" charset="0"/>
              </a:defRPr>
            </a:lvl1pPr>
            <a:lvl2pPr marL="742950" indent="-285750">
              <a:defRPr kumimoji="1" sz="2400">
                <a:solidFill>
                  <a:schemeClr val="tx1"/>
                </a:solidFill>
                <a:latin typeface="Calibri" charset="0"/>
                <a:ea typeface="Arial" charset="0"/>
              </a:defRPr>
            </a:lvl2pPr>
            <a:lvl3pPr marL="1143000" indent="-228600">
              <a:defRPr kumimoji="1" sz="2400">
                <a:solidFill>
                  <a:schemeClr val="tx1"/>
                </a:solidFill>
                <a:latin typeface="Calibri" charset="0"/>
                <a:ea typeface="Arial" charset="0"/>
              </a:defRPr>
            </a:lvl3pPr>
            <a:lvl4pPr marL="1600200" indent="-228600">
              <a:defRPr kumimoji="1" sz="2400">
                <a:solidFill>
                  <a:schemeClr val="tx1"/>
                </a:solidFill>
                <a:latin typeface="Calibri" charset="0"/>
                <a:ea typeface="Arial" charset="0"/>
              </a:defRPr>
            </a:lvl4pPr>
            <a:lvl5pPr marL="2057400" indent="-228600">
              <a:defRPr kumimoji="1" sz="2400">
                <a:solidFill>
                  <a:schemeClr val="tx1"/>
                </a:solidFill>
                <a:latin typeface="Calibri" charset="0"/>
                <a:ea typeface="Arial" charset="0"/>
              </a:defRPr>
            </a:lvl5pPr>
            <a:lvl6pPr marL="2514600" indent="-228600" fontAlgn="base">
              <a:spcBef>
                <a:spcPct val="0"/>
              </a:spcBef>
              <a:spcAft>
                <a:spcPct val="0"/>
              </a:spcAft>
              <a:defRPr kumimoji="1" sz="2400">
                <a:solidFill>
                  <a:schemeClr val="tx1"/>
                </a:solidFill>
                <a:latin typeface="Calibri" charset="0"/>
                <a:ea typeface="Arial" charset="0"/>
              </a:defRPr>
            </a:lvl6pPr>
            <a:lvl7pPr marL="2971800" indent="-228600" fontAlgn="base">
              <a:spcBef>
                <a:spcPct val="0"/>
              </a:spcBef>
              <a:spcAft>
                <a:spcPct val="0"/>
              </a:spcAft>
              <a:defRPr kumimoji="1" sz="2400">
                <a:solidFill>
                  <a:schemeClr val="tx1"/>
                </a:solidFill>
                <a:latin typeface="Calibri" charset="0"/>
                <a:ea typeface="Arial" charset="0"/>
              </a:defRPr>
            </a:lvl7pPr>
            <a:lvl8pPr marL="3429000" indent="-228600" fontAlgn="base">
              <a:spcBef>
                <a:spcPct val="0"/>
              </a:spcBef>
              <a:spcAft>
                <a:spcPct val="0"/>
              </a:spcAft>
              <a:defRPr kumimoji="1" sz="2400">
                <a:solidFill>
                  <a:schemeClr val="tx1"/>
                </a:solidFill>
                <a:latin typeface="Calibri" charset="0"/>
                <a:ea typeface="Arial" charset="0"/>
              </a:defRPr>
            </a:lvl8pPr>
            <a:lvl9pPr marL="3886200" indent="-228600" fontAlgn="base">
              <a:spcBef>
                <a:spcPct val="0"/>
              </a:spcBef>
              <a:spcAft>
                <a:spcPct val="0"/>
              </a:spcAft>
              <a:defRPr kumimoji="1" sz="2400">
                <a:solidFill>
                  <a:schemeClr val="tx1"/>
                </a:solidFill>
                <a:latin typeface="Calibri" charset="0"/>
                <a:ea typeface="Arial" charset="0"/>
              </a:defRPr>
            </a:lvl9pPr>
          </a:lstStyle>
          <a:p>
            <a:pPr>
              <a:spcBef>
                <a:spcPct val="50000"/>
              </a:spcBef>
            </a:pPr>
            <a:endParaRPr lang="ru-RU" sz="1400"/>
          </a:p>
        </p:txBody>
      </p:sp>
      <p:sp>
        <p:nvSpPr>
          <p:cNvPr id="17" name="Text Box 3785">
            <a:extLst>
              <a:ext uri="{FF2B5EF4-FFF2-40B4-BE49-F238E27FC236}">
                <a16:creationId xmlns:a16="http://schemas.microsoft.com/office/drawing/2014/main" id="{49CE8AC9-B909-974A-537B-825E7AD17FC2}"/>
              </a:ext>
            </a:extLst>
          </p:cNvPr>
          <p:cNvSpPr txBox="1">
            <a:spLocks noChangeArrowheads="1"/>
          </p:cNvSpPr>
          <p:nvPr/>
        </p:nvSpPr>
        <p:spPr bwMode="auto">
          <a:xfrm>
            <a:off x="4675468" y="714410"/>
            <a:ext cx="184150"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defRPr kumimoji="1" sz="2400">
                <a:solidFill>
                  <a:schemeClr val="tx1"/>
                </a:solidFill>
                <a:latin typeface="Calibri" charset="0"/>
                <a:ea typeface="Arial" charset="0"/>
                <a:cs typeface="Arial" charset="0"/>
              </a:defRPr>
            </a:lvl1pPr>
            <a:lvl2pPr marL="742950" indent="-285750">
              <a:defRPr kumimoji="1" sz="2400">
                <a:solidFill>
                  <a:schemeClr val="tx1"/>
                </a:solidFill>
                <a:latin typeface="Calibri" charset="0"/>
                <a:ea typeface="Arial" charset="0"/>
              </a:defRPr>
            </a:lvl2pPr>
            <a:lvl3pPr marL="1143000" indent="-228600">
              <a:defRPr kumimoji="1" sz="2400">
                <a:solidFill>
                  <a:schemeClr val="tx1"/>
                </a:solidFill>
                <a:latin typeface="Calibri" charset="0"/>
                <a:ea typeface="Arial" charset="0"/>
              </a:defRPr>
            </a:lvl3pPr>
            <a:lvl4pPr marL="1600200" indent="-228600">
              <a:defRPr kumimoji="1" sz="2400">
                <a:solidFill>
                  <a:schemeClr val="tx1"/>
                </a:solidFill>
                <a:latin typeface="Calibri" charset="0"/>
                <a:ea typeface="Arial" charset="0"/>
              </a:defRPr>
            </a:lvl4pPr>
            <a:lvl5pPr marL="2057400" indent="-228600">
              <a:defRPr kumimoji="1" sz="2400">
                <a:solidFill>
                  <a:schemeClr val="tx1"/>
                </a:solidFill>
                <a:latin typeface="Calibri" charset="0"/>
                <a:ea typeface="Arial" charset="0"/>
              </a:defRPr>
            </a:lvl5pPr>
            <a:lvl6pPr marL="2514600" indent="-228600" fontAlgn="base">
              <a:spcBef>
                <a:spcPct val="0"/>
              </a:spcBef>
              <a:spcAft>
                <a:spcPct val="0"/>
              </a:spcAft>
              <a:defRPr kumimoji="1" sz="2400">
                <a:solidFill>
                  <a:schemeClr val="tx1"/>
                </a:solidFill>
                <a:latin typeface="Calibri" charset="0"/>
                <a:ea typeface="Arial" charset="0"/>
              </a:defRPr>
            </a:lvl6pPr>
            <a:lvl7pPr marL="2971800" indent="-228600" fontAlgn="base">
              <a:spcBef>
                <a:spcPct val="0"/>
              </a:spcBef>
              <a:spcAft>
                <a:spcPct val="0"/>
              </a:spcAft>
              <a:defRPr kumimoji="1" sz="2400">
                <a:solidFill>
                  <a:schemeClr val="tx1"/>
                </a:solidFill>
                <a:latin typeface="Calibri" charset="0"/>
                <a:ea typeface="Arial" charset="0"/>
              </a:defRPr>
            </a:lvl7pPr>
            <a:lvl8pPr marL="3429000" indent="-228600" fontAlgn="base">
              <a:spcBef>
                <a:spcPct val="0"/>
              </a:spcBef>
              <a:spcAft>
                <a:spcPct val="0"/>
              </a:spcAft>
              <a:defRPr kumimoji="1" sz="2400">
                <a:solidFill>
                  <a:schemeClr val="tx1"/>
                </a:solidFill>
                <a:latin typeface="Calibri" charset="0"/>
                <a:ea typeface="Arial" charset="0"/>
              </a:defRPr>
            </a:lvl8pPr>
            <a:lvl9pPr marL="3886200" indent="-228600" fontAlgn="base">
              <a:spcBef>
                <a:spcPct val="0"/>
              </a:spcBef>
              <a:spcAft>
                <a:spcPct val="0"/>
              </a:spcAft>
              <a:defRPr kumimoji="1" sz="2400">
                <a:solidFill>
                  <a:schemeClr val="tx1"/>
                </a:solidFill>
                <a:latin typeface="Calibri" charset="0"/>
                <a:ea typeface="Arial" charset="0"/>
              </a:defRPr>
            </a:lvl9pPr>
          </a:lstStyle>
          <a:p>
            <a:endParaRPr lang="ru-RU" sz="1200"/>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3986850F-F77D-40CA-64E8-FADEEBB8D2BE}"/>
                  </a:ext>
                </a:extLst>
              </p:cNvPr>
              <p:cNvSpPr txBox="1"/>
              <p:nvPr/>
            </p:nvSpPr>
            <p:spPr>
              <a:xfrm>
                <a:off x="4432406" y="712776"/>
                <a:ext cx="2643544" cy="454868"/>
              </a:xfrm>
              <a:prstGeom prst="rect">
                <a:avLst/>
              </a:prstGeom>
              <a:noFill/>
            </p:spPr>
            <p:txBody>
              <a:bodyPr wrap="none" lIns="0" tIns="0" rIns="0" bIns="0" rtlCol="0">
                <a:spAutoFit/>
              </a:bodyPr>
              <a:lstStyle/>
              <a:p>
                <a14:m>
                  <m:oMath xmlns:m="http://schemas.openxmlformats.org/officeDocument/2006/math">
                    <m:bar>
                      <m:barPr>
                        <m:pos m:val="top"/>
                        <m:ctrlPr>
                          <a:rPr lang="en-US" sz="1400" i="1" smtClean="0">
                            <a:latin typeface="Cambria Math" panose="02040503050406030204" pitchFamily="18" charset="0"/>
                          </a:rPr>
                        </m:ctrlPr>
                      </m:barPr>
                      <m:e>
                        <m:r>
                          <a:rPr lang="en-US" sz="1400" b="0" i="1" smtClean="0">
                            <a:latin typeface="Cambria Math" panose="02040503050406030204" pitchFamily="18" charset="0"/>
                          </a:rPr>
                          <m:t>𝑉</m:t>
                        </m:r>
                      </m:e>
                    </m:bar>
                  </m:oMath>
                </a14:m>
                <a:r>
                  <a:rPr lang="ru-RU" sz="1400" dirty="0"/>
                  <a:t> </a:t>
                </a:r>
                <a:r>
                  <a:rPr lang="en-US" sz="1400" dirty="0"/>
                  <a:t>- </a:t>
                </a:r>
                <a:r>
                  <a:rPr lang="ru-RU" sz="1400" dirty="0"/>
                  <a:t>Горизонтальные скорости ГНСС</a:t>
                </a:r>
              </a:p>
              <a:p>
                <a:endParaRPr lang="ru-RU" sz="1400" dirty="0"/>
              </a:p>
            </p:txBody>
          </p:sp>
        </mc:Choice>
        <mc:Fallback xmlns="">
          <p:sp>
            <p:nvSpPr>
              <p:cNvPr id="22" name="TextBox 21">
                <a:extLst>
                  <a:ext uri="{FF2B5EF4-FFF2-40B4-BE49-F238E27FC236}">
                    <a16:creationId xmlns:a16="http://schemas.microsoft.com/office/drawing/2014/main" id="{3986850F-F77D-40CA-64E8-FADEEBB8D2BE}"/>
                  </a:ext>
                </a:extLst>
              </p:cNvPr>
              <p:cNvSpPr txBox="1">
                <a:spLocks noRot="1" noChangeAspect="1" noMove="1" noResize="1" noEditPoints="1" noAdjustHandles="1" noChangeArrowheads="1" noChangeShapeType="1" noTextEdit="1"/>
              </p:cNvSpPr>
              <p:nvPr/>
            </p:nvSpPr>
            <p:spPr>
              <a:xfrm>
                <a:off x="4432406" y="712776"/>
                <a:ext cx="2643544" cy="454868"/>
              </a:xfrm>
              <a:prstGeom prst="rect">
                <a:avLst/>
              </a:prstGeom>
              <a:blipFill>
                <a:blip r:embed="rId7"/>
                <a:stretch>
                  <a:fillRect l="-2304" t="-6667" r="-2765"/>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1DD817F4-7D0C-FF01-69C1-E50FE21A8CF9}"/>
                  </a:ext>
                </a:extLst>
              </p:cNvPr>
              <p:cNvSpPr txBox="1"/>
              <p:nvPr/>
            </p:nvSpPr>
            <p:spPr>
              <a:xfrm>
                <a:off x="4429759" y="1060369"/>
                <a:ext cx="2739596" cy="454868"/>
              </a:xfrm>
              <a:prstGeom prst="rect">
                <a:avLst/>
              </a:prstGeom>
              <a:noFill/>
            </p:spPr>
            <p:txBody>
              <a:bodyPr wrap="none" lIns="0" tIns="0" rIns="0" bIns="0" rtlCol="0">
                <a:spAutoFit/>
              </a:bodyPr>
              <a:lstStyle/>
              <a:p>
                <a14:m>
                  <m:oMath xmlns:m="http://schemas.openxmlformats.org/officeDocument/2006/math">
                    <m:bar>
                      <m:barPr>
                        <m:pos m:val="top"/>
                        <m:ctrlPr>
                          <a:rPr lang="en-US" sz="1400" i="1" smtClean="0">
                            <a:latin typeface="Cambria Math" panose="02040503050406030204" pitchFamily="18" charset="0"/>
                          </a:rPr>
                        </m:ctrlPr>
                      </m:barPr>
                      <m:e>
                        <m:r>
                          <a:rPr lang="en-US" sz="1400" b="0" i="1" smtClean="0">
                            <a:latin typeface="Cambria Math" panose="02040503050406030204" pitchFamily="18" charset="0"/>
                          </a:rPr>
                          <m:t>𝑅</m:t>
                        </m:r>
                      </m:e>
                    </m:bar>
                  </m:oMath>
                </a14:m>
                <a:r>
                  <a:rPr lang="ru-RU" sz="1400" dirty="0"/>
                  <a:t> </a:t>
                </a:r>
                <a:r>
                  <a:rPr lang="en-US" sz="1400" dirty="0"/>
                  <a:t>- </a:t>
                </a:r>
                <a:r>
                  <a:rPr lang="ru-RU" sz="1400" dirty="0"/>
                  <a:t>Положение станции (</a:t>
                </a:r>
                <a:r>
                  <a:rPr lang="ru-RU" sz="1400" dirty="0" err="1"/>
                  <a:t>геоц</a:t>
                </a:r>
                <a:r>
                  <a:rPr lang="ru-RU" sz="1400" dirty="0"/>
                  <a:t>. </a:t>
                </a:r>
                <a:r>
                  <a:rPr lang="ru-RU" sz="1400" dirty="0" err="1"/>
                  <a:t>вект</a:t>
                </a:r>
                <a:r>
                  <a:rPr lang="ru-RU" sz="1400" dirty="0"/>
                  <a:t>.)</a:t>
                </a:r>
              </a:p>
              <a:p>
                <a:endParaRPr lang="ru-RU" sz="1400" dirty="0"/>
              </a:p>
            </p:txBody>
          </p:sp>
        </mc:Choice>
        <mc:Fallback xmlns="">
          <p:sp>
            <p:nvSpPr>
              <p:cNvPr id="23" name="TextBox 22">
                <a:extLst>
                  <a:ext uri="{FF2B5EF4-FFF2-40B4-BE49-F238E27FC236}">
                    <a16:creationId xmlns:a16="http://schemas.microsoft.com/office/drawing/2014/main" id="{1DD817F4-7D0C-FF01-69C1-E50FE21A8CF9}"/>
                  </a:ext>
                </a:extLst>
              </p:cNvPr>
              <p:cNvSpPr txBox="1">
                <a:spLocks noRot="1" noChangeAspect="1" noMove="1" noResize="1" noEditPoints="1" noAdjustHandles="1" noChangeArrowheads="1" noChangeShapeType="1" noTextEdit="1"/>
              </p:cNvSpPr>
              <p:nvPr/>
            </p:nvSpPr>
            <p:spPr>
              <a:xfrm>
                <a:off x="4429759" y="1060369"/>
                <a:ext cx="2739596" cy="454868"/>
              </a:xfrm>
              <a:prstGeom prst="rect">
                <a:avLst/>
              </a:prstGeom>
              <a:blipFill>
                <a:blip r:embed="rId8"/>
                <a:stretch>
                  <a:fillRect l="-2227" t="-6667" r="-2673"/>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24FC4A8B-5579-67B6-1247-1D450292539E}"/>
                  </a:ext>
                </a:extLst>
              </p:cNvPr>
              <p:cNvSpPr txBox="1"/>
              <p:nvPr/>
            </p:nvSpPr>
            <p:spPr>
              <a:xfrm>
                <a:off x="4430818" y="1392495"/>
                <a:ext cx="2556836" cy="456279"/>
              </a:xfrm>
              <a:prstGeom prst="rect">
                <a:avLst/>
              </a:prstGeom>
              <a:noFill/>
            </p:spPr>
            <p:txBody>
              <a:bodyPr wrap="square" lIns="0" tIns="0" rIns="0" bIns="0" rtlCol="0">
                <a:spAutoFit/>
              </a:bodyPr>
              <a:lstStyle/>
              <a:p>
                <a14:m>
                  <m:oMath xmlns:m="http://schemas.openxmlformats.org/officeDocument/2006/math">
                    <m:bar>
                      <m:barPr>
                        <m:pos m:val="top"/>
                        <m:ctrlPr>
                          <a:rPr lang="en-US" sz="1400" i="1" smtClean="0">
                            <a:latin typeface="Cambria Math" panose="02040503050406030204" pitchFamily="18" charset="0"/>
                          </a:rPr>
                        </m:ctrlPr>
                      </m:barPr>
                      <m:e>
                        <m:r>
                          <m:rPr>
                            <m:sty m:val="p"/>
                          </m:rPr>
                          <a:rPr lang="el-GR" sz="1400" i="1" smtClean="0">
                            <a:latin typeface="Cambria Math" charset="0"/>
                            <a:ea typeface="Cambria Math" charset="0"/>
                            <a:cs typeface="Cambria Math" charset="0"/>
                          </a:rPr>
                          <m:t>Ω</m:t>
                        </m:r>
                      </m:e>
                    </m:bar>
                  </m:oMath>
                </a14:m>
                <a:r>
                  <a:rPr lang="ru-RU" sz="1400" dirty="0"/>
                  <a:t> - Вектор Эйлера плиты</a:t>
                </a:r>
              </a:p>
              <a:p>
                <a:endParaRPr lang="ru-RU" sz="1400" dirty="0"/>
              </a:p>
            </p:txBody>
          </p:sp>
        </mc:Choice>
        <mc:Fallback xmlns="">
          <p:sp>
            <p:nvSpPr>
              <p:cNvPr id="24" name="TextBox 23">
                <a:extLst>
                  <a:ext uri="{FF2B5EF4-FFF2-40B4-BE49-F238E27FC236}">
                    <a16:creationId xmlns:a16="http://schemas.microsoft.com/office/drawing/2014/main" id="{24FC4A8B-5579-67B6-1247-1D450292539E}"/>
                  </a:ext>
                </a:extLst>
              </p:cNvPr>
              <p:cNvSpPr txBox="1">
                <a:spLocks noRot="1" noChangeAspect="1" noMove="1" noResize="1" noEditPoints="1" noAdjustHandles="1" noChangeArrowheads="1" noChangeShapeType="1" noTextEdit="1"/>
              </p:cNvSpPr>
              <p:nvPr/>
            </p:nvSpPr>
            <p:spPr>
              <a:xfrm>
                <a:off x="4430818" y="1392495"/>
                <a:ext cx="2556836" cy="456279"/>
              </a:xfrm>
              <a:prstGeom prst="rect">
                <a:avLst/>
              </a:prstGeom>
              <a:blipFill>
                <a:blip r:embed="rId9"/>
                <a:stretch>
                  <a:fillRect l="-2387" t="-5333"/>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51CCD2E7-842D-57B0-A38F-FDCBE6413A8C}"/>
                  </a:ext>
                </a:extLst>
              </p:cNvPr>
              <p:cNvSpPr txBox="1"/>
              <p:nvPr/>
            </p:nvSpPr>
            <p:spPr>
              <a:xfrm>
                <a:off x="4389682" y="1830373"/>
                <a:ext cx="4373441" cy="26276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bar>
                        <m:barPr>
                          <m:pos m:val="top"/>
                          <m:ctrlPr>
                            <a:rPr lang="ru-RU" sz="1400" i="1" smtClean="0">
                              <a:solidFill>
                                <a:srgbClr val="836967"/>
                              </a:solidFill>
                              <a:latin typeface="Cambria Math" panose="02040503050406030204" pitchFamily="18" charset="0"/>
                            </a:rPr>
                          </m:ctrlPr>
                        </m:barPr>
                        <m:e>
                          <m:r>
                            <m:rPr>
                              <m:sty m:val="p"/>
                            </m:rPr>
                            <a:rPr lang="ru-RU" sz="1400">
                              <a:latin typeface="Cambria Math" panose="02040503050406030204" pitchFamily="18" charset="0"/>
                            </a:rPr>
                            <m:t>Ω</m:t>
                          </m:r>
                        </m:e>
                      </m:bar>
                      <m:r>
                        <a:rPr lang="en-US" sz="1400" i="1" smtClean="0">
                          <a:latin typeface="Cambria Math" panose="02040503050406030204" pitchFamily="18" charset="0"/>
                        </a:rPr>
                        <m:t>=</m:t>
                      </m:r>
                      <m:d>
                        <m:dPr>
                          <m:ctrlPr>
                            <a:rPr lang="en-US" sz="1400" i="1" smtClean="0">
                              <a:latin typeface="Cambria Math" panose="02040503050406030204" pitchFamily="18" charset="0"/>
                            </a:rPr>
                          </m:ctrlPr>
                        </m:dPr>
                        <m:e>
                          <m:sSub>
                            <m:sSubPr>
                              <m:ctrlPr>
                                <a:rPr lang="en-US" sz="1400" i="1" smtClean="0">
                                  <a:latin typeface="Cambria Math" panose="02040503050406030204" pitchFamily="18" charset="0"/>
                                </a:rPr>
                              </m:ctrlPr>
                            </m:sSubPr>
                            <m:e>
                              <m:r>
                                <a:rPr lang="en-US" sz="1400" i="1" smtClean="0">
                                  <a:latin typeface="Cambria Math" panose="02040503050406030204" pitchFamily="18" charset="0"/>
                                  <a:ea typeface="Cambria Math" panose="02040503050406030204" pitchFamily="18" charset="0"/>
                                </a:rPr>
                                <m:t>𝜔</m:t>
                              </m:r>
                            </m:e>
                            <m:sub>
                              <m:r>
                                <a:rPr lang="en-US" sz="1400" b="0" i="1" smtClean="0">
                                  <a:latin typeface="Cambria Math" panose="02040503050406030204" pitchFamily="18" charset="0"/>
                                </a:rPr>
                                <m:t>𝑥</m:t>
                              </m:r>
                            </m:sub>
                          </m:sSub>
                          <m:r>
                            <a:rPr lang="en-US" sz="1400" b="0" i="1" smtClean="0">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𝜔</m:t>
                              </m:r>
                            </m:e>
                            <m:sub>
                              <m:r>
                                <a:rPr lang="en-US" sz="1400" b="0" i="1" smtClean="0">
                                  <a:latin typeface="Cambria Math" panose="02040503050406030204" pitchFamily="18" charset="0"/>
                                  <a:ea typeface="Cambria Math" panose="02040503050406030204" pitchFamily="18" charset="0"/>
                                </a:rPr>
                                <m:t>𝑦</m:t>
                              </m:r>
                            </m:sub>
                          </m:sSub>
                          <m:r>
                            <a:rPr lang="en-US" sz="1400" i="1">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𝜔</m:t>
                              </m:r>
                            </m:e>
                            <m:sub>
                              <m:r>
                                <a:rPr lang="en-US" sz="1400" b="0" i="1" smtClean="0">
                                  <a:latin typeface="Cambria Math" panose="02040503050406030204" pitchFamily="18" charset="0"/>
                                  <a:ea typeface="Cambria Math" panose="02040503050406030204" pitchFamily="18" charset="0"/>
                                </a:rPr>
                                <m:t>𝑧</m:t>
                              </m:r>
                            </m:sub>
                          </m:sSub>
                        </m:e>
                      </m:d>
                      <m:r>
                        <a:rPr lang="en-US" sz="1400" b="0" i="1" smtClean="0">
                          <a:latin typeface="Cambria Math" panose="02040503050406030204" pitchFamily="18" charset="0"/>
                        </a:rPr>
                        <m:t>=</m:t>
                      </m:r>
                      <m:d>
                        <m:dPr>
                          <m:ctrlPr>
                            <a:rPr lang="en-US" sz="1400" b="0" i="1" smtClean="0">
                              <a:latin typeface="Cambria Math" panose="02040503050406030204" pitchFamily="18" charset="0"/>
                            </a:rPr>
                          </m:ctrlPr>
                        </m:dPr>
                        <m:e>
                          <m:r>
                            <a:rPr lang="en-US" sz="1400" b="0" i="1" smtClean="0">
                              <a:latin typeface="Cambria Math" panose="02040503050406030204" pitchFamily="18" charset="0"/>
                              <a:ea typeface="Cambria Math" panose="02040503050406030204" pitchFamily="18" charset="0"/>
                            </a:rPr>
                            <m:t>𝜔</m:t>
                          </m:r>
                          <m:func>
                            <m:funcPr>
                              <m:ctrlPr>
                                <a:rPr lang="en-US" sz="1400" b="0" i="1" smtClean="0">
                                  <a:latin typeface="Cambria Math" panose="02040503050406030204" pitchFamily="18" charset="0"/>
                                  <a:ea typeface="Cambria Math" panose="02040503050406030204" pitchFamily="18" charset="0"/>
                                </a:rPr>
                              </m:ctrlPr>
                            </m:funcPr>
                            <m:fName>
                              <m:r>
                                <m:rPr>
                                  <m:sty m:val="p"/>
                                </m:rPr>
                                <a:rPr lang="en-US" sz="1400" b="0" i="0" smtClean="0">
                                  <a:latin typeface="Cambria Math" panose="02040503050406030204" pitchFamily="18" charset="0"/>
                                  <a:ea typeface="Cambria Math" panose="02040503050406030204" pitchFamily="18" charset="0"/>
                                </a:rPr>
                                <m:t>cos</m:t>
                              </m:r>
                            </m:fName>
                            <m:e>
                              <m:r>
                                <a:rPr lang="en-US" sz="1400" b="0" i="1" smtClean="0">
                                  <a:latin typeface="Cambria Math" panose="02040503050406030204" pitchFamily="18" charset="0"/>
                                  <a:ea typeface="Cambria Math" panose="02040503050406030204" pitchFamily="18" charset="0"/>
                                </a:rPr>
                                <m:t>𝜑</m:t>
                              </m:r>
                            </m:e>
                          </m:func>
                          <m:func>
                            <m:funcPr>
                              <m:ctrlPr>
                                <a:rPr lang="en-US" sz="1400" b="0" i="1" smtClean="0">
                                  <a:latin typeface="Cambria Math" panose="02040503050406030204" pitchFamily="18" charset="0"/>
                                  <a:ea typeface="Cambria Math" panose="02040503050406030204" pitchFamily="18" charset="0"/>
                                </a:rPr>
                              </m:ctrlPr>
                            </m:funcPr>
                            <m:fName>
                              <m:r>
                                <m:rPr>
                                  <m:sty m:val="p"/>
                                </m:rPr>
                                <a:rPr lang="en-US" sz="1400" b="0" i="0" smtClean="0">
                                  <a:latin typeface="Cambria Math" panose="02040503050406030204" pitchFamily="18" charset="0"/>
                                  <a:ea typeface="Cambria Math" panose="02040503050406030204" pitchFamily="18" charset="0"/>
                                </a:rPr>
                                <m:t>cos</m:t>
                              </m:r>
                            </m:fName>
                            <m:e>
                              <m:r>
                                <a:rPr lang="en-US" sz="1400" b="0" i="1" smtClean="0">
                                  <a:latin typeface="Cambria Math" panose="02040503050406030204" pitchFamily="18" charset="0"/>
                                  <a:ea typeface="Cambria Math" panose="02040503050406030204" pitchFamily="18" charset="0"/>
                                </a:rPr>
                                <m:t>𝜆</m:t>
                              </m:r>
                            </m:e>
                          </m:func>
                          <m:r>
                            <a:rPr lang="en-US" sz="1400" b="0" i="1" smtClean="0">
                              <a:latin typeface="Cambria Math" panose="02040503050406030204" pitchFamily="18" charset="0"/>
                              <a:ea typeface="Cambria Math" panose="02040503050406030204" pitchFamily="18" charset="0"/>
                            </a:rPr>
                            <m:t>,</m:t>
                          </m:r>
                          <m:r>
                            <a:rPr lang="ru-RU" sz="1400" b="0" i="1" smtClean="0">
                              <a:latin typeface="Cambria Math" panose="02040503050406030204" pitchFamily="18" charset="0"/>
                              <a:ea typeface="Cambria Math" panose="02040503050406030204" pitchFamily="18" charset="0"/>
                            </a:rPr>
                            <m:t> </m:t>
                          </m:r>
                          <m:r>
                            <a:rPr lang="en-US" sz="1400" b="0" i="1" smtClean="0">
                              <a:latin typeface="Cambria Math" panose="02040503050406030204" pitchFamily="18" charset="0"/>
                              <a:ea typeface="Cambria Math" panose="02040503050406030204" pitchFamily="18" charset="0"/>
                            </a:rPr>
                            <m:t>𝜔</m:t>
                          </m:r>
                          <m:func>
                            <m:funcPr>
                              <m:ctrlPr>
                                <a:rPr lang="en-US" sz="1400" b="0" i="1" smtClean="0">
                                  <a:latin typeface="Cambria Math" panose="02040503050406030204" pitchFamily="18" charset="0"/>
                                  <a:ea typeface="Cambria Math" panose="02040503050406030204" pitchFamily="18" charset="0"/>
                                </a:rPr>
                              </m:ctrlPr>
                            </m:funcPr>
                            <m:fName>
                              <m:r>
                                <m:rPr>
                                  <m:sty m:val="p"/>
                                </m:rPr>
                                <a:rPr lang="en-US" sz="1400" b="0" i="0" smtClean="0">
                                  <a:latin typeface="Cambria Math" panose="02040503050406030204" pitchFamily="18" charset="0"/>
                                  <a:ea typeface="Cambria Math" panose="02040503050406030204" pitchFamily="18" charset="0"/>
                                </a:rPr>
                                <m:t>cos</m:t>
                              </m:r>
                            </m:fName>
                            <m:e>
                              <m:r>
                                <a:rPr lang="en-US" sz="1400" b="0" i="1" smtClean="0">
                                  <a:latin typeface="Cambria Math" panose="02040503050406030204" pitchFamily="18" charset="0"/>
                                  <a:ea typeface="Cambria Math" panose="02040503050406030204" pitchFamily="18" charset="0"/>
                                </a:rPr>
                                <m:t>𝜑</m:t>
                              </m:r>
                            </m:e>
                          </m:func>
                          <m:func>
                            <m:funcPr>
                              <m:ctrlPr>
                                <a:rPr lang="en-US" sz="1400" b="0" i="1" smtClean="0">
                                  <a:latin typeface="Cambria Math" panose="02040503050406030204" pitchFamily="18" charset="0"/>
                                  <a:ea typeface="Cambria Math" panose="02040503050406030204" pitchFamily="18" charset="0"/>
                                </a:rPr>
                              </m:ctrlPr>
                            </m:funcPr>
                            <m:fName>
                              <m:r>
                                <m:rPr>
                                  <m:sty m:val="p"/>
                                </m:rPr>
                                <a:rPr lang="en-US" sz="1400" b="0" i="0" smtClean="0">
                                  <a:latin typeface="Cambria Math" panose="02040503050406030204" pitchFamily="18" charset="0"/>
                                  <a:ea typeface="Cambria Math" panose="02040503050406030204" pitchFamily="18" charset="0"/>
                                </a:rPr>
                                <m:t>sin</m:t>
                              </m:r>
                            </m:fName>
                            <m:e>
                              <m:r>
                                <a:rPr lang="en-US" sz="1400" b="0" i="1" smtClean="0">
                                  <a:latin typeface="Cambria Math" panose="02040503050406030204" pitchFamily="18" charset="0"/>
                                  <a:ea typeface="Cambria Math" panose="02040503050406030204" pitchFamily="18" charset="0"/>
                                </a:rPr>
                                <m:t>𝜆</m:t>
                              </m:r>
                            </m:e>
                          </m:func>
                          <m:r>
                            <a:rPr lang="en-US" sz="1400" b="0" i="1" smtClean="0">
                              <a:latin typeface="Cambria Math" panose="02040503050406030204" pitchFamily="18" charset="0"/>
                              <a:ea typeface="Cambria Math" panose="02040503050406030204" pitchFamily="18" charset="0"/>
                            </a:rPr>
                            <m:t>,</m:t>
                          </m:r>
                          <m:r>
                            <a:rPr lang="en-US" sz="1400" b="0" i="1" smtClean="0">
                              <a:latin typeface="Cambria Math" panose="02040503050406030204" pitchFamily="18" charset="0"/>
                              <a:ea typeface="Cambria Math" panose="02040503050406030204" pitchFamily="18" charset="0"/>
                            </a:rPr>
                            <m:t>𝜔</m:t>
                          </m:r>
                          <m:func>
                            <m:funcPr>
                              <m:ctrlPr>
                                <a:rPr lang="en-US" sz="1400" b="0" i="1" smtClean="0">
                                  <a:latin typeface="Cambria Math" panose="02040503050406030204" pitchFamily="18" charset="0"/>
                                  <a:ea typeface="Cambria Math" panose="02040503050406030204" pitchFamily="18" charset="0"/>
                                </a:rPr>
                              </m:ctrlPr>
                            </m:funcPr>
                            <m:fName>
                              <m:r>
                                <m:rPr>
                                  <m:sty m:val="p"/>
                                </m:rPr>
                                <a:rPr lang="en-US" sz="1400" b="0" i="0" smtClean="0">
                                  <a:latin typeface="Cambria Math" panose="02040503050406030204" pitchFamily="18" charset="0"/>
                                  <a:ea typeface="Cambria Math" panose="02040503050406030204" pitchFamily="18" charset="0"/>
                                </a:rPr>
                                <m:t>sin</m:t>
                              </m:r>
                            </m:fName>
                            <m:e>
                              <m:r>
                                <a:rPr lang="en-US" sz="1400" b="0" i="1" smtClean="0">
                                  <a:latin typeface="Cambria Math" panose="02040503050406030204" pitchFamily="18" charset="0"/>
                                  <a:ea typeface="Cambria Math" panose="02040503050406030204" pitchFamily="18" charset="0"/>
                                </a:rPr>
                                <m:t>𝜑</m:t>
                              </m:r>
                            </m:e>
                          </m:func>
                        </m:e>
                      </m:d>
                    </m:oMath>
                  </m:oMathPara>
                </a14:m>
                <a:endParaRPr lang="ru-RU" dirty="0"/>
              </a:p>
            </p:txBody>
          </p:sp>
        </mc:Choice>
        <mc:Fallback xmlns="">
          <p:sp>
            <p:nvSpPr>
              <p:cNvPr id="2" name="TextBox 1">
                <a:extLst>
                  <a:ext uri="{FF2B5EF4-FFF2-40B4-BE49-F238E27FC236}">
                    <a16:creationId xmlns:a16="http://schemas.microsoft.com/office/drawing/2014/main" id="{51CCD2E7-842D-57B0-A38F-FDCBE6413A8C}"/>
                  </a:ext>
                </a:extLst>
              </p:cNvPr>
              <p:cNvSpPr txBox="1">
                <a:spLocks noRot="1" noChangeAspect="1" noMove="1" noResize="1" noEditPoints="1" noAdjustHandles="1" noChangeArrowheads="1" noChangeShapeType="1" noTextEdit="1"/>
              </p:cNvSpPr>
              <p:nvPr/>
            </p:nvSpPr>
            <p:spPr>
              <a:xfrm>
                <a:off x="4389682" y="1830373"/>
                <a:ext cx="4373441" cy="262764"/>
              </a:xfrm>
              <a:prstGeom prst="rect">
                <a:avLst/>
              </a:prstGeom>
              <a:blipFill>
                <a:blip r:embed="rId10"/>
                <a:stretch>
                  <a:fillRect l="-418" b="-18605"/>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6DC758A6-28E2-3D3F-7E68-52A2D7FBEF5C}"/>
                  </a:ext>
                </a:extLst>
              </p:cNvPr>
              <p:cNvSpPr txBox="1"/>
              <p:nvPr/>
            </p:nvSpPr>
            <p:spPr>
              <a:xfrm>
                <a:off x="4434880" y="2210921"/>
                <a:ext cx="2912400" cy="430887"/>
              </a:xfrm>
              <a:prstGeom prst="rect">
                <a:avLst/>
              </a:prstGeom>
              <a:noFill/>
            </p:spPr>
            <p:txBody>
              <a:bodyPr wrap="none" lIns="0" tIns="0" rIns="0" bIns="0" rtlCol="0">
                <a:spAutoFit/>
              </a:bodyPr>
              <a:lstStyle/>
              <a:p>
                <a14:m>
                  <m:oMath xmlns:m="http://schemas.openxmlformats.org/officeDocument/2006/math">
                    <m:r>
                      <a:rPr lang="ru-RU" sz="1400" i="1" smtClean="0">
                        <a:latin typeface="Cambria Math" panose="02040503050406030204" pitchFamily="18" charset="0"/>
                        <a:ea typeface="Cambria Math" panose="02040503050406030204" pitchFamily="18" charset="0"/>
                      </a:rPr>
                      <m:t>𝜔</m:t>
                    </m:r>
                  </m:oMath>
                </a14:m>
                <a:r>
                  <a:rPr lang="en-US" sz="1400" dirty="0"/>
                  <a:t> – </a:t>
                </a:r>
                <a:r>
                  <a:rPr lang="ru-RU" sz="1400" dirty="0"/>
                  <a:t>угловая скорость</a:t>
                </a:r>
              </a:p>
              <a:p>
                <a14:m>
                  <m:oMath xmlns:m="http://schemas.openxmlformats.org/officeDocument/2006/math">
                    <m:r>
                      <a:rPr lang="ru-RU" sz="1400" i="1" smtClean="0">
                        <a:latin typeface="Cambria Math" panose="02040503050406030204" pitchFamily="18" charset="0"/>
                        <a:ea typeface="Cambria Math" panose="02040503050406030204" pitchFamily="18" charset="0"/>
                      </a:rPr>
                      <m:t>𝜆</m:t>
                    </m:r>
                    <m:r>
                      <a:rPr lang="ru-RU" sz="1400" b="0" i="1" smtClean="0">
                        <a:latin typeface="Cambria Math" panose="02040503050406030204" pitchFamily="18" charset="0"/>
                        <a:ea typeface="Cambria Math" panose="02040503050406030204" pitchFamily="18" charset="0"/>
                      </a:rPr>
                      <m:t>,</m:t>
                    </m:r>
                    <m:r>
                      <a:rPr lang="ru-RU" sz="1400" b="0" i="1" smtClean="0">
                        <a:latin typeface="Cambria Math" panose="02040503050406030204" pitchFamily="18" charset="0"/>
                        <a:ea typeface="Cambria Math" panose="02040503050406030204" pitchFamily="18" charset="0"/>
                      </a:rPr>
                      <m:t>𝜑</m:t>
                    </m:r>
                  </m:oMath>
                </a14:m>
                <a:r>
                  <a:rPr lang="ru-RU" sz="1400" dirty="0"/>
                  <a:t> – долгота, широта полюса Эйлера</a:t>
                </a:r>
              </a:p>
            </p:txBody>
          </p:sp>
        </mc:Choice>
        <mc:Fallback xmlns="">
          <p:sp>
            <p:nvSpPr>
              <p:cNvPr id="3" name="TextBox 2">
                <a:extLst>
                  <a:ext uri="{FF2B5EF4-FFF2-40B4-BE49-F238E27FC236}">
                    <a16:creationId xmlns:a16="http://schemas.microsoft.com/office/drawing/2014/main" id="{6DC758A6-28E2-3D3F-7E68-52A2D7FBEF5C}"/>
                  </a:ext>
                </a:extLst>
              </p:cNvPr>
              <p:cNvSpPr txBox="1">
                <a:spLocks noRot="1" noChangeAspect="1" noMove="1" noResize="1" noEditPoints="1" noAdjustHandles="1" noChangeArrowheads="1" noChangeShapeType="1" noTextEdit="1"/>
              </p:cNvSpPr>
              <p:nvPr/>
            </p:nvSpPr>
            <p:spPr>
              <a:xfrm>
                <a:off x="4434880" y="2210921"/>
                <a:ext cx="2912400" cy="430887"/>
              </a:xfrm>
              <a:prstGeom prst="rect">
                <a:avLst/>
              </a:prstGeom>
              <a:blipFill>
                <a:blip r:embed="rId11"/>
                <a:stretch>
                  <a:fillRect l="-2306" t="-14286" r="-2935" b="-25714"/>
                </a:stretch>
              </a:blipFill>
            </p:spPr>
            <p:txBody>
              <a:bodyPr/>
              <a:lstStyle/>
              <a:p>
                <a:r>
                  <a:rPr lang="ru-RU">
                    <a:noFill/>
                  </a:rPr>
                  <a:t> </a:t>
                </a:r>
              </a:p>
            </p:txBody>
          </p:sp>
        </mc:Fallback>
      </mc:AlternateContent>
      <p:sp>
        <p:nvSpPr>
          <p:cNvPr id="5" name="1">
            <a:extLst>
              <a:ext uri="{FF2B5EF4-FFF2-40B4-BE49-F238E27FC236}">
                <a16:creationId xmlns:a16="http://schemas.microsoft.com/office/drawing/2014/main" id="{471E872B-D24A-82DF-E001-14B1A634C840}"/>
              </a:ext>
            </a:extLst>
          </p:cNvPr>
          <p:cNvSpPr txBox="1"/>
          <p:nvPr/>
        </p:nvSpPr>
        <p:spPr>
          <a:xfrm>
            <a:off x="8713888" y="6317622"/>
            <a:ext cx="213200" cy="4360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defTabSz="825500">
              <a:defRPr sz="5000">
                <a:solidFill>
                  <a:srgbClr val="CCCDE4"/>
                </a:solidFill>
                <a:latin typeface="Inter Regular"/>
                <a:ea typeface="Inter Regular"/>
                <a:cs typeface="Inter Regular"/>
                <a:sym typeface="Inter Regular"/>
              </a:defRPr>
            </a:lvl1pPr>
          </a:lstStyle>
          <a:p>
            <a:fld id="{6451B66E-B795-485C-8A57-E41ACEB4C2EF}" type="slidenum">
              <a:rPr lang="ru-RU" sz="2500"/>
              <a:t>19</a:t>
            </a:fld>
            <a:endParaRPr sz="2500" dirty="0"/>
          </a:p>
        </p:txBody>
      </p:sp>
    </p:spTree>
    <p:extLst>
      <p:ext uri="{BB962C8B-B14F-4D97-AF65-F5344CB8AC3E}">
        <p14:creationId xmlns:p14="http://schemas.microsoft.com/office/powerpoint/2010/main" val="27962331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8B8CCED-0A92-4212-AC30-5D79FAE81784}"/>
              </a:ext>
            </a:extLst>
          </p:cNvPr>
          <p:cNvSpPr>
            <a:spLocks noGrp="1"/>
          </p:cNvSpPr>
          <p:nvPr>
            <p:ph type="title"/>
          </p:nvPr>
        </p:nvSpPr>
        <p:spPr>
          <a:xfrm>
            <a:off x="628650" y="365127"/>
            <a:ext cx="7886700" cy="968374"/>
          </a:xfrm>
        </p:spPr>
        <p:txBody>
          <a:bodyPr>
            <a:noAutofit/>
          </a:bodyPr>
          <a:lstStyle/>
          <a:p>
            <a:pPr algn="ctr"/>
            <a:r>
              <a:rPr lang="ru-RU" sz="3200" b="1" dirty="0"/>
              <a:t>Спутниковая геодезия </a:t>
            </a:r>
            <a:br>
              <a:rPr lang="en-US" sz="3200" b="1" dirty="0"/>
            </a:br>
            <a:r>
              <a:rPr lang="ru-RU" sz="3200" b="1" dirty="0"/>
              <a:t>в задачах геодинамики</a:t>
            </a:r>
            <a:endParaRPr lang="ru-RU" sz="3200" dirty="0"/>
          </a:p>
        </p:txBody>
      </p:sp>
      <p:sp>
        <p:nvSpPr>
          <p:cNvPr id="3" name="Объект 2">
            <a:extLst>
              <a:ext uri="{FF2B5EF4-FFF2-40B4-BE49-F238E27FC236}">
                <a16:creationId xmlns:a16="http://schemas.microsoft.com/office/drawing/2014/main" id="{DC40CE17-F9E6-4F1D-A279-8190F9AC7DCC}"/>
              </a:ext>
            </a:extLst>
          </p:cNvPr>
          <p:cNvSpPr>
            <a:spLocks noGrp="1"/>
          </p:cNvSpPr>
          <p:nvPr>
            <p:ph idx="1"/>
          </p:nvPr>
        </p:nvSpPr>
        <p:spPr>
          <a:xfrm>
            <a:off x="628650" y="1609725"/>
            <a:ext cx="7886700" cy="4729163"/>
          </a:xfrm>
        </p:spPr>
        <p:txBody>
          <a:bodyPr>
            <a:normAutofit fontScale="70000" lnSpcReduction="20000"/>
          </a:bodyPr>
          <a:lstStyle/>
          <a:p>
            <a:pPr marL="0" indent="0" algn="just">
              <a:buNone/>
            </a:pPr>
            <a:r>
              <a:rPr lang="ru-RU" dirty="0"/>
              <a:t>Глобальные навигационные спутниковые системы (ГНСС) за последние десятилетия своего развития привели к коренным изменениям в подходах к изучению различных геодинамических процессов. </a:t>
            </a:r>
          </a:p>
          <a:p>
            <a:pPr marL="0" indent="0" algn="just">
              <a:buNone/>
            </a:pPr>
            <a:r>
              <a:rPr lang="ru-RU" dirty="0"/>
              <a:t>Принципиальные факторы, которые обусловили новый качественный уровень применения спутниковой геодезии к разнообразным задачам геофизики состоят в возможности высокоточных определений взаимного положения и смещения элементов земной поверхности без ограничения по расстояниям. Кроме того, наземный измерительный сегмент систем ГНСС отличается компактностью и сравнительной легкостью установки, а также возможностью ее автономной работы, что предопределило развертывание обширных наземных наблюдательных сетей в глобальном масштабе со сгущениями в регионах высокой тектонической активности. В частности, на территории Северной Евразии с 1997 г. создана и развивается высокоточная </a:t>
            </a:r>
            <a:r>
              <a:rPr lang="ru-RU" dirty="0" err="1"/>
              <a:t>референцная</a:t>
            </a:r>
            <a:r>
              <a:rPr lang="ru-RU" dirty="0"/>
              <a:t> континентальная сеть постоянных станций ГНСС и региональные спутниковые геодинамические полигоны в Крыму, на Кавказе, в Забайкалье, на Дальневосточном побережье (Камчатка, Курилы) . </a:t>
            </a:r>
          </a:p>
        </p:txBody>
      </p:sp>
      <p:sp>
        <p:nvSpPr>
          <p:cNvPr id="4" name="1">
            <a:extLst>
              <a:ext uri="{FF2B5EF4-FFF2-40B4-BE49-F238E27FC236}">
                <a16:creationId xmlns:a16="http://schemas.microsoft.com/office/drawing/2014/main" id="{2D5DD946-2397-86CA-FBD9-E5AA60355EBB}"/>
              </a:ext>
            </a:extLst>
          </p:cNvPr>
          <p:cNvSpPr txBox="1"/>
          <p:nvPr/>
        </p:nvSpPr>
        <p:spPr>
          <a:xfrm>
            <a:off x="8713888" y="6317622"/>
            <a:ext cx="213200" cy="4360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defTabSz="825500">
              <a:defRPr sz="5000">
                <a:solidFill>
                  <a:srgbClr val="CCCDE4"/>
                </a:solidFill>
                <a:latin typeface="Inter Regular"/>
                <a:ea typeface="Inter Regular"/>
                <a:cs typeface="Inter Regular"/>
                <a:sym typeface="Inter Regular"/>
              </a:defRPr>
            </a:lvl1pPr>
          </a:lstStyle>
          <a:p>
            <a:fld id="{6451B66E-B795-485C-8A57-E41ACEB4C2EF}" type="slidenum">
              <a:rPr lang="ru-RU" sz="2500"/>
              <a:t>2</a:t>
            </a:fld>
            <a:endParaRPr sz="2500" dirty="0"/>
          </a:p>
        </p:txBody>
      </p:sp>
    </p:spTree>
    <p:extLst>
      <p:ext uri="{BB962C8B-B14F-4D97-AF65-F5344CB8AC3E}">
        <p14:creationId xmlns:p14="http://schemas.microsoft.com/office/powerpoint/2010/main" val="38010876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Рисунок 15">
            <a:extLst>
              <a:ext uri="{FF2B5EF4-FFF2-40B4-BE49-F238E27FC236}">
                <a16:creationId xmlns:a16="http://schemas.microsoft.com/office/drawing/2014/main" id="{52306ECE-9DE5-2690-699F-A21466DDFEE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5400000">
            <a:off x="1006173" y="-425620"/>
            <a:ext cx="4845653" cy="6857997"/>
          </a:xfrm>
          <a:prstGeom prst="rect">
            <a:avLst/>
          </a:prstGeom>
        </p:spPr>
      </p:pic>
      <p:pic>
        <p:nvPicPr>
          <p:cNvPr id="4" name="Рисунок 3">
            <a:extLst>
              <a:ext uri="{FF2B5EF4-FFF2-40B4-BE49-F238E27FC236}">
                <a16:creationId xmlns:a16="http://schemas.microsoft.com/office/drawing/2014/main" id="{3E16E6B1-216D-48F4-7A91-FB58E389717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5400000">
            <a:off x="5488935" y="-425619"/>
            <a:ext cx="4845652" cy="6857997"/>
          </a:xfrm>
          <a:prstGeom prst="rect">
            <a:avLst/>
          </a:prstGeom>
        </p:spPr>
      </p:pic>
      <p:sp>
        <p:nvSpPr>
          <p:cNvPr id="17" name="TextBox 16">
            <a:extLst>
              <a:ext uri="{FF2B5EF4-FFF2-40B4-BE49-F238E27FC236}">
                <a16:creationId xmlns:a16="http://schemas.microsoft.com/office/drawing/2014/main" id="{A8267E29-E7EA-DE83-5241-83B309B991E7}"/>
              </a:ext>
            </a:extLst>
          </p:cNvPr>
          <p:cNvSpPr txBox="1"/>
          <p:nvPr/>
        </p:nvSpPr>
        <p:spPr>
          <a:xfrm>
            <a:off x="1788627" y="3753856"/>
            <a:ext cx="429926" cy="369332"/>
          </a:xfrm>
          <a:prstGeom prst="rect">
            <a:avLst/>
          </a:prstGeom>
          <a:noFill/>
        </p:spPr>
        <p:txBody>
          <a:bodyPr wrap="none" rtlCol="0">
            <a:spAutoFit/>
          </a:bodyPr>
          <a:lstStyle/>
          <a:p>
            <a:r>
              <a:rPr lang="ru-RU" dirty="0"/>
              <a:t>ЕА</a:t>
            </a:r>
          </a:p>
        </p:txBody>
      </p:sp>
      <p:sp>
        <p:nvSpPr>
          <p:cNvPr id="18" name="TextBox 17">
            <a:extLst>
              <a:ext uri="{FF2B5EF4-FFF2-40B4-BE49-F238E27FC236}">
                <a16:creationId xmlns:a16="http://schemas.microsoft.com/office/drawing/2014/main" id="{5608DA91-FEA5-921F-39B3-C1C0F6ACCB9B}"/>
              </a:ext>
            </a:extLst>
          </p:cNvPr>
          <p:cNvSpPr txBox="1"/>
          <p:nvPr/>
        </p:nvSpPr>
        <p:spPr>
          <a:xfrm>
            <a:off x="2662214" y="1751195"/>
            <a:ext cx="441146" cy="369332"/>
          </a:xfrm>
          <a:prstGeom prst="rect">
            <a:avLst/>
          </a:prstGeom>
          <a:noFill/>
        </p:spPr>
        <p:txBody>
          <a:bodyPr wrap="none" rtlCol="0">
            <a:spAutoFit/>
          </a:bodyPr>
          <a:lstStyle/>
          <a:p>
            <a:r>
              <a:rPr lang="ru-RU" dirty="0"/>
              <a:t>СА</a:t>
            </a:r>
          </a:p>
        </p:txBody>
      </p:sp>
      <p:sp>
        <p:nvSpPr>
          <p:cNvPr id="19" name="TextBox 18">
            <a:extLst>
              <a:ext uri="{FF2B5EF4-FFF2-40B4-BE49-F238E27FC236}">
                <a16:creationId xmlns:a16="http://schemas.microsoft.com/office/drawing/2014/main" id="{C55C37D3-2732-CA9D-46CA-0D68671E66D3}"/>
              </a:ext>
            </a:extLst>
          </p:cNvPr>
          <p:cNvSpPr txBox="1"/>
          <p:nvPr/>
        </p:nvSpPr>
        <p:spPr>
          <a:xfrm>
            <a:off x="6196928" y="3665624"/>
            <a:ext cx="429926" cy="369332"/>
          </a:xfrm>
          <a:prstGeom prst="rect">
            <a:avLst/>
          </a:prstGeom>
          <a:noFill/>
        </p:spPr>
        <p:txBody>
          <a:bodyPr wrap="none" rtlCol="0">
            <a:spAutoFit/>
          </a:bodyPr>
          <a:lstStyle/>
          <a:p>
            <a:r>
              <a:rPr lang="ru-RU" dirty="0"/>
              <a:t>ЕА</a:t>
            </a:r>
          </a:p>
        </p:txBody>
      </p:sp>
      <p:sp>
        <p:nvSpPr>
          <p:cNvPr id="20" name="TextBox 19">
            <a:extLst>
              <a:ext uri="{FF2B5EF4-FFF2-40B4-BE49-F238E27FC236}">
                <a16:creationId xmlns:a16="http://schemas.microsoft.com/office/drawing/2014/main" id="{B0A1A4F5-D478-F9D5-5CAA-075001B5E294}"/>
              </a:ext>
            </a:extLst>
          </p:cNvPr>
          <p:cNvSpPr txBox="1"/>
          <p:nvPr/>
        </p:nvSpPr>
        <p:spPr>
          <a:xfrm>
            <a:off x="7070515" y="1662963"/>
            <a:ext cx="441146" cy="369332"/>
          </a:xfrm>
          <a:prstGeom prst="rect">
            <a:avLst/>
          </a:prstGeom>
          <a:noFill/>
        </p:spPr>
        <p:txBody>
          <a:bodyPr wrap="none" rtlCol="0">
            <a:spAutoFit/>
          </a:bodyPr>
          <a:lstStyle/>
          <a:p>
            <a:r>
              <a:rPr lang="ru-RU" dirty="0"/>
              <a:t>СА</a:t>
            </a:r>
          </a:p>
        </p:txBody>
      </p:sp>
      <p:sp>
        <p:nvSpPr>
          <p:cNvPr id="24" name="TextBox 23">
            <a:extLst>
              <a:ext uri="{FF2B5EF4-FFF2-40B4-BE49-F238E27FC236}">
                <a16:creationId xmlns:a16="http://schemas.microsoft.com/office/drawing/2014/main" id="{66EAB8DA-EDA6-C4AE-520D-51FE9ED24481}"/>
              </a:ext>
            </a:extLst>
          </p:cNvPr>
          <p:cNvSpPr txBox="1"/>
          <p:nvPr/>
        </p:nvSpPr>
        <p:spPr>
          <a:xfrm>
            <a:off x="653671" y="126681"/>
            <a:ext cx="8115191" cy="369332"/>
          </a:xfrm>
          <a:prstGeom prst="rect">
            <a:avLst/>
          </a:prstGeom>
          <a:noFill/>
        </p:spPr>
        <p:txBody>
          <a:bodyPr wrap="square" rtlCol="0">
            <a:spAutoFit/>
          </a:bodyPr>
          <a:lstStyle/>
          <a:p>
            <a:r>
              <a:rPr lang="ru-RU" dirty="0"/>
              <a:t>Взаимная кинематика смежных плит: геодинамическая обстановка на границах</a:t>
            </a:r>
          </a:p>
        </p:txBody>
      </p:sp>
      <p:sp>
        <p:nvSpPr>
          <p:cNvPr id="2" name="1">
            <a:extLst>
              <a:ext uri="{FF2B5EF4-FFF2-40B4-BE49-F238E27FC236}">
                <a16:creationId xmlns:a16="http://schemas.microsoft.com/office/drawing/2014/main" id="{12BC0838-5BA3-CD4D-01B6-3FD3DF7B2C7A}"/>
              </a:ext>
            </a:extLst>
          </p:cNvPr>
          <p:cNvSpPr txBox="1"/>
          <p:nvPr/>
        </p:nvSpPr>
        <p:spPr>
          <a:xfrm>
            <a:off x="8713888" y="6317622"/>
            <a:ext cx="213200" cy="4360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defTabSz="825500">
              <a:defRPr sz="5000">
                <a:solidFill>
                  <a:srgbClr val="CCCDE4"/>
                </a:solidFill>
                <a:latin typeface="Inter Regular"/>
                <a:ea typeface="Inter Regular"/>
                <a:cs typeface="Inter Regular"/>
                <a:sym typeface="Inter Regular"/>
              </a:defRPr>
            </a:lvl1pPr>
          </a:lstStyle>
          <a:p>
            <a:fld id="{6451B66E-B795-485C-8A57-E41ACEB4C2EF}" type="slidenum">
              <a:rPr lang="ru-RU" sz="2500"/>
              <a:t>20</a:t>
            </a:fld>
            <a:endParaRPr sz="2500" dirty="0"/>
          </a:p>
        </p:txBody>
      </p:sp>
    </p:spTree>
    <p:extLst>
      <p:ext uri="{BB962C8B-B14F-4D97-AF65-F5344CB8AC3E}">
        <p14:creationId xmlns:p14="http://schemas.microsoft.com/office/powerpoint/2010/main" val="4728133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Группа 2">
            <a:extLst>
              <a:ext uri="{FF2B5EF4-FFF2-40B4-BE49-F238E27FC236}">
                <a16:creationId xmlns:a16="http://schemas.microsoft.com/office/drawing/2014/main" id="{DE376B34-6318-43AA-7F76-29006D2C305A}"/>
              </a:ext>
            </a:extLst>
          </p:cNvPr>
          <p:cNvGrpSpPr/>
          <p:nvPr/>
        </p:nvGrpSpPr>
        <p:grpSpPr>
          <a:xfrm>
            <a:off x="1507031" y="74757"/>
            <a:ext cx="9144000" cy="6460873"/>
            <a:chOff x="0" y="198563"/>
            <a:chExt cx="9144000" cy="6460873"/>
          </a:xfrm>
        </p:grpSpPr>
        <p:pic>
          <p:nvPicPr>
            <p:cNvPr id="5" name="Рисунок 4">
              <a:extLst>
                <a:ext uri="{FF2B5EF4-FFF2-40B4-BE49-F238E27FC236}">
                  <a16:creationId xmlns:a16="http://schemas.microsoft.com/office/drawing/2014/main" id="{8FB3058B-7C90-BD07-AECC-93BB3C9BDF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8563"/>
              <a:ext cx="9144000" cy="6460873"/>
            </a:xfrm>
            <a:prstGeom prst="rect">
              <a:avLst/>
            </a:prstGeom>
          </p:spPr>
        </p:pic>
        <p:sp>
          <p:nvSpPr>
            <p:cNvPr id="6" name="Полилиния: фигура 5">
              <a:extLst>
                <a:ext uri="{FF2B5EF4-FFF2-40B4-BE49-F238E27FC236}">
                  <a16:creationId xmlns:a16="http://schemas.microsoft.com/office/drawing/2014/main" id="{20E0642A-AC23-F241-F403-50DD12165E3B}"/>
                </a:ext>
              </a:extLst>
            </p:cNvPr>
            <p:cNvSpPr/>
            <p:nvPr/>
          </p:nvSpPr>
          <p:spPr>
            <a:xfrm>
              <a:off x="4135418" y="2703443"/>
              <a:ext cx="675122" cy="1357868"/>
            </a:xfrm>
            <a:custGeom>
              <a:avLst/>
              <a:gdLst>
                <a:gd name="connsiteX0" fmla="*/ 577209 w 577209"/>
                <a:gd name="connsiteY0" fmla="*/ 1352358 h 1352358"/>
                <a:gd name="connsiteX1" fmla="*/ 275060 w 577209"/>
                <a:gd name="connsiteY1" fmla="*/ 1074063 h 1352358"/>
                <a:gd name="connsiteX2" fmla="*/ 44472 w 577209"/>
                <a:gd name="connsiteY2" fmla="*/ 732156 h 1352358"/>
                <a:gd name="connsiteX3" fmla="*/ 12667 w 577209"/>
                <a:gd name="connsiteY3" fmla="*/ 422056 h 1352358"/>
                <a:gd name="connsiteX4" fmla="*/ 195547 w 577209"/>
                <a:gd name="connsiteY4" fmla="*/ 80150 h 1352358"/>
                <a:gd name="connsiteX5" fmla="*/ 322767 w 577209"/>
                <a:gd name="connsiteY5" fmla="*/ 636 h 1352358"/>
                <a:gd name="connsiteX0" fmla="*/ 575331 w 575331"/>
                <a:gd name="connsiteY0" fmla="*/ 1352358 h 1352358"/>
                <a:gd name="connsiteX1" fmla="*/ 218856 w 575331"/>
                <a:gd name="connsiteY1" fmla="*/ 1264894 h 1352358"/>
                <a:gd name="connsiteX2" fmla="*/ 42594 w 575331"/>
                <a:gd name="connsiteY2" fmla="*/ 732156 h 1352358"/>
                <a:gd name="connsiteX3" fmla="*/ 10789 w 575331"/>
                <a:gd name="connsiteY3" fmla="*/ 422056 h 1352358"/>
                <a:gd name="connsiteX4" fmla="*/ 193669 w 575331"/>
                <a:gd name="connsiteY4" fmla="*/ 80150 h 1352358"/>
                <a:gd name="connsiteX5" fmla="*/ 320889 w 575331"/>
                <a:gd name="connsiteY5" fmla="*/ 636 h 1352358"/>
                <a:gd name="connsiteX0" fmla="*/ 575331 w 575331"/>
                <a:gd name="connsiteY0" fmla="*/ 1352358 h 1352358"/>
                <a:gd name="connsiteX1" fmla="*/ 218856 w 575331"/>
                <a:gd name="connsiteY1" fmla="*/ 1264894 h 1352358"/>
                <a:gd name="connsiteX2" fmla="*/ 42594 w 575331"/>
                <a:gd name="connsiteY2" fmla="*/ 732156 h 1352358"/>
                <a:gd name="connsiteX3" fmla="*/ 10789 w 575331"/>
                <a:gd name="connsiteY3" fmla="*/ 422056 h 1352358"/>
                <a:gd name="connsiteX4" fmla="*/ 193669 w 575331"/>
                <a:gd name="connsiteY4" fmla="*/ 80150 h 1352358"/>
                <a:gd name="connsiteX5" fmla="*/ 320889 w 575331"/>
                <a:gd name="connsiteY5" fmla="*/ 636 h 1352358"/>
                <a:gd name="connsiteX0" fmla="*/ 590279 w 590279"/>
                <a:gd name="connsiteY0" fmla="*/ 1352358 h 1352358"/>
                <a:gd name="connsiteX1" fmla="*/ 233804 w 590279"/>
                <a:gd name="connsiteY1" fmla="*/ 1264894 h 1352358"/>
                <a:gd name="connsiteX2" fmla="*/ 23588 w 590279"/>
                <a:gd name="connsiteY2" fmla="*/ 748059 h 1352358"/>
                <a:gd name="connsiteX3" fmla="*/ 25737 w 590279"/>
                <a:gd name="connsiteY3" fmla="*/ 422056 h 1352358"/>
                <a:gd name="connsiteX4" fmla="*/ 208617 w 590279"/>
                <a:gd name="connsiteY4" fmla="*/ 80150 h 1352358"/>
                <a:gd name="connsiteX5" fmla="*/ 335837 w 590279"/>
                <a:gd name="connsiteY5" fmla="*/ 636 h 1352358"/>
                <a:gd name="connsiteX0" fmla="*/ 590279 w 590279"/>
                <a:gd name="connsiteY0" fmla="*/ 1352358 h 1363070"/>
                <a:gd name="connsiteX1" fmla="*/ 233804 w 590279"/>
                <a:gd name="connsiteY1" fmla="*/ 1264894 h 1363070"/>
                <a:gd name="connsiteX2" fmla="*/ 23588 w 590279"/>
                <a:gd name="connsiteY2" fmla="*/ 748059 h 1363070"/>
                <a:gd name="connsiteX3" fmla="*/ 25737 w 590279"/>
                <a:gd name="connsiteY3" fmla="*/ 422056 h 1363070"/>
                <a:gd name="connsiteX4" fmla="*/ 208617 w 590279"/>
                <a:gd name="connsiteY4" fmla="*/ 80150 h 1363070"/>
                <a:gd name="connsiteX5" fmla="*/ 335837 w 590279"/>
                <a:gd name="connsiteY5" fmla="*/ 636 h 1363070"/>
                <a:gd name="connsiteX0" fmla="*/ 575331 w 575331"/>
                <a:gd name="connsiteY0" fmla="*/ 1352358 h 1358504"/>
                <a:gd name="connsiteX1" fmla="*/ 218856 w 575331"/>
                <a:gd name="connsiteY1" fmla="*/ 1264894 h 1358504"/>
                <a:gd name="connsiteX2" fmla="*/ 42593 w 575331"/>
                <a:gd name="connsiteY2" fmla="*/ 978647 h 1358504"/>
                <a:gd name="connsiteX3" fmla="*/ 10789 w 575331"/>
                <a:gd name="connsiteY3" fmla="*/ 422056 h 1358504"/>
                <a:gd name="connsiteX4" fmla="*/ 193669 w 575331"/>
                <a:gd name="connsiteY4" fmla="*/ 80150 h 1358504"/>
                <a:gd name="connsiteX5" fmla="*/ 320889 w 575331"/>
                <a:gd name="connsiteY5" fmla="*/ 636 h 1358504"/>
                <a:gd name="connsiteX0" fmla="*/ 575331 w 575331"/>
                <a:gd name="connsiteY0" fmla="*/ 1351722 h 1357868"/>
                <a:gd name="connsiteX1" fmla="*/ 218856 w 575331"/>
                <a:gd name="connsiteY1" fmla="*/ 1264258 h 1357868"/>
                <a:gd name="connsiteX2" fmla="*/ 42593 w 575331"/>
                <a:gd name="connsiteY2" fmla="*/ 978011 h 1357868"/>
                <a:gd name="connsiteX3" fmla="*/ 10789 w 575331"/>
                <a:gd name="connsiteY3" fmla="*/ 421420 h 1357868"/>
                <a:gd name="connsiteX4" fmla="*/ 193669 w 575331"/>
                <a:gd name="connsiteY4" fmla="*/ 79514 h 1357868"/>
                <a:gd name="connsiteX5" fmla="*/ 320889 w 575331"/>
                <a:gd name="connsiteY5" fmla="*/ 0 h 1357868"/>
                <a:gd name="connsiteX0" fmla="*/ 576578 w 576578"/>
                <a:gd name="connsiteY0" fmla="*/ 1351722 h 1357868"/>
                <a:gd name="connsiteX1" fmla="*/ 220103 w 576578"/>
                <a:gd name="connsiteY1" fmla="*/ 1264258 h 1357868"/>
                <a:gd name="connsiteX2" fmla="*/ 43840 w 576578"/>
                <a:gd name="connsiteY2" fmla="*/ 978011 h 1357868"/>
                <a:gd name="connsiteX3" fmla="*/ 12036 w 576578"/>
                <a:gd name="connsiteY3" fmla="*/ 421420 h 1357868"/>
                <a:gd name="connsiteX4" fmla="*/ 211893 w 576578"/>
                <a:gd name="connsiteY4" fmla="*/ 87465 h 1357868"/>
                <a:gd name="connsiteX5" fmla="*/ 322136 w 576578"/>
                <a:gd name="connsiteY5" fmla="*/ 0 h 1357868"/>
                <a:gd name="connsiteX0" fmla="*/ 576578 w 576578"/>
                <a:gd name="connsiteY0" fmla="*/ 1351722 h 1357868"/>
                <a:gd name="connsiteX1" fmla="*/ 220103 w 576578"/>
                <a:gd name="connsiteY1" fmla="*/ 1264258 h 1357868"/>
                <a:gd name="connsiteX2" fmla="*/ 43840 w 576578"/>
                <a:gd name="connsiteY2" fmla="*/ 978011 h 1357868"/>
                <a:gd name="connsiteX3" fmla="*/ 12036 w 576578"/>
                <a:gd name="connsiteY3" fmla="*/ 421420 h 1357868"/>
                <a:gd name="connsiteX4" fmla="*/ 211893 w 576578"/>
                <a:gd name="connsiteY4" fmla="*/ 87465 h 1357868"/>
                <a:gd name="connsiteX5" fmla="*/ 322136 w 576578"/>
                <a:gd name="connsiteY5" fmla="*/ 0 h 1357868"/>
                <a:gd name="connsiteX0" fmla="*/ 576578 w 576578"/>
                <a:gd name="connsiteY0" fmla="*/ 1351722 h 1357868"/>
                <a:gd name="connsiteX1" fmla="*/ 220103 w 576578"/>
                <a:gd name="connsiteY1" fmla="*/ 1264258 h 1357868"/>
                <a:gd name="connsiteX2" fmla="*/ 43840 w 576578"/>
                <a:gd name="connsiteY2" fmla="*/ 978011 h 1357868"/>
                <a:gd name="connsiteX3" fmla="*/ 12036 w 576578"/>
                <a:gd name="connsiteY3" fmla="*/ 421420 h 1357868"/>
                <a:gd name="connsiteX4" fmla="*/ 211893 w 576578"/>
                <a:gd name="connsiteY4" fmla="*/ 87465 h 1357868"/>
                <a:gd name="connsiteX5" fmla="*/ 322136 w 576578"/>
                <a:gd name="connsiteY5" fmla="*/ 0 h 1357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6578" h="1357868">
                  <a:moveTo>
                    <a:pt x="576578" y="1351722"/>
                  </a:moveTo>
                  <a:cubicBezTo>
                    <a:pt x="415573" y="1375576"/>
                    <a:pt x="308893" y="1326543"/>
                    <a:pt x="220103" y="1264258"/>
                  </a:cubicBezTo>
                  <a:cubicBezTo>
                    <a:pt x="131313" y="1201973"/>
                    <a:pt x="78518" y="1118484"/>
                    <a:pt x="43840" y="978011"/>
                  </a:cubicBezTo>
                  <a:cubicBezTo>
                    <a:pt x="9162" y="837538"/>
                    <a:pt x="-15973" y="569844"/>
                    <a:pt x="12036" y="421420"/>
                  </a:cubicBezTo>
                  <a:cubicBezTo>
                    <a:pt x="40045" y="272996"/>
                    <a:pt x="160210" y="157702"/>
                    <a:pt x="211893" y="87465"/>
                  </a:cubicBezTo>
                  <a:cubicBezTo>
                    <a:pt x="277157" y="33130"/>
                    <a:pt x="243861" y="55659"/>
                    <a:pt x="322136" y="0"/>
                  </a:cubicBezTo>
                </a:path>
              </a:pathLst>
            </a:custGeom>
            <a:noFill/>
            <a:ln w="22225">
              <a:solidFill>
                <a:srgbClr val="AB222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Овал 6">
              <a:extLst>
                <a:ext uri="{FF2B5EF4-FFF2-40B4-BE49-F238E27FC236}">
                  <a16:creationId xmlns:a16="http://schemas.microsoft.com/office/drawing/2014/main" id="{604D4728-8163-5D4E-8BEC-6EB17BBC37AE}"/>
                </a:ext>
              </a:extLst>
            </p:cNvPr>
            <p:cNvSpPr>
              <a:spLocks noChangeAspect="1"/>
            </p:cNvSpPr>
            <p:nvPr/>
          </p:nvSpPr>
          <p:spPr>
            <a:xfrm flipH="1">
              <a:off x="4544981" y="3616036"/>
              <a:ext cx="103909" cy="103909"/>
            </a:xfrm>
            <a:prstGeom prst="ellipse">
              <a:avLst/>
            </a:prstGeom>
            <a:solidFill>
              <a:srgbClr val="AB2222"/>
            </a:solidFill>
            <a:ln>
              <a:solidFill>
                <a:srgbClr val="AB22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8" name="Прямая со стрелкой 7">
              <a:extLst>
                <a:ext uri="{FF2B5EF4-FFF2-40B4-BE49-F238E27FC236}">
                  <a16:creationId xmlns:a16="http://schemas.microsoft.com/office/drawing/2014/main" id="{CD26FA7B-36F3-1385-E6C2-5674D5B024F1}"/>
                </a:ext>
              </a:extLst>
            </p:cNvPr>
            <p:cNvCxnSpPr>
              <a:cxnSpLocks/>
            </p:cNvCxnSpPr>
            <p:nvPr/>
          </p:nvCxnSpPr>
          <p:spPr>
            <a:xfrm flipV="1">
              <a:off x="4110397" y="3399905"/>
              <a:ext cx="66748" cy="157942"/>
            </a:xfrm>
            <a:prstGeom prst="straightConnector1">
              <a:avLst/>
            </a:prstGeom>
            <a:ln w="12700">
              <a:solidFill>
                <a:schemeClr val="tx1"/>
              </a:solidFill>
              <a:headEnd type="stealth"/>
              <a:tailEnd type="stealth"/>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56F0AA3-9D97-E577-AFD6-7263D5E85A92}"/>
                </a:ext>
              </a:extLst>
            </p:cNvPr>
            <p:cNvSpPr txBox="1"/>
            <p:nvPr/>
          </p:nvSpPr>
          <p:spPr>
            <a:xfrm>
              <a:off x="3530453" y="1674845"/>
              <a:ext cx="445956" cy="369332"/>
            </a:xfrm>
            <a:prstGeom prst="rect">
              <a:avLst/>
            </a:prstGeom>
            <a:noFill/>
          </p:spPr>
          <p:txBody>
            <a:bodyPr wrap="none" rtlCol="0">
              <a:spAutoFit/>
            </a:bodyPr>
            <a:lstStyle/>
            <a:p>
              <a:r>
                <a:rPr lang="ru-RU" b="1" dirty="0">
                  <a:solidFill>
                    <a:schemeClr val="accent1"/>
                  </a:solidFill>
                </a:rPr>
                <a:t>СА</a:t>
              </a:r>
            </a:p>
          </p:txBody>
        </p:sp>
        <p:sp>
          <p:nvSpPr>
            <p:cNvPr id="10" name="TextBox 9">
              <a:extLst>
                <a:ext uri="{FF2B5EF4-FFF2-40B4-BE49-F238E27FC236}">
                  <a16:creationId xmlns:a16="http://schemas.microsoft.com/office/drawing/2014/main" id="{AD0659CB-5366-D80D-6231-E83E83AAF45F}"/>
                </a:ext>
              </a:extLst>
            </p:cNvPr>
            <p:cNvSpPr txBox="1"/>
            <p:nvPr/>
          </p:nvSpPr>
          <p:spPr>
            <a:xfrm>
              <a:off x="3094115" y="4629158"/>
              <a:ext cx="436338" cy="369332"/>
            </a:xfrm>
            <a:prstGeom prst="rect">
              <a:avLst/>
            </a:prstGeom>
            <a:noFill/>
          </p:spPr>
          <p:txBody>
            <a:bodyPr wrap="none" rtlCol="0">
              <a:spAutoFit/>
            </a:bodyPr>
            <a:lstStyle/>
            <a:p>
              <a:r>
                <a:rPr lang="ru-RU" b="1" dirty="0">
                  <a:solidFill>
                    <a:schemeClr val="accent1"/>
                  </a:solidFill>
                </a:rPr>
                <a:t>ЕА</a:t>
              </a:r>
            </a:p>
          </p:txBody>
        </p:sp>
        <p:sp>
          <p:nvSpPr>
            <p:cNvPr id="11" name="TextBox 10">
              <a:extLst>
                <a:ext uri="{FF2B5EF4-FFF2-40B4-BE49-F238E27FC236}">
                  <a16:creationId xmlns:a16="http://schemas.microsoft.com/office/drawing/2014/main" id="{33FB9E44-3E4C-9C93-8F73-DFB9575D9FB3}"/>
                </a:ext>
              </a:extLst>
            </p:cNvPr>
            <p:cNvSpPr txBox="1"/>
            <p:nvPr/>
          </p:nvSpPr>
          <p:spPr>
            <a:xfrm>
              <a:off x="4174189" y="3624913"/>
              <a:ext cx="548548" cy="369332"/>
            </a:xfrm>
            <a:prstGeom prst="rect">
              <a:avLst/>
            </a:prstGeom>
            <a:noFill/>
          </p:spPr>
          <p:txBody>
            <a:bodyPr wrap="none" rtlCol="0">
              <a:spAutoFit/>
            </a:bodyPr>
            <a:lstStyle/>
            <a:p>
              <a:r>
                <a:rPr lang="ru-RU" b="1" dirty="0">
                  <a:solidFill>
                    <a:schemeClr val="accent1"/>
                  </a:solidFill>
                </a:rPr>
                <a:t>БЕР</a:t>
              </a:r>
            </a:p>
          </p:txBody>
        </p:sp>
        <p:sp>
          <p:nvSpPr>
            <p:cNvPr id="12" name="TextBox 11">
              <a:extLst>
                <a:ext uri="{FF2B5EF4-FFF2-40B4-BE49-F238E27FC236}">
                  <a16:creationId xmlns:a16="http://schemas.microsoft.com/office/drawing/2014/main" id="{A1EF0608-CA95-7670-2B3D-990ABA1753C7}"/>
                </a:ext>
              </a:extLst>
            </p:cNvPr>
            <p:cNvSpPr txBox="1"/>
            <p:nvPr/>
          </p:nvSpPr>
          <p:spPr>
            <a:xfrm>
              <a:off x="4512678" y="2145007"/>
              <a:ext cx="448777" cy="369332"/>
            </a:xfrm>
            <a:prstGeom prst="rect">
              <a:avLst/>
            </a:prstGeom>
            <a:noFill/>
          </p:spPr>
          <p:txBody>
            <a:bodyPr wrap="none" rtlCol="0">
              <a:spAutoFit/>
            </a:bodyPr>
            <a:lstStyle/>
            <a:p>
              <a:r>
                <a:rPr lang="ru-RU" b="1" dirty="0">
                  <a:solidFill>
                    <a:schemeClr val="accent1"/>
                  </a:solidFill>
                </a:rPr>
                <a:t>ТО</a:t>
              </a:r>
            </a:p>
          </p:txBody>
        </p:sp>
      </p:grpSp>
      <p:sp>
        <p:nvSpPr>
          <p:cNvPr id="17" name="TextBox 16">
            <a:extLst>
              <a:ext uri="{FF2B5EF4-FFF2-40B4-BE49-F238E27FC236}">
                <a16:creationId xmlns:a16="http://schemas.microsoft.com/office/drawing/2014/main" id="{A8267E29-E7EA-DE83-5241-83B309B991E7}"/>
              </a:ext>
            </a:extLst>
          </p:cNvPr>
          <p:cNvSpPr txBox="1"/>
          <p:nvPr/>
        </p:nvSpPr>
        <p:spPr>
          <a:xfrm>
            <a:off x="1788627" y="3753856"/>
            <a:ext cx="429926" cy="369332"/>
          </a:xfrm>
          <a:prstGeom prst="rect">
            <a:avLst/>
          </a:prstGeom>
          <a:noFill/>
        </p:spPr>
        <p:txBody>
          <a:bodyPr wrap="none" rtlCol="0">
            <a:spAutoFit/>
          </a:bodyPr>
          <a:lstStyle/>
          <a:p>
            <a:r>
              <a:rPr lang="ru-RU" dirty="0"/>
              <a:t>ЕА</a:t>
            </a:r>
          </a:p>
        </p:txBody>
      </p:sp>
      <p:sp>
        <p:nvSpPr>
          <p:cNvPr id="18" name="TextBox 17">
            <a:extLst>
              <a:ext uri="{FF2B5EF4-FFF2-40B4-BE49-F238E27FC236}">
                <a16:creationId xmlns:a16="http://schemas.microsoft.com/office/drawing/2014/main" id="{5608DA91-FEA5-921F-39B3-C1C0F6ACCB9B}"/>
              </a:ext>
            </a:extLst>
          </p:cNvPr>
          <p:cNvSpPr txBox="1"/>
          <p:nvPr/>
        </p:nvSpPr>
        <p:spPr>
          <a:xfrm>
            <a:off x="2662214" y="1751195"/>
            <a:ext cx="441146" cy="369332"/>
          </a:xfrm>
          <a:prstGeom prst="rect">
            <a:avLst/>
          </a:prstGeom>
          <a:noFill/>
        </p:spPr>
        <p:txBody>
          <a:bodyPr wrap="none" rtlCol="0">
            <a:spAutoFit/>
          </a:bodyPr>
          <a:lstStyle/>
          <a:p>
            <a:r>
              <a:rPr lang="ru-RU" dirty="0"/>
              <a:t>СА</a:t>
            </a:r>
          </a:p>
        </p:txBody>
      </p:sp>
      <p:sp>
        <p:nvSpPr>
          <p:cNvPr id="19" name="TextBox 18">
            <a:extLst>
              <a:ext uri="{FF2B5EF4-FFF2-40B4-BE49-F238E27FC236}">
                <a16:creationId xmlns:a16="http://schemas.microsoft.com/office/drawing/2014/main" id="{C55C37D3-2732-CA9D-46CA-0D68671E66D3}"/>
              </a:ext>
            </a:extLst>
          </p:cNvPr>
          <p:cNvSpPr txBox="1"/>
          <p:nvPr/>
        </p:nvSpPr>
        <p:spPr>
          <a:xfrm>
            <a:off x="6196928" y="3665624"/>
            <a:ext cx="429926" cy="369332"/>
          </a:xfrm>
          <a:prstGeom prst="rect">
            <a:avLst/>
          </a:prstGeom>
          <a:noFill/>
        </p:spPr>
        <p:txBody>
          <a:bodyPr wrap="none" rtlCol="0">
            <a:spAutoFit/>
          </a:bodyPr>
          <a:lstStyle/>
          <a:p>
            <a:r>
              <a:rPr lang="ru-RU" dirty="0"/>
              <a:t>ЕА</a:t>
            </a:r>
          </a:p>
        </p:txBody>
      </p:sp>
      <p:sp>
        <p:nvSpPr>
          <p:cNvPr id="20" name="TextBox 19">
            <a:extLst>
              <a:ext uri="{FF2B5EF4-FFF2-40B4-BE49-F238E27FC236}">
                <a16:creationId xmlns:a16="http://schemas.microsoft.com/office/drawing/2014/main" id="{B0A1A4F5-D478-F9D5-5CAA-075001B5E294}"/>
              </a:ext>
            </a:extLst>
          </p:cNvPr>
          <p:cNvSpPr txBox="1"/>
          <p:nvPr/>
        </p:nvSpPr>
        <p:spPr>
          <a:xfrm>
            <a:off x="7070515" y="1662963"/>
            <a:ext cx="441146" cy="369332"/>
          </a:xfrm>
          <a:prstGeom prst="rect">
            <a:avLst/>
          </a:prstGeom>
          <a:noFill/>
        </p:spPr>
        <p:txBody>
          <a:bodyPr wrap="none" rtlCol="0">
            <a:spAutoFit/>
          </a:bodyPr>
          <a:lstStyle/>
          <a:p>
            <a:r>
              <a:rPr lang="ru-RU" dirty="0"/>
              <a:t>СА</a:t>
            </a:r>
          </a:p>
        </p:txBody>
      </p:sp>
      <p:sp>
        <p:nvSpPr>
          <p:cNvPr id="24" name="TextBox 23">
            <a:extLst>
              <a:ext uri="{FF2B5EF4-FFF2-40B4-BE49-F238E27FC236}">
                <a16:creationId xmlns:a16="http://schemas.microsoft.com/office/drawing/2014/main" id="{66EAB8DA-EDA6-C4AE-520D-51FE9ED24481}"/>
              </a:ext>
            </a:extLst>
          </p:cNvPr>
          <p:cNvSpPr txBox="1"/>
          <p:nvPr/>
        </p:nvSpPr>
        <p:spPr>
          <a:xfrm>
            <a:off x="653671" y="126681"/>
            <a:ext cx="8115191" cy="369332"/>
          </a:xfrm>
          <a:prstGeom prst="rect">
            <a:avLst/>
          </a:prstGeom>
          <a:noFill/>
        </p:spPr>
        <p:txBody>
          <a:bodyPr wrap="square" rtlCol="0">
            <a:spAutoFit/>
          </a:bodyPr>
          <a:lstStyle/>
          <a:p>
            <a:r>
              <a:rPr lang="ru-RU" dirty="0"/>
              <a:t>Взаимная кинематика смежных плит: геодинамическая обстановка на границах</a:t>
            </a:r>
          </a:p>
        </p:txBody>
      </p:sp>
      <p:sp>
        <p:nvSpPr>
          <p:cNvPr id="2" name="1">
            <a:extLst>
              <a:ext uri="{FF2B5EF4-FFF2-40B4-BE49-F238E27FC236}">
                <a16:creationId xmlns:a16="http://schemas.microsoft.com/office/drawing/2014/main" id="{12BC0838-5BA3-CD4D-01B6-3FD3DF7B2C7A}"/>
              </a:ext>
            </a:extLst>
          </p:cNvPr>
          <p:cNvSpPr txBox="1"/>
          <p:nvPr/>
        </p:nvSpPr>
        <p:spPr>
          <a:xfrm>
            <a:off x="8713888" y="6317622"/>
            <a:ext cx="213200" cy="4360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defTabSz="825500">
              <a:defRPr sz="5000">
                <a:solidFill>
                  <a:srgbClr val="CCCDE4"/>
                </a:solidFill>
                <a:latin typeface="Inter Regular"/>
                <a:ea typeface="Inter Regular"/>
                <a:cs typeface="Inter Regular"/>
                <a:sym typeface="Inter Regular"/>
              </a:defRPr>
            </a:lvl1pPr>
          </a:lstStyle>
          <a:p>
            <a:fld id="{6451B66E-B795-485C-8A57-E41ACEB4C2EF}" type="slidenum">
              <a:rPr lang="ru-RU" sz="2500"/>
              <a:t>21</a:t>
            </a:fld>
            <a:endParaRPr sz="2500" dirty="0"/>
          </a:p>
        </p:txBody>
      </p:sp>
    </p:spTree>
    <p:extLst>
      <p:ext uri="{BB962C8B-B14F-4D97-AF65-F5344CB8AC3E}">
        <p14:creationId xmlns:p14="http://schemas.microsoft.com/office/powerpoint/2010/main" val="26535994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A4CF01F1-0ABA-14C2-93A6-55ADD330DC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229" y="748576"/>
            <a:ext cx="4613092" cy="1634026"/>
          </a:xfrm>
          <a:prstGeom prst="rect">
            <a:avLst/>
          </a:prstGeom>
        </p:spPr>
      </p:pic>
      <p:pic>
        <p:nvPicPr>
          <p:cNvPr id="7" name="Рисунок 6">
            <a:extLst>
              <a:ext uri="{FF2B5EF4-FFF2-40B4-BE49-F238E27FC236}">
                <a16:creationId xmlns:a16="http://schemas.microsoft.com/office/drawing/2014/main" id="{D0129279-E1EC-6494-5A1C-386398791A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229" y="5053010"/>
            <a:ext cx="4244771" cy="1559953"/>
          </a:xfrm>
          <a:prstGeom prst="rect">
            <a:avLst/>
          </a:prstGeom>
        </p:spPr>
      </p:pic>
      <p:pic>
        <p:nvPicPr>
          <p:cNvPr id="9" name="Рисунок 8">
            <a:extLst>
              <a:ext uri="{FF2B5EF4-FFF2-40B4-BE49-F238E27FC236}">
                <a16:creationId xmlns:a16="http://schemas.microsoft.com/office/drawing/2014/main" id="{7B35B252-B65A-28D7-BC83-237B138D86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765" y="2426626"/>
            <a:ext cx="4613092" cy="2538335"/>
          </a:xfrm>
          <a:prstGeom prst="rect">
            <a:avLst/>
          </a:prstGeom>
        </p:spPr>
      </p:pic>
      <p:grpSp>
        <p:nvGrpSpPr>
          <p:cNvPr id="10" name="Группа 9">
            <a:extLst>
              <a:ext uri="{FF2B5EF4-FFF2-40B4-BE49-F238E27FC236}">
                <a16:creationId xmlns:a16="http://schemas.microsoft.com/office/drawing/2014/main" id="{E65D4BA8-7B6E-55F0-F4F8-1BEDB890D61E}"/>
              </a:ext>
            </a:extLst>
          </p:cNvPr>
          <p:cNvGrpSpPr>
            <a:grpSpLocks noChangeAspect="1"/>
          </p:cNvGrpSpPr>
          <p:nvPr/>
        </p:nvGrpSpPr>
        <p:grpSpPr>
          <a:xfrm>
            <a:off x="5355546" y="1078106"/>
            <a:ext cx="3489107" cy="1651570"/>
            <a:chOff x="4764618" y="2759908"/>
            <a:chExt cx="3922182" cy="1856566"/>
          </a:xfrm>
        </p:grpSpPr>
        <p:pic>
          <p:nvPicPr>
            <p:cNvPr id="11" name="Изображение 2" descr="SphereDisloc.png">
              <a:extLst>
                <a:ext uri="{FF2B5EF4-FFF2-40B4-BE49-F238E27FC236}">
                  <a16:creationId xmlns:a16="http://schemas.microsoft.com/office/drawing/2014/main" id="{3F7709E3-0512-AB19-AC55-BDC76CCCE2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64618" y="2759908"/>
              <a:ext cx="3922182" cy="1856566"/>
            </a:xfrm>
            <a:prstGeom prst="rect">
              <a:avLst/>
            </a:prstGeom>
          </p:spPr>
        </p:pic>
        <p:sp>
          <p:nvSpPr>
            <p:cNvPr id="12" name="Стрелка вправо 2934">
              <a:extLst>
                <a:ext uri="{FF2B5EF4-FFF2-40B4-BE49-F238E27FC236}">
                  <a16:creationId xmlns:a16="http://schemas.microsoft.com/office/drawing/2014/main" id="{2BF35503-B0E6-1E3E-F394-65CE676C6BD4}"/>
                </a:ext>
              </a:extLst>
            </p:cNvPr>
            <p:cNvSpPr/>
            <p:nvPr/>
          </p:nvSpPr>
          <p:spPr>
            <a:xfrm rot="13680000">
              <a:off x="6084188" y="3431101"/>
              <a:ext cx="699124" cy="185915"/>
            </a:xfrm>
            <a:prstGeom prst="rightArrow">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grpSp>
      <p:grpSp>
        <p:nvGrpSpPr>
          <p:cNvPr id="13" name="Группа 12">
            <a:extLst>
              <a:ext uri="{FF2B5EF4-FFF2-40B4-BE49-F238E27FC236}">
                <a16:creationId xmlns:a16="http://schemas.microsoft.com/office/drawing/2014/main" id="{3F3345E6-D2D2-E345-0213-E3ED2372B72D}"/>
              </a:ext>
            </a:extLst>
          </p:cNvPr>
          <p:cNvGrpSpPr>
            <a:grpSpLocks noChangeAspect="1"/>
          </p:cNvGrpSpPr>
          <p:nvPr/>
        </p:nvGrpSpPr>
        <p:grpSpPr>
          <a:xfrm>
            <a:off x="5365353" y="3475237"/>
            <a:ext cx="3489108" cy="1577773"/>
            <a:chOff x="430617" y="2808914"/>
            <a:chExt cx="3920400" cy="1772803"/>
          </a:xfrm>
        </p:grpSpPr>
        <p:pic>
          <p:nvPicPr>
            <p:cNvPr id="14" name="Изображение 6" descr="SphereDislocInverse.png">
              <a:extLst>
                <a:ext uri="{FF2B5EF4-FFF2-40B4-BE49-F238E27FC236}">
                  <a16:creationId xmlns:a16="http://schemas.microsoft.com/office/drawing/2014/main" id="{F311932D-2E6B-2CEB-4E89-FC3004EF2EB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0617" y="2808914"/>
              <a:ext cx="3920400" cy="1772803"/>
            </a:xfrm>
            <a:prstGeom prst="rect">
              <a:avLst/>
            </a:prstGeom>
          </p:spPr>
        </p:pic>
        <p:sp>
          <p:nvSpPr>
            <p:cNvPr id="15" name="Стрелка вправо 55">
              <a:extLst>
                <a:ext uri="{FF2B5EF4-FFF2-40B4-BE49-F238E27FC236}">
                  <a16:creationId xmlns:a16="http://schemas.microsoft.com/office/drawing/2014/main" id="{636AD9B5-3A11-08F3-B62F-2693F1D0E64B}"/>
                </a:ext>
              </a:extLst>
            </p:cNvPr>
            <p:cNvSpPr/>
            <p:nvPr/>
          </p:nvSpPr>
          <p:spPr>
            <a:xfrm rot="2880000">
              <a:off x="1749866" y="3478815"/>
              <a:ext cx="699124" cy="185915"/>
            </a:xfrm>
            <a:prstGeom prst="rightArrow">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gr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FD62EF17-45A7-55F9-65DA-809D57770ED5}"/>
                  </a:ext>
                </a:extLst>
              </p:cNvPr>
              <p:cNvSpPr txBox="1"/>
              <p:nvPr/>
            </p:nvSpPr>
            <p:spPr>
              <a:xfrm>
                <a:off x="4986739" y="491478"/>
                <a:ext cx="3811496" cy="57791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ru-RU" sz="1200" i="1" smtClean="0">
                              <a:solidFill>
                                <a:srgbClr val="836967"/>
                              </a:solidFill>
                              <a:latin typeface="Cambria Math" panose="02040503050406030204" pitchFamily="18" charset="0"/>
                            </a:rPr>
                          </m:ctrlPr>
                        </m:accPr>
                        <m:e>
                          <m:r>
                            <a:rPr lang="ru-RU" sz="1200" i="1">
                              <a:latin typeface="Cambria Math" panose="02040503050406030204" pitchFamily="18" charset="0"/>
                            </a:rPr>
                            <m:t>𝑢</m:t>
                          </m:r>
                        </m:e>
                      </m:acc>
                      <m:d>
                        <m:dPr>
                          <m:ctrlPr>
                            <a:rPr lang="ru-RU" sz="1200" i="1">
                              <a:solidFill>
                                <a:srgbClr val="836967"/>
                              </a:solidFill>
                              <a:latin typeface="Cambria Math" panose="02040503050406030204" pitchFamily="18" charset="0"/>
                            </a:rPr>
                          </m:ctrlPr>
                        </m:dPr>
                        <m:e>
                          <m:acc>
                            <m:accPr>
                              <m:chr m:val="̅"/>
                              <m:ctrlPr>
                                <a:rPr lang="ru-RU" sz="1200" i="1">
                                  <a:solidFill>
                                    <a:srgbClr val="836967"/>
                                  </a:solidFill>
                                  <a:latin typeface="Cambria Math" panose="02040503050406030204" pitchFamily="18" charset="0"/>
                                </a:rPr>
                              </m:ctrlPr>
                            </m:accPr>
                            <m:e>
                              <m:r>
                                <a:rPr lang="ru-RU" sz="1200" i="1">
                                  <a:latin typeface="Cambria Math" panose="02040503050406030204" pitchFamily="18" charset="0"/>
                                </a:rPr>
                                <m:t>𝑟</m:t>
                              </m:r>
                            </m:e>
                          </m:acc>
                          <m:r>
                            <a:rPr lang="ru-RU" sz="1200" i="0">
                              <a:latin typeface="Cambria Math" panose="02040503050406030204" pitchFamily="18" charset="0"/>
                            </a:rPr>
                            <m:t>,</m:t>
                          </m:r>
                          <m:r>
                            <a:rPr lang="ru-RU" sz="1200" i="1">
                              <a:latin typeface="Cambria Math" panose="02040503050406030204" pitchFamily="18" charset="0"/>
                            </a:rPr>
                            <m:t>𝑡</m:t>
                          </m:r>
                        </m:e>
                      </m:d>
                      <m:r>
                        <a:rPr lang="ru-RU" sz="1200" i="0">
                          <a:latin typeface="Cambria Math" panose="02040503050406030204" pitchFamily="18" charset="0"/>
                        </a:rPr>
                        <m:t>=</m:t>
                      </m:r>
                      <m:nary>
                        <m:naryPr>
                          <m:chr m:val="∬"/>
                          <m:limLoc m:val="undOvr"/>
                          <m:supHide m:val="on"/>
                          <m:ctrlPr>
                            <a:rPr lang="ru-RU" sz="1200" i="1">
                              <a:latin typeface="Cambria Math" panose="02040503050406030204" pitchFamily="18" charset="0"/>
                            </a:rPr>
                          </m:ctrlPr>
                        </m:naryPr>
                        <m:sub>
                          <m:r>
                            <a:rPr lang="ru-RU" sz="1200" i="1">
                              <a:latin typeface="Cambria Math" panose="02040503050406030204" pitchFamily="18" charset="0"/>
                            </a:rPr>
                            <m:t>𝑆</m:t>
                          </m:r>
                        </m:sub>
                        <m:sup/>
                        <m:e>
                          <m:r>
                            <a:rPr lang="ru-RU" sz="1200" i="1">
                              <a:latin typeface="Cambria Math" panose="02040503050406030204" pitchFamily="18" charset="0"/>
                            </a:rPr>
                            <m:t>𝐺</m:t>
                          </m:r>
                          <m:d>
                            <m:dPr>
                              <m:ctrlPr>
                                <a:rPr lang="ru-RU" sz="1200" i="1">
                                  <a:solidFill>
                                    <a:srgbClr val="836967"/>
                                  </a:solidFill>
                                  <a:latin typeface="Cambria Math" panose="02040503050406030204" pitchFamily="18" charset="0"/>
                                </a:rPr>
                              </m:ctrlPr>
                            </m:dPr>
                            <m:e>
                              <m:acc>
                                <m:accPr>
                                  <m:chr m:val="̅"/>
                                  <m:ctrlPr>
                                    <a:rPr lang="ru-RU" sz="1200" i="1">
                                      <a:solidFill>
                                        <a:srgbClr val="836967"/>
                                      </a:solidFill>
                                      <a:latin typeface="Cambria Math" panose="02040503050406030204" pitchFamily="18" charset="0"/>
                                    </a:rPr>
                                  </m:ctrlPr>
                                </m:accPr>
                                <m:e>
                                  <m:r>
                                    <a:rPr lang="ru-RU" sz="1200" i="1">
                                      <a:latin typeface="Cambria Math" panose="02040503050406030204" pitchFamily="18" charset="0"/>
                                    </a:rPr>
                                    <m:t>𝑟</m:t>
                                  </m:r>
                                </m:e>
                              </m:acc>
                              <m:r>
                                <a:rPr lang="ru-RU" sz="1200" i="0">
                                  <a:latin typeface="Cambria Math" panose="02040503050406030204" pitchFamily="18" charset="0"/>
                                </a:rPr>
                                <m:t>,</m:t>
                              </m:r>
                              <m:sSub>
                                <m:sSubPr>
                                  <m:ctrlPr>
                                    <a:rPr lang="ru-RU" sz="1200" i="1">
                                      <a:solidFill>
                                        <a:srgbClr val="836967"/>
                                      </a:solidFill>
                                      <a:latin typeface="Cambria Math" panose="02040503050406030204" pitchFamily="18" charset="0"/>
                                    </a:rPr>
                                  </m:ctrlPr>
                                </m:sSubPr>
                                <m:e>
                                  <m:acc>
                                    <m:accPr>
                                      <m:chr m:val="̅"/>
                                      <m:ctrlPr>
                                        <a:rPr lang="ru-RU" sz="1200" i="1">
                                          <a:solidFill>
                                            <a:srgbClr val="836967"/>
                                          </a:solidFill>
                                          <a:latin typeface="Cambria Math" panose="02040503050406030204" pitchFamily="18" charset="0"/>
                                        </a:rPr>
                                      </m:ctrlPr>
                                    </m:accPr>
                                    <m:e>
                                      <m:r>
                                        <a:rPr lang="ru-RU" sz="1200" i="1">
                                          <a:latin typeface="Cambria Math" panose="02040503050406030204" pitchFamily="18" charset="0"/>
                                        </a:rPr>
                                        <m:t>𝑟</m:t>
                                      </m:r>
                                    </m:e>
                                  </m:acc>
                                </m:e>
                                <m:sub>
                                  <m:r>
                                    <a:rPr lang="ru-RU" sz="1200" i="1">
                                      <a:latin typeface="Cambria Math" panose="02040503050406030204" pitchFamily="18" charset="0"/>
                                    </a:rPr>
                                    <m:t>𝑠</m:t>
                                  </m:r>
                                </m:sub>
                              </m:sSub>
                              <m:r>
                                <a:rPr lang="ru-RU" sz="1200" i="0">
                                  <a:latin typeface="Cambria Math" panose="02040503050406030204" pitchFamily="18" charset="0"/>
                                </a:rPr>
                                <m:t>,</m:t>
                              </m:r>
                              <m:r>
                                <a:rPr lang="ru-RU" sz="1200" i="1">
                                  <a:latin typeface="Cambria Math" panose="02040503050406030204" pitchFamily="18" charset="0"/>
                                </a:rPr>
                                <m:t>𝑡</m:t>
                              </m:r>
                              <m:r>
                                <a:rPr lang="ru-RU" sz="1200" i="0">
                                  <a:latin typeface="Cambria Math" panose="02040503050406030204" pitchFamily="18" charset="0"/>
                                </a:rPr>
                                <m:t>,</m:t>
                              </m:r>
                              <m:sSub>
                                <m:sSubPr>
                                  <m:ctrlPr>
                                    <a:rPr lang="ru-RU" sz="1200" i="1">
                                      <a:solidFill>
                                        <a:srgbClr val="836967"/>
                                      </a:solidFill>
                                      <a:latin typeface="Cambria Math" panose="02040503050406030204" pitchFamily="18" charset="0"/>
                                    </a:rPr>
                                  </m:ctrlPr>
                                </m:sSubPr>
                                <m:e>
                                  <m:r>
                                    <a:rPr lang="ru-RU" sz="1200" i="1">
                                      <a:latin typeface="Cambria Math" panose="02040503050406030204" pitchFamily="18" charset="0"/>
                                    </a:rPr>
                                    <m:t>𝑡</m:t>
                                  </m:r>
                                </m:e>
                                <m:sub>
                                  <m:r>
                                    <a:rPr lang="ru-RU" sz="1200" i="1">
                                      <a:latin typeface="Cambria Math" panose="02040503050406030204" pitchFamily="18" charset="0"/>
                                    </a:rPr>
                                    <m:t>𝑠</m:t>
                                  </m:r>
                                </m:sub>
                              </m:sSub>
                            </m:e>
                          </m:d>
                        </m:e>
                      </m:nary>
                      <m:acc>
                        <m:accPr>
                          <m:chr m:val="̅"/>
                          <m:ctrlPr>
                            <a:rPr lang="ru-RU" sz="1200" i="1">
                              <a:solidFill>
                                <a:srgbClr val="836967"/>
                              </a:solidFill>
                              <a:latin typeface="Cambria Math" panose="02040503050406030204" pitchFamily="18" charset="0"/>
                            </a:rPr>
                          </m:ctrlPr>
                        </m:accPr>
                        <m:e>
                          <m:r>
                            <a:rPr lang="ru-RU" sz="1200" i="1">
                              <a:latin typeface="Cambria Math" panose="02040503050406030204" pitchFamily="18" charset="0"/>
                            </a:rPr>
                            <m:t>𝑈</m:t>
                          </m:r>
                        </m:e>
                      </m:acc>
                      <m:d>
                        <m:dPr>
                          <m:ctrlPr>
                            <a:rPr lang="ru-RU" sz="1200" i="1">
                              <a:solidFill>
                                <a:srgbClr val="836967"/>
                              </a:solidFill>
                              <a:latin typeface="Cambria Math" panose="02040503050406030204" pitchFamily="18" charset="0"/>
                            </a:rPr>
                          </m:ctrlPr>
                        </m:dPr>
                        <m:e>
                          <m:sSub>
                            <m:sSubPr>
                              <m:ctrlPr>
                                <a:rPr lang="ru-RU" sz="1200" i="1">
                                  <a:solidFill>
                                    <a:srgbClr val="836967"/>
                                  </a:solidFill>
                                  <a:latin typeface="Cambria Math" panose="02040503050406030204" pitchFamily="18" charset="0"/>
                                </a:rPr>
                              </m:ctrlPr>
                            </m:sSubPr>
                            <m:e>
                              <m:acc>
                                <m:accPr>
                                  <m:chr m:val="̅"/>
                                  <m:ctrlPr>
                                    <a:rPr lang="ru-RU" sz="1200" i="1">
                                      <a:solidFill>
                                        <a:srgbClr val="836967"/>
                                      </a:solidFill>
                                      <a:latin typeface="Cambria Math" panose="02040503050406030204" pitchFamily="18" charset="0"/>
                                    </a:rPr>
                                  </m:ctrlPr>
                                </m:accPr>
                                <m:e>
                                  <m:r>
                                    <a:rPr lang="ru-RU" sz="1200" i="1">
                                      <a:latin typeface="Cambria Math" panose="02040503050406030204" pitchFamily="18" charset="0"/>
                                    </a:rPr>
                                    <m:t>𝑟</m:t>
                                  </m:r>
                                </m:e>
                              </m:acc>
                            </m:e>
                            <m:sub>
                              <m:r>
                                <a:rPr lang="ru-RU" sz="1200" i="1">
                                  <a:latin typeface="Cambria Math" panose="02040503050406030204" pitchFamily="18" charset="0"/>
                                </a:rPr>
                                <m:t>𝑠</m:t>
                              </m:r>
                            </m:sub>
                          </m:sSub>
                          <m:r>
                            <a:rPr lang="ru-RU" sz="1200" i="0">
                              <a:latin typeface="Cambria Math" panose="02040503050406030204" pitchFamily="18" charset="0"/>
                            </a:rPr>
                            <m:t>,</m:t>
                          </m:r>
                          <m:sSub>
                            <m:sSubPr>
                              <m:ctrlPr>
                                <a:rPr lang="ru-RU" sz="1200" i="1">
                                  <a:solidFill>
                                    <a:srgbClr val="836967"/>
                                  </a:solidFill>
                                  <a:latin typeface="Cambria Math" panose="02040503050406030204" pitchFamily="18" charset="0"/>
                                </a:rPr>
                              </m:ctrlPr>
                            </m:sSubPr>
                            <m:e>
                              <m:r>
                                <a:rPr lang="ru-RU" sz="1200" i="1">
                                  <a:latin typeface="Cambria Math" panose="02040503050406030204" pitchFamily="18" charset="0"/>
                                </a:rPr>
                                <m:t>𝑡</m:t>
                              </m:r>
                            </m:e>
                            <m:sub>
                              <m:r>
                                <a:rPr lang="ru-RU" sz="1200" i="1">
                                  <a:latin typeface="Cambria Math" panose="02040503050406030204" pitchFamily="18" charset="0"/>
                                </a:rPr>
                                <m:t>𝑠</m:t>
                              </m:r>
                            </m:sub>
                          </m:sSub>
                        </m:e>
                      </m:d>
                      <m:r>
                        <a:rPr lang="ru-RU" sz="1200" i="1">
                          <a:latin typeface="Cambria Math" panose="02040503050406030204" pitchFamily="18" charset="0"/>
                        </a:rPr>
                        <m:t>𝑑𝑆</m:t>
                      </m:r>
                    </m:oMath>
                  </m:oMathPara>
                </a14:m>
                <a:endParaRPr lang="ru-RU" sz="1200" dirty="0"/>
              </a:p>
            </p:txBody>
          </p:sp>
        </mc:Choice>
        <mc:Fallback xmlns="">
          <p:sp>
            <p:nvSpPr>
              <p:cNvPr id="17" name="TextBox 16">
                <a:extLst>
                  <a:ext uri="{FF2B5EF4-FFF2-40B4-BE49-F238E27FC236}">
                    <a16:creationId xmlns:a16="http://schemas.microsoft.com/office/drawing/2014/main" id="{FD62EF17-45A7-55F9-65DA-809D57770ED5}"/>
                  </a:ext>
                </a:extLst>
              </p:cNvPr>
              <p:cNvSpPr txBox="1">
                <a:spLocks noRot="1" noChangeAspect="1" noMove="1" noResize="1" noEditPoints="1" noAdjustHandles="1" noChangeArrowheads="1" noChangeShapeType="1" noTextEdit="1"/>
              </p:cNvSpPr>
              <p:nvPr/>
            </p:nvSpPr>
            <p:spPr>
              <a:xfrm>
                <a:off x="4986739" y="491478"/>
                <a:ext cx="3811496" cy="577915"/>
              </a:xfrm>
              <a:prstGeom prst="rect">
                <a:avLst/>
              </a:prstGeom>
              <a:blipFill>
                <a:blip r:embed="rId7"/>
                <a:stretch>
                  <a:fillRect t="-125532" b="-177660"/>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26007A03-0C77-4D5E-41DF-94022E16390A}"/>
                  </a:ext>
                </a:extLst>
              </p:cNvPr>
              <p:cNvSpPr txBox="1"/>
              <p:nvPr/>
            </p:nvSpPr>
            <p:spPr>
              <a:xfrm>
                <a:off x="4572000" y="5191587"/>
                <a:ext cx="4613092" cy="559449"/>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acc>
                        <m:accPr>
                          <m:chr m:val="̅"/>
                          <m:ctrlPr>
                            <a:rPr lang="ru-RU" sz="1200" i="1" smtClean="0">
                              <a:solidFill>
                                <a:srgbClr val="836967"/>
                              </a:solidFill>
                              <a:latin typeface="Cambria Math" panose="02040503050406030204" pitchFamily="18" charset="0"/>
                            </a:rPr>
                          </m:ctrlPr>
                        </m:accPr>
                        <m:e>
                          <m:r>
                            <a:rPr lang="ru-RU" sz="1200" i="1">
                              <a:latin typeface="Cambria Math" panose="02040503050406030204" pitchFamily="18" charset="0"/>
                            </a:rPr>
                            <m:t>𝑈</m:t>
                          </m:r>
                        </m:e>
                      </m:acc>
                      <m:d>
                        <m:dPr>
                          <m:ctrlPr>
                            <a:rPr lang="ru-RU" sz="1200" i="1">
                              <a:solidFill>
                                <a:srgbClr val="836967"/>
                              </a:solidFill>
                              <a:latin typeface="Cambria Math" panose="02040503050406030204" pitchFamily="18" charset="0"/>
                            </a:rPr>
                          </m:ctrlPr>
                        </m:dPr>
                        <m:e>
                          <m:sSub>
                            <m:sSubPr>
                              <m:ctrlPr>
                                <a:rPr lang="ru-RU" sz="1200" i="1">
                                  <a:solidFill>
                                    <a:srgbClr val="836967"/>
                                  </a:solidFill>
                                  <a:latin typeface="Cambria Math" panose="02040503050406030204" pitchFamily="18" charset="0"/>
                                </a:rPr>
                              </m:ctrlPr>
                            </m:sSubPr>
                            <m:e>
                              <m:acc>
                                <m:accPr>
                                  <m:chr m:val="̅"/>
                                  <m:ctrlPr>
                                    <a:rPr lang="ru-RU" sz="1200" i="1">
                                      <a:solidFill>
                                        <a:srgbClr val="836967"/>
                                      </a:solidFill>
                                      <a:latin typeface="Cambria Math" panose="02040503050406030204" pitchFamily="18" charset="0"/>
                                    </a:rPr>
                                  </m:ctrlPr>
                                </m:accPr>
                                <m:e>
                                  <m:r>
                                    <a:rPr lang="ru-RU" sz="1200" i="1">
                                      <a:latin typeface="Cambria Math" panose="02040503050406030204" pitchFamily="18" charset="0"/>
                                    </a:rPr>
                                    <m:t>𝑟</m:t>
                                  </m:r>
                                </m:e>
                              </m:acc>
                            </m:e>
                            <m:sub>
                              <m:r>
                                <a:rPr lang="ru-RU" sz="1200" i="1">
                                  <a:latin typeface="Cambria Math" panose="02040503050406030204" pitchFamily="18" charset="0"/>
                                </a:rPr>
                                <m:t>𝑠</m:t>
                              </m:r>
                            </m:sub>
                          </m:sSub>
                          <m:r>
                            <a:rPr lang="ru-RU" sz="1200" i="0">
                              <a:latin typeface="Cambria Math" panose="02040503050406030204" pitchFamily="18" charset="0"/>
                            </a:rPr>
                            <m:t>,</m:t>
                          </m:r>
                          <m:sSub>
                            <m:sSubPr>
                              <m:ctrlPr>
                                <a:rPr lang="ru-RU" sz="1200" i="1">
                                  <a:solidFill>
                                    <a:srgbClr val="836967"/>
                                  </a:solidFill>
                                  <a:latin typeface="Cambria Math" panose="02040503050406030204" pitchFamily="18" charset="0"/>
                                </a:rPr>
                              </m:ctrlPr>
                            </m:sSubPr>
                            <m:e>
                              <m:r>
                                <a:rPr lang="ru-RU" sz="1200" i="1">
                                  <a:latin typeface="Cambria Math" panose="02040503050406030204" pitchFamily="18" charset="0"/>
                                </a:rPr>
                                <m:t>𝑡</m:t>
                              </m:r>
                            </m:e>
                            <m:sub>
                              <m:r>
                                <a:rPr lang="ru-RU" sz="1200" i="1">
                                  <a:latin typeface="Cambria Math" panose="02040503050406030204" pitchFamily="18" charset="0"/>
                                </a:rPr>
                                <m:t>𝑠</m:t>
                              </m:r>
                            </m:sub>
                          </m:sSub>
                        </m:e>
                      </m:d>
                      <m:r>
                        <a:rPr lang="ru-RU" sz="1200" i="0">
                          <a:latin typeface="Cambria Math" panose="02040503050406030204" pitchFamily="18" charset="0"/>
                        </a:rPr>
                        <m:t>=</m:t>
                      </m:r>
                    </m:oMath>
                  </m:oMathPara>
                </a14:m>
                <a:endParaRPr lang="ru-RU" sz="1200" i="0" dirty="0">
                  <a:latin typeface="Cambria Math" panose="02040503050406030204" pitchFamily="18" charset="0"/>
                </a:endParaRPr>
              </a:p>
              <a:p>
                <a:r>
                  <a:rPr lang="ru-RU" sz="1200" dirty="0"/>
                  <a:t>=</a:t>
                </a:r>
                <a14:m>
                  <m:oMath xmlns:m="http://schemas.openxmlformats.org/officeDocument/2006/math">
                    <m:r>
                      <m:rPr>
                        <m:sty m:val="p"/>
                      </m:rPr>
                      <a:rPr lang="ru-RU" sz="1200" i="0">
                        <a:latin typeface="Cambria Math" panose="02040503050406030204" pitchFamily="18" charset="0"/>
                      </a:rPr>
                      <m:t>arg</m:t>
                    </m:r>
                    <m:func>
                      <m:funcPr>
                        <m:ctrlPr>
                          <a:rPr lang="ru-RU" sz="1200" i="1">
                            <a:latin typeface="Cambria Math" panose="02040503050406030204" pitchFamily="18" charset="0"/>
                          </a:rPr>
                        </m:ctrlPr>
                      </m:funcPr>
                      <m:fName>
                        <m:limLow>
                          <m:limLowPr>
                            <m:ctrlPr>
                              <a:rPr lang="ru-RU" sz="1200" i="1">
                                <a:solidFill>
                                  <a:srgbClr val="836967"/>
                                </a:solidFill>
                                <a:latin typeface="Cambria Math" panose="02040503050406030204" pitchFamily="18" charset="0"/>
                              </a:rPr>
                            </m:ctrlPr>
                          </m:limLowPr>
                          <m:e>
                            <m:r>
                              <m:rPr>
                                <m:sty m:val="p"/>
                              </m:rPr>
                              <a:rPr lang="ru-RU" sz="1200" i="0">
                                <a:latin typeface="Cambria Math" panose="02040503050406030204" pitchFamily="18" charset="0"/>
                              </a:rPr>
                              <m:t>min</m:t>
                            </m:r>
                          </m:e>
                          <m:lim>
                            <m:acc>
                              <m:accPr>
                                <m:chr m:val="̅"/>
                                <m:ctrlPr>
                                  <a:rPr lang="ru-RU" sz="1200" i="1">
                                    <a:solidFill>
                                      <a:srgbClr val="836967"/>
                                    </a:solidFill>
                                    <a:latin typeface="Cambria Math" panose="02040503050406030204" pitchFamily="18" charset="0"/>
                                  </a:rPr>
                                </m:ctrlPr>
                              </m:accPr>
                              <m:e>
                                <m:r>
                                  <a:rPr lang="ru-RU" sz="1200" i="1">
                                    <a:latin typeface="Cambria Math" panose="02040503050406030204" pitchFamily="18" charset="0"/>
                                  </a:rPr>
                                  <m:t>𝑈</m:t>
                                </m:r>
                              </m:e>
                            </m:acc>
                            <m:d>
                              <m:dPr>
                                <m:ctrlPr>
                                  <a:rPr lang="ru-RU" sz="1200" i="1">
                                    <a:solidFill>
                                      <a:srgbClr val="836967"/>
                                    </a:solidFill>
                                    <a:latin typeface="Cambria Math" panose="02040503050406030204" pitchFamily="18" charset="0"/>
                                  </a:rPr>
                                </m:ctrlPr>
                              </m:dPr>
                              <m:e>
                                <m:sSub>
                                  <m:sSubPr>
                                    <m:ctrlPr>
                                      <a:rPr lang="ru-RU" sz="1200" i="1">
                                        <a:solidFill>
                                          <a:srgbClr val="836967"/>
                                        </a:solidFill>
                                        <a:latin typeface="Cambria Math" panose="02040503050406030204" pitchFamily="18" charset="0"/>
                                      </a:rPr>
                                    </m:ctrlPr>
                                  </m:sSubPr>
                                  <m:e>
                                    <m:acc>
                                      <m:accPr>
                                        <m:chr m:val="̅"/>
                                        <m:ctrlPr>
                                          <a:rPr lang="ru-RU" sz="1200" i="1">
                                            <a:solidFill>
                                              <a:srgbClr val="836967"/>
                                            </a:solidFill>
                                            <a:latin typeface="Cambria Math" panose="02040503050406030204" pitchFamily="18" charset="0"/>
                                          </a:rPr>
                                        </m:ctrlPr>
                                      </m:accPr>
                                      <m:e>
                                        <m:r>
                                          <a:rPr lang="ru-RU" sz="1200" i="1">
                                            <a:latin typeface="Cambria Math" panose="02040503050406030204" pitchFamily="18" charset="0"/>
                                          </a:rPr>
                                          <m:t>𝑟</m:t>
                                        </m:r>
                                      </m:e>
                                    </m:acc>
                                  </m:e>
                                  <m:sub>
                                    <m:r>
                                      <a:rPr lang="ru-RU" sz="1200" i="1">
                                        <a:latin typeface="Cambria Math" panose="02040503050406030204" pitchFamily="18" charset="0"/>
                                      </a:rPr>
                                      <m:t>𝑠</m:t>
                                    </m:r>
                                  </m:sub>
                                </m:sSub>
                                <m:r>
                                  <a:rPr lang="ru-RU" sz="1200" i="0">
                                    <a:latin typeface="Cambria Math" panose="02040503050406030204" pitchFamily="18" charset="0"/>
                                  </a:rPr>
                                  <m:t>,</m:t>
                                </m:r>
                                <m:sSub>
                                  <m:sSubPr>
                                    <m:ctrlPr>
                                      <a:rPr lang="ru-RU" sz="1200" i="1">
                                        <a:solidFill>
                                          <a:srgbClr val="836967"/>
                                        </a:solidFill>
                                        <a:latin typeface="Cambria Math" panose="02040503050406030204" pitchFamily="18" charset="0"/>
                                      </a:rPr>
                                    </m:ctrlPr>
                                  </m:sSubPr>
                                  <m:e>
                                    <m:r>
                                      <a:rPr lang="ru-RU" sz="1200" i="1">
                                        <a:latin typeface="Cambria Math" panose="02040503050406030204" pitchFamily="18" charset="0"/>
                                      </a:rPr>
                                      <m:t>𝑡</m:t>
                                    </m:r>
                                  </m:e>
                                  <m:sub>
                                    <m:r>
                                      <a:rPr lang="ru-RU" sz="1200" i="1">
                                        <a:latin typeface="Cambria Math" panose="02040503050406030204" pitchFamily="18" charset="0"/>
                                      </a:rPr>
                                      <m:t>𝑠</m:t>
                                    </m:r>
                                  </m:sub>
                                </m:sSub>
                              </m:e>
                            </m:d>
                          </m:lim>
                        </m:limLow>
                      </m:fName>
                      <m:e>
                        <m:d>
                          <m:dPr>
                            <m:begChr m:val="{"/>
                            <m:endChr m:val="}"/>
                            <m:ctrlPr>
                              <a:rPr lang="ru-RU" sz="1200" i="1">
                                <a:solidFill>
                                  <a:srgbClr val="836967"/>
                                </a:solidFill>
                                <a:latin typeface="Cambria Math" panose="02040503050406030204" pitchFamily="18" charset="0"/>
                              </a:rPr>
                            </m:ctrlPr>
                          </m:dPr>
                          <m:e>
                            <m:d>
                              <m:dPr>
                                <m:begChr m:val="‖"/>
                                <m:endChr m:val="‖"/>
                                <m:ctrlPr>
                                  <a:rPr lang="ru-RU" sz="1200" i="1">
                                    <a:solidFill>
                                      <a:srgbClr val="836967"/>
                                    </a:solidFill>
                                    <a:latin typeface="Cambria Math" panose="02040503050406030204" pitchFamily="18" charset="0"/>
                                  </a:rPr>
                                </m:ctrlPr>
                              </m:dPr>
                              <m:e>
                                <m:acc>
                                  <m:accPr>
                                    <m:chr m:val="̅"/>
                                    <m:ctrlPr>
                                      <a:rPr lang="ru-RU" sz="1200" i="1">
                                        <a:solidFill>
                                          <a:srgbClr val="836967"/>
                                        </a:solidFill>
                                        <a:latin typeface="Cambria Math" panose="02040503050406030204" pitchFamily="18" charset="0"/>
                                      </a:rPr>
                                    </m:ctrlPr>
                                  </m:accPr>
                                  <m:e>
                                    <m:r>
                                      <a:rPr lang="ru-RU" sz="1200" i="1">
                                        <a:latin typeface="Cambria Math" panose="02040503050406030204" pitchFamily="18" charset="0"/>
                                      </a:rPr>
                                      <m:t>𝑢</m:t>
                                    </m:r>
                                  </m:e>
                                </m:acc>
                                <m:d>
                                  <m:dPr>
                                    <m:ctrlPr>
                                      <a:rPr lang="ru-RU" sz="1200" i="1">
                                        <a:solidFill>
                                          <a:srgbClr val="836967"/>
                                        </a:solidFill>
                                        <a:latin typeface="Cambria Math" panose="02040503050406030204" pitchFamily="18" charset="0"/>
                                      </a:rPr>
                                    </m:ctrlPr>
                                  </m:dPr>
                                  <m:e>
                                    <m:acc>
                                      <m:accPr>
                                        <m:chr m:val="̅"/>
                                        <m:ctrlPr>
                                          <a:rPr lang="ru-RU" sz="1200" i="1">
                                            <a:solidFill>
                                              <a:srgbClr val="836967"/>
                                            </a:solidFill>
                                            <a:latin typeface="Cambria Math" panose="02040503050406030204" pitchFamily="18" charset="0"/>
                                          </a:rPr>
                                        </m:ctrlPr>
                                      </m:accPr>
                                      <m:e>
                                        <m:r>
                                          <a:rPr lang="ru-RU" sz="1200" i="1">
                                            <a:latin typeface="Cambria Math" panose="02040503050406030204" pitchFamily="18" charset="0"/>
                                          </a:rPr>
                                          <m:t>𝑟</m:t>
                                        </m:r>
                                      </m:e>
                                    </m:acc>
                                    <m:r>
                                      <a:rPr lang="ru-RU" sz="1200" i="0">
                                        <a:latin typeface="Cambria Math" panose="02040503050406030204" pitchFamily="18" charset="0"/>
                                      </a:rPr>
                                      <m:t>,</m:t>
                                    </m:r>
                                    <m:r>
                                      <a:rPr lang="ru-RU" sz="1200" i="1">
                                        <a:latin typeface="Cambria Math" panose="02040503050406030204" pitchFamily="18" charset="0"/>
                                      </a:rPr>
                                      <m:t>𝑡</m:t>
                                    </m:r>
                                  </m:e>
                                </m:d>
                                <m:r>
                                  <a:rPr lang="ru-RU" sz="1200" i="0">
                                    <a:latin typeface="Cambria Math" panose="02040503050406030204" pitchFamily="18" charset="0"/>
                                  </a:rPr>
                                  <m:t>−</m:t>
                                </m:r>
                                <m:nary>
                                  <m:naryPr>
                                    <m:chr m:val="∬"/>
                                    <m:limLoc m:val="undOvr"/>
                                    <m:supHide m:val="on"/>
                                    <m:ctrlPr>
                                      <a:rPr lang="ru-RU" sz="1200" i="1">
                                        <a:latin typeface="Cambria Math" panose="02040503050406030204" pitchFamily="18" charset="0"/>
                                      </a:rPr>
                                    </m:ctrlPr>
                                  </m:naryPr>
                                  <m:sub>
                                    <m:r>
                                      <a:rPr lang="ru-RU" sz="1200" i="1">
                                        <a:latin typeface="Cambria Math" panose="02040503050406030204" pitchFamily="18" charset="0"/>
                                      </a:rPr>
                                      <m:t>𝑆</m:t>
                                    </m:r>
                                  </m:sub>
                                  <m:sup/>
                                  <m:e>
                                    <m:r>
                                      <a:rPr lang="ru-RU" sz="1200" i="1">
                                        <a:latin typeface="Cambria Math" panose="02040503050406030204" pitchFamily="18" charset="0"/>
                                      </a:rPr>
                                      <m:t>𝐺</m:t>
                                    </m:r>
                                    <m:d>
                                      <m:dPr>
                                        <m:ctrlPr>
                                          <a:rPr lang="ru-RU" sz="1200" i="1">
                                            <a:solidFill>
                                              <a:srgbClr val="836967"/>
                                            </a:solidFill>
                                            <a:latin typeface="Cambria Math" panose="02040503050406030204" pitchFamily="18" charset="0"/>
                                          </a:rPr>
                                        </m:ctrlPr>
                                      </m:dPr>
                                      <m:e>
                                        <m:acc>
                                          <m:accPr>
                                            <m:chr m:val="̅"/>
                                            <m:ctrlPr>
                                              <a:rPr lang="ru-RU" sz="1200" i="1">
                                                <a:solidFill>
                                                  <a:srgbClr val="836967"/>
                                                </a:solidFill>
                                                <a:latin typeface="Cambria Math" panose="02040503050406030204" pitchFamily="18" charset="0"/>
                                              </a:rPr>
                                            </m:ctrlPr>
                                          </m:accPr>
                                          <m:e>
                                            <m:r>
                                              <a:rPr lang="ru-RU" sz="1200" i="1">
                                                <a:latin typeface="Cambria Math" panose="02040503050406030204" pitchFamily="18" charset="0"/>
                                              </a:rPr>
                                              <m:t>𝑟</m:t>
                                            </m:r>
                                          </m:e>
                                        </m:acc>
                                        <m:r>
                                          <a:rPr lang="ru-RU" sz="1200" i="0">
                                            <a:latin typeface="Cambria Math" panose="02040503050406030204" pitchFamily="18" charset="0"/>
                                          </a:rPr>
                                          <m:t>,</m:t>
                                        </m:r>
                                        <m:sSub>
                                          <m:sSubPr>
                                            <m:ctrlPr>
                                              <a:rPr lang="ru-RU" sz="1200" i="1">
                                                <a:solidFill>
                                                  <a:srgbClr val="836967"/>
                                                </a:solidFill>
                                                <a:latin typeface="Cambria Math" panose="02040503050406030204" pitchFamily="18" charset="0"/>
                                              </a:rPr>
                                            </m:ctrlPr>
                                          </m:sSubPr>
                                          <m:e>
                                            <m:acc>
                                              <m:accPr>
                                                <m:chr m:val="̅"/>
                                                <m:ctrlPr>
                                                  <a:rPr lang="ru-RU" sz="1200" i="1">
                                                    <a:solidFill>
                                                      <a:srgbClr val="836967"/>
                                                    </a:solidFill>
                                                    <a:latin typeface="Cambria Math" panose="02040503050406030204" pitchFamily="18" charset="0"/>
                                                  </a:rPr>
                                                </m:ctrlPr>
                                              </m:accPr>
                                              <m:e>
                                                <m:r>
                                                  <a:rPr lang="ru-RU" sz="1200" i="1">
                                                    <a:latin typeface="Cambria Math" panose="02040503050406030204" pitchFamily="18" charset="0"/>
                                                  </a:rPr>
                                                  <m:t>𝑟</m:t>
                                                </m:r>
                                              </m:e>
                                            </m:acc>
                                          </m:e>
                                          <m:sub>
                                            <m:r>
                                              <a:rPr lang="ru-RU" sz="1200" i="1">
                                                <a:latin typeface="Cambria Math" panose="02040503050406030204" pitchFamily="18" charset="0"/>
                                              </a:rPr>
                                              <m:t>𝑠</m:t>
                                            </m:r>
                                          </m:sub>
                                        </m:sSub>
                                        <m:r>
                                          <a:rPr lang="ru-RU" sz="1200" i="0">
                                            <a:latin typeface="Cambria Math" panose="02040503050406030204" pitchFamily="18" charset="0"/>
                                          </a:rPr>
                                          <m:t>,</m:t>
                                        </m:r>
                                        <m:r>
                                          <a:rPr lang="ru-RU" sz="1200" i="1">
                                            <a:latin typeface="Cambria Math" panose="02040503050406030204" pitchFamily="18" charset="0"/>
                                          </a:rPr>
                                          <m:t>𝑡</m:t>
                                        </m:r>
                                        <m:r>
                                          <a:rPr lang="ru-RU" sz="1200" i="0">
                                            <a:latin typeface="Cambria Math" panose="02040503050406030204" pitchFamily="18" charset="0"/>
                                          </a:rPr>
                                          <m:t>,</m:t>
                                        </m:r>
                                        <m:sSub>
                                          <m:sSubPr>
                                            <m:ctrlPr>
                                              <a:rPr lang="ru-RU" sz="1200" i="1">
                                                <a:solidFill>
                                                  <a:srgbClr val="836967"/>
                                                </a:solidFill>
                                                <a:latin typeface="Cambria Math" panose="02040503050406030204" pitchFamily="18" charset="0"/>
                                              </a:rPr>
                                            </m:ctrlPr>
                                          </m:sSubPr>
                                          <m:e>
                                            <m:r>
                                              <a:rPr lang="ru-RU" sz="1200" i="1">
                                                <a:latin typeface="Cambria Math" panose="02040503050406030204" pitchFamily="18" charset="0"/>
                                              </a:rPr>
                                              <m:t>𝑡</m:t>
                                            </m:r>
                                          </m:e>
                                          <m:sub>
                                            <m:r>
                                              <a:rPr lang="ru-RU" sz="1200" i="1">
                                                <a:latin typeface="Cambria Math" panose="02040503050406030204" pitchFamily="18" charset="0"/>
                                              </a:rPr>
                                              <m:t>𝑠</m:t>
                                            </m:r>
                                          </m:sub>
                                        </m:sSub>
                                      </m:e>
                                    </m:d>
                                  </m:e>
                                </m:nary>
                                <m:acc>
                                  <m:accPr>
                                    <m:chr m:val="̅"/>
                                    <m:ctrlPr>
                                      <a:rPr lang="ru-RU" sz="1200" i="1">
                                        <a:solidFill>
                                          <a:srgbClr val="836967"/>
                                        </a:solidFill>
                                        <a:latin typeface="Cambria Math" panose="02040503050406030204" pitchFamily="18" charset="0"/>
                                      </a:rPr>
                                    </m:ctrlPr>
                                  </m:accPr>
                                  <m:e>
                                    <m:r>
                                      <a:rPr lang="ru-RU" sz="1200" i="1">
                                        <a:latin typeface="Cambria Math" panose="02040503050406030204" pitchFamily="18" charset="0"/>
                                      </a:rPr>
                                      <m:t>𝑈</m:t>
                                    </m:r>
                                  </m:e>
                                </m:acc>
                                <m:d>
                                  <m:dPr>
                                    <m:ctrlPr>
                                      <a:rPr lang="ru-RU" sz="1200" i="1">
                                        <a:solidFill>
                                          <a:srgbClr val="836967"/>
                                        </a:solidFill>
                                        <a:latin typeface="Cambria Math" panose="02040503050406030204" pitchFamily="18" charset="0"/>
                                      </a:rPr>
                                    </m:ctrlPr>
                                  </m:dPr>
                                  <m:e>
                                    <m:sSub>
                                      <m:sSubPr>
                                        <m:ctrlPr>
                                          <a:rPr lang="ru-RU" sz="1200" i="1">
                                            <a:solidFill>
                                              <a:srgbClr val="836967"/>
                                            </a:solidFill>
                                            <a:latin typeface="Cambria Math" panose="02040503050406030204" pitchFamily="18" charset="0"/>
                                          </a:rPr>
                                        </m:ctrlPr>
                                      </m:sSubPr>
                                      <m:e>
                                        <m:acc>
                                          <m:accPr>
                                            <m:chr m:val="̅"/>
                                            <m:ctrlPr>
                                              <a:rPr lang="ru-RU" sz="1200" i="1">
                                                <a:solidFill>
                                                  <a:srgbClr val="836967"/>
                                                </a:solidFill>
                                                <a:latin typeface="Cambria Math" panose="02040503050406030204" pitchFamily="18" charset="0"/>
                                              </a:rPr>
                                            </m:ctrlPr>
                                          </m:accPr>
                                          <m:e>
                                            <m:r>
                                              <a:rPr lang="ru-RU" sz="1200" i="1">
                                                <a:latin typeface="Cambria Math" panose="02040503050406030204" pitchFamily="18" charset="0"/>
                                              </a:rPr>
                                              <m:t>𝑟</m:t>
                                            </m:r>
                                          </m:e>
                                        </m:acc>
                                      </m:e>
                                      <m:sub>
                                        <m:r>
                                          <a:rPr lang="ru-RU" sz="1200" i="1">
                                            <a:latin typeface="Cambria Math" panose="02040503050406030204" pitchFamily="18" charset="0"/>
                                          </a:rPr>
                                          <m:t>𝑠</m:t>
                                        </m:r>
                                      </m:sub>
                                    </m:sSub>
                                    <m:r>
                                      <a:rPr lang="ru-RU" sz="1200" i="0">
                                        <a:latin typeface="Cambria Math" panose="02040503050406030204" pitchFamily="18" charset="0"/>
                                      </a:rPr>
                                      <m:t>,</m:t>
                                    </m:r>
                                    <m:sSub>
                                      <m:sSubPr>
                                        <m:ctrlPr>
                                          <a:rPr lang="ru-RU" sz="1200" i="1">
                                            <a:solidFill>
                                              <a:srgbClr val="836967"/>
                                            </a:solidFill>
                                            <a:latin typeface="Cambria Math" panose="02040503050406030204" pitchFamily="18" charset="0"/>
                                          </a:rPr>
                                        </m:ctrlPr>
                                      </m:sSubPr>
                                      <m:e>
                                        <m:r>
                                          <a:rPr lang="ru-RU" sz="1200" i="1">
                                            <a:latin typeface="Cambria Math" panose="02040503050406030204" pitchFamily="18" charset="0"/>
                                          </a:rPr>
                                          <m:t>𝑡</m:t>
                                        </m:r>
                                      </m:e>
                                      <m:sub>
                                        <m:r>
                                          <a:rPr lang="ru-RU" sz="1200" i="1">
                                            <a:latin typeface="Cambria Math" panose="02040503050406030204" pitchFamily="18" charset="0"/>
                                          </a:rPr>
                                          <m:t>𝑠</m:t>
                                        </m:r>
                                      </m:sub>
                                    </m:sSub>
                                  </m:e>
                                </m:d>
                                <m:r>
                                  <a:rPr lang="ru-RU" sz="1200" i="1">
                                    <a:latin typeface="Cambria Math" panose="02040503050406030204" pitchFamily="18" charset="0"/>
                                  </a:rPr>
                                  <m:t>𝑑𝑆</m:t>
                                </m:r>
                              </m:e>
                            </m:d>
                            <m:r>
                              <a:rPr lang="ru-RU" sz="1200" i="0">
                                <a:latin typeface="Cambria Math" panose="02040503050406030204" pitchFamily="18" charset="0"/>
                              </a:rPr>
                              <m:t>+</m:t>
                            </m:r>
                            <m:r>
                              <a:rPr lang="ru-RU" sz="1200" i="1">
                                <a:latin typeface="Cambria Math" panose="02040503050406030204" pitchFamily="18" charset="0"/>
                              </a:rPr>
                              <m:t>𝛼</m:t>
                            </m:r>
                            <m:r>
                              <a:rPr lang="ru-RU" sz="1200" i="1">
                                <a:latin typeface="Cambria Math" panose="02040503050406030204" pitchFamily="18" charset="0"/>
                              </a:rPr>
                              <m:t>𝑅</m:t>
                            </m:r>
                            <m:d>
                              <m:dPr>
                                <m:begChr m:val="["/>
                                <m:endChr m:val="]"/>
                                <m:ctrlPr>
                                  <a:rPr lang="ru-RU" sz="1200" i="1">
                                    <a:solidFill>
                                      <a:srgbClr val="836967"/>
                                    </a:solidFill>
                                    <a:latin typeface="Cambria Math" panose="02040503050406030204" pitchFamily="18" charset="0"/>
                                  </a:rPr>
                                </m:ctrlPr>
                              </m:dPr>
                              <m:e>
                                <m:acc>
                                  <m:accPr>
                                    <m:chr m:val="̅"/>
                                    <m:ctrlPr>
                                      <a:rPr lang="ru-RU" sz="1200" i="1">
                                        <a:solidFill>
                                          <a:srgbClr val="836967"/>
                                        </a:solidFill>
                                        <a:latin typeface="Cambria Math" panose="02040503050406030204" pitchFamily="18" charset="0"/>
                                      </a:rPr>
                                    </m:ctrlPr>
                                  </m:accPr>
                                  <m:e>
                                    <m:r>
                                      <a:rPr lang="ru-RU" sz="1200" i="1">
                                        <a:latin typeface="Cambria Math" panose="02040503050406030204" pitchFamily="18" charset="0"/>
                                      </a:rPr>
                                      <m:t>𝑈</m:t>
                                    </m:r>
                                  </m:e>
                                </m:acc>
                                <m:d>
                                  <m:dPr>
                                    <m:ctrlPr>
                                      <a:rPr lang="ru-RU" sz="1200" i="1">
                                        <a:solidFill>
                                          <a:srgbClr val="836967"/>
                                        </a:solidFill>
                                        <a:latin typeface="Cambria Math" panose="02040503050406030204" pitchFamily="18" charset="0"/>
                                      </a:rPr>
                                    </m:ctrlPr>
                                  </m:dPr>
                                  <m:e>
                                    <m:sSub>
                                      <m:sSubPr>
                                        <m:ctrlPr>
                                          <a:rPr lang="ru-RU" sz="1200" i="1">
                                            <a:solidFill>
                                              <a:srgbClr val="836967"/>
                                            </a:solidFill>
                                            <a:latin typeface="Cambria Math" panose="02040503050406030204" pitchFamily="18" charset="0"/>
                                          </a:rPr>
                                        </m:ctrlPr>
                                      </m:sSubPr>
                                      <m:e>
                                        <m:acc>
                                          <m:accPr>
                                            <m:chr m:val="̅"/>
                                            <m:ctrlPr>
                                              <a:rPr lang="ru-RU" sz="1200" i="1">
                                                <a:solidFill>
                                                  <a:srgbClr val="836967"/>
                                                </a:solidFill>
                                                <a:latin typeface="Cambria Math" panose="02040503050406030204" pitchFamily="18" charset="0"/>
                                              </a:rPr>
                                            </m:ctrlPr>
                                          </m:accPr>
                                          <m:e>
                                            <m:r>
                                              <a:rPr lang="ru-RU" sz="1200" i="1">
                                                <a:latin typeface="Cambria Math" panose="02040503050406030204" pitchFamily="18" charset="0"/>
                                              </a:rPr>
                                              <m:t>𝑟</m:t>
                                            </m:r>
                                          </m:e>
                                        </m:acc>
                                      </m:e>
                                      <m:sub>
                                        <m:r>
                                          <a:rPr lang="ru-RU" sz="1200" i="1">
                                            <a:latin typeface="Cambria Math" panose="02040503050406030204" pitchFamily="18" charset="0"/>
                                          </a:rPr>
                                          <m:t>𝑠</m:t>
                                        </m:r>
                                      </m:sub>
                                    </m:sSub>
                                    <m:r>
                                      <a:rPr lang="ru-RU" sz="1200" i="0">
                                        <a:latin typeface="Cambria Math" panose="02040503050406030204" pitchFamily="18" charset="0"/>
                                      </a:rPr>
                                      <m:t>,</m:t>
                                    </m:r>
                                    <m:sSub>
                                      <m:sSubPr>
                                        <m:ctrlPr>
                                          <a:rPr lang="ru-RU" sz="1200" i="1">
                                            <a:solidFill>
                                              <a:srgbClr val="836967"/>
                                            </a:solidFill>
                                            <a:latin typeface="Cambria Math" panose="02040503050406030204" pitchFamily="18" charset="0"/>
                                          </a:rPr>
                                        </m:ctrlPr>
                                      </m:sSubPr>
                                      <m:e>
                                        <m:r>
                                          <a:rPr lang="ru-RU" sz="1200" i="1">
                                            <a:latin typeface="Cambria Math" panose="02040503050406030204" pitchFamily="18" charset="0"/>
                                          </a:rPr>
                                          <m:t>𝑡</m:t>
                                        </m:r>
                                      </m:e>
                                      <m:sub>
                                        <m:r>
                                          <a:rPr lang="ru-RU" sz="1200" i="1">
                                            <a:latin typeface="Cambria Math" panose="02040503050406030204" pitchFamily="18" charset="0"/>
                                          </a:rPr>
                                          <m:t>𝑠</m:t>
                                        </m:r>
                                      </m:sub>
                                    </m:sSub>
                                  </m:e>
                                </m:d>
                              </m:e>
                            </m:d>
                          </m:e>
                        </m:d>
                      </m:e>
                    </m:func>
                  </m:oMath>
                </a14:m>
                <a:endParaRPr lang="ru-RU" sz="1600" dirty="0"/>
              </a:p>
            </p:txBody>
          </p:sp>
        </mc:Choice>
        <mc:Fallback xmlns="">
          <p:sp>
            <p:nvSpPr>
              <p:cNvPr id="19" name="TextBox 18">
                <a:extLst>
                  <a:ext uri="{FF2B5EF4-FFF2-40B4-BE49-F238E27FC236}">
                    <a16:creationId xmlns:a16="http://schemas.microsoft.com/office/drawing/2014/main" id="{26007A03-0C77-4D5E-41DF-94022E16390A}"/>
                  </a:ext>
                </a:extLst>
              </p:cNvPr>
              <p:cNvSpPr txBox="1">
                <a:spLocks noRot="1" noChangeAspect="1" noMove="1" noResize="1" noEditPoints="1" noAdjustHandles="1" noChangeArrowheads="1" noChangeShapeType="1" noTextEdit="1"/>
              </p:cNvSpPr>
              <p:nvPr/>
            </p:nvSpPr>
            <p:spPr>
              <a:xfrm>
                <a:off x="4572000" y="5191587"/>
                <a:ext cx="4613092" cy="559449"/>
              </a:xfrm>
              <a:prstGeom prst="rect">
                <a:avLst/>
              </a:prstGeom>
              <a:blipFill>
                <a:blip r:embed="rId8"/>
                <a:stretch>
                  <a:fillRect t="-26374" b="-82418"/>
                </a:stretch>
              </a:blipFill>
            </p:spPr>
            <p:txBody>
              <a:bodyPr/>
              <a:lstStyle/>
              <a:p>
                <a:r>
                  <a:rPr lang="ru-RU">
                    <a:noFill/>
                  </a:rPr>
                  <a:t> </a:t>
                </a:r>
              </a:p>
            </p:txBody>
          </p:sp>
        </mc:Fallback>
      </mc:AlternateContent>
      <p:sp>
        <p:nvSpPr>
          <p:cNvPr id="2" name="TextBox 1">
            <a:extLst>
              <a:ext uri="{FF2B5EF4-FFF2-40B4-BE49-F238E27FC236}">
                <a16:creationId xmlns:a16="http://schemas.microsoft.com/office/drawing/2014/main" id="{B255F018-346B-2D90-C9B0-3D64091C9424}"/>
              </a:ext>
            </a:extLst>
          </p:cNvPr>
          <p:cNvSpPr txBox="1"/>
          <p:nvPr/>
        </p:nvSpPr>
        <p:spPr>
          <a:xfrm>
            <a:off x="653671" y="126681"/>
            <a:ext cx="8115191" cy="369332"/>
          </a:xfrm>
          <a:prstGeom prst="rect">
            <a:avLst/>
          </a:prstGeom>
          <a:noFill/>
        </p:spPr>
        <p:txBody>
          <a:bodyPr wrap="square" rtlCol="0">
            <a:spAutoFit/>
          </a:bodyPr>
          <a:lstStyle/>
          <a:p>
            <a:r>
              <a:rPr lang="ru-RU" dirty="0"/>
              <a:t>Взаимная кинематика смежных плит: геодинамическая обстановка на границах</a:t>
            </a:r>
          </a:p>
        </p:txBody>
      </p:sp>
      <p:sp>
        <p:nvSpPr>
          <p:cNvPr id="3" name="1">
            <a:extLst>
              <a:ext uri="{FF2B5EF4-FFF2-40B4-BE49-F238E27FC236}">
                <a16:creationId xmlns:a16="http://schemas.microsoft.com/office/drawing/2014/main" id="{C0A8FCBF-9F7B-3CB1-269B-8F511146EBA3}"/>
              </a:ext>
            </a:extLst>
          </p:cNvPr>
          <p:cNvSpPr txBox="1"/>
          <p:nvPr/>
        </p:nvSpPr>
        <p:spPr>
          <a:xfrm>
            <a:off x="8713888" y="6317622"/>
            <a:ext cx="213200" cy="4360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defTabSz="825500">
              <a:defRPr sz="5000">
                <a:solidFill>
                  <a:srgbClr val="CCCDE4"/>
                </a:solidFill>
                <a:latin typeface="Inter Regular"/>
                <a:ea typeface="Inter Regular"/>
                <a:cs typeface="Inter Regular"/>
                <a:sym typeface="Inter Regular"/>
              </a:defRPr>
            </a:lvl1pPr>
          </a:lstStyle>
          <a:p>
            <a:fld id="{6451B66E-B795-485C-8A57-E41ACEB4C2EF}" type="slidenum">
              <a:rPr lang="ru-RU" sz="2500"/>
              <a:t>22</a:t>
            </a:fld>
            <a:endParaRPr sz="2500" dirty="0"/>
          </a:p>
        </p:txBody>
      </p:sp>
    </p:spTree>
    <p:extLst>
      <p:ext uri="{BB962C8B-B14F-4D97-AF65-F5344CB8AC3E}">
        <p14:creationId xmlns:p14="http://schemas.microsoft.com/office/powerpoint/2010/main" val="20291754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A4CF01F1-0ABA-14C2-93A6-55ADD330DC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229" y="748576"/>
            <a:ext cx="4613092" cy="1634026"/>
          </a:xfrm>
          <a:prstGeom prst="rect">
            <a:avLst/>
          </a:prstGeom>
        </p:spPr>
      </p:pic>
      <p:pic>
        <p:nvPicPr>
          <p:cNvPr id="9" name="Рисунок 8">
            <a:extLst>
              <a:ext uri="{FF2B5EF4-FFF2-40B4-BE49-F238E27FC236}">
                <a16:creationId xmlns:a16="http://schemas.microsoft.com/office/drawing/2014/main" id="{7B35B252-B65A-28D7-BC83-237B138D86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765" y="2426626"/>
            <a:ext cx="4613092" cy="2538335"/>
          </a:xfrm>
          <a:prstGeom prst="rect">
            <a:avLst/>
          </a:prstGeom>
        </p:spPr>
      </p:pic>
      <p:pic>
        <p:nvPicPr>
          <p:cNvPr id="2" name="Рисунок 1">
            <a:extLst>
              <a:ext uri="{FF2B5EF4-FFF2-40B4-BE49-F238E27FC236}">
                <a16:creationId xmlns:a16="http://schemas.microsoft.com/office/drawing/2014/main" id="{3B44CAC0-6DAB-6B73-CFA3-3120C74A0E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9578" y="1876352"/>
            <a:ext cx="3897838" cy="2172437"/>
          </a:xfrm>
          <a:prstGeom prst="rect">
            <a:avLst/>
          </a:prstGeom>
        </p:spPr>
      </p:pic>
      <p:grpSp>
        <p:nvGrpSpPr>
          <p:cNvPr id="3" name="Группа 2">
            <a:extLst>
              <a:ext uri="{FF2B5EF4-FFF2-40B4-BE49-F238E27FC236}">
                <a16:creationId xmlns:a16="http://schemas.microsoft.com/office/drawing/2014/main" id="{934ECC80-7557-7860-876B-23F3EB5C10DA}"/>
              </a:ext>
            </a:extLst>
          </p:cNvPr>
          <p:cNvGrpSpPr/>
          <p:nvPr/>
        </p:nvGrpSpPr>
        <p:grpSpPr>
          <a:xfrm>
            <a:off x="3619189" y="4242761"/>
            <a:ext cx="4230584" cy="2185892"/>
            <a:chOff x="4799403" y="3298260"/>
            <a:chExt cx="4230584" cy="2185892"/>
          </a:xfrm>
        </p:grpSpPr>
        <p:sp>
          <p:nvSpPr>
            <p:cNvPr id="4" name="Надпись 523">
              <a:extLst>
                <a:ext uri="{FF2B5EF4-FFF2-40B4-BE49-F238E27FC236}">
                  <a16:creationId xmlns:a16="http://schemas.microsoft.com/office/drawing/2014/main" id="{13F48166-9253-74AD-80DC-6F02031C7AE4}"/>
                </a:ext>
              </a:extLst>
            </p:cNvPr>
            <p:cNvSpPr txBox="1"/>
            <p:nvPr/>
          </p:nvSpPr>
          <p:spPr>
            <a:xfrm>
              <a:off x="4811683" y="3753621"/>
              <a:ext cx="871777" cy="276999"/>
            </a:xfrm>
            <a:prstGeom prst="rect">
              <a:avLst/>
            </a:prstGeom>
            <a:noFill/>
          </p:spPr>
          <p:txBody>
            <a:bodyPr wrap="none" rtlCol="0">
              <a:spAutoFit/>
            </a:bodyPr>
            <a:lstStyle/>
            <a:p>
              <a:pPr>
                <a:spcAft>
                  <a:spcPts val="0"/>
                </a:spcAft>
              </a:pPr>
              <a:r>
                <a:rPr lang="ru-RU" sz="1200" kern="1200" dirty="0">
                  <a:solidFill>
                    <a:srgbClr val="000000"/>
                  </a:solidFill>
                  <a:effectLst/>
                  <a:latin typeface="Calibri" charset="0"/>
                  <a:ea typeface="Times New Roman" charset="0"/>
                  <a:cs typeface="Times New Roman" charset="0"/>
                </a:rPr>
                <a:t>Континент</a:t>
              </a:r>
              <a:endParaRPr lang="ru-RU" sz="1200" dirty="0">
                <a:effectLst/>
                <a:latin typeface="Times New Roman" charset="0"/>
                <a:ea typeface="Times New Roman" charset="0"/>
              </a:endParaRPr>
            </a:p>
          </p:txBody>
        </p:sp>
        <p:cxnSp>
          <p:nvCxnSpPr>
            <p:cNvPr id="6" name="Прямая соединительная линия 5">
              <a:extLst>
                <a:ext uri="{FF2B5EF4-FFF2-40B4-BE49-F238E27FC236}">
                  <a16:creationId xmlns:a16="http://schemas.microsoft.com/office/drawing/2014/main" id="{A616AAF3-1D0B-DE72-8DD9-706A56A46D4A}"/>
                </a:ext>
              </a:extLst>
            </p:cNvPr>
            <p:cNvCxnSpPr/>
            <p:nvPr/>
          </p:nvCxnSpPr>
          <p:spPr>
            <a:xfrm>
              <a:off x="4799403" y="3813788"/>
              <a:ext cx="4230584" cy="1773"/>
            </a:xfrm>
            <a:prstGeom prst="line">
              <a:avLst/>
            </a:prstGeom>
            <a:ln cap="rnd">
              <a:solidFill>
                <a:srgbClr val="0A31FB"/>
              </a:solidFill>
            </a:ln>
            <a:effectLst/>
          </p:spPr>
          <p:style>
            <a:lnRef idx="2">
              <a:schemeClr val="accent1"/>
            </a:lnRef>
            <a:fillRef idx="0">
              <a:schemeClr val="accent1"/>
            </a:fillRef>
            <a:effectRef idx="1">
              <a:schemeClr val="accent1"/>
            </a:effectRef>
            <a:fontRef idx="minor">
              <a:schemeClr val="tx1"/>
            </a:fontRef>
          </p:style>
        </p:cxnSp>
        <p:cxnSp>
          <p:nvCxnSpPr>
            <p:cNvPr id="8" name="Прямая соединительная линия 7">
              <a:extLst>
                <a:ext uri="{FF2B5EF4-FFF2-40B4-BE49-F238E27FC236}">
                  <a16:creationId xmlns:a16="http://schemas.microsoft.com/office/drawing/2014/main" id="{01A15642-686D-0BDC-5C2D-EE958B4E0925}"/>
                </a:ext>
              </a:extLst>
            </p:cNvPr>
            <p:cNvCxnSpPr/>
            <p:nvPr/>
          </p:nvCxnSpPr>
          <p:spPr>
            <a:xfrm flipV="1">
              <a:off x="5668184" y="4153957"/>
              <a:ext cx="1147582" cy="1092129"/>
            </a:xfrm>
            <a:prstGeom prst="line">
              <a:avLst/>
            </a:prstGeom>
            <a:ln cap="rnd">
              <a:solidFill>
                <a:srgbClr val="0A31FB"/>
              </a:solidFill>
            </a:ln>
            <a:effectLst/>
          </p:spPr>
          <p:style>
            <a:lnRef idx="2">
              <a:schemeClr val="accent1"/>
            </a:lnRef>
            <a:fillRef idx="0">
              <a:schemeClr val="accent1"/>
            </a:fillRef>
            <a:effectRef idx="1">
              <a:schemeClr val="accent1"/>
            </a:effectRef>
            <a:fontRef idx="minor">
              <a:schemeClr val="tx1"/>
            </a:fontRef>
          </p:style>
        </p:cxnSp>
        <p:cxnSp>
          <p:nvCxnSpPr>
            <p:cNvPr id="16" name="Прямая со стрелкой 15">
              <a:extLst>
                <a:ext uri="{FF2B5EF4-FFF2-40B4-BE49-F238E27FC236}">
                  <a16:creationId xmlns:a16="http://schemas.microsoft.com/office/drawing/2014/main" id="{FDCEDC51-6916-D153-6D56-BBAD66B2E229}"/>
                </a:ext>
              </a:extLst>
            </p:cNvPr>
            <p:cNvCxnSpPr/>
            <p:nvPr/>
          </p:nvCxnSpPr>
          <p:spPr>
            <a:xfrm flipH="1" flipV="1">
              <a:off x="7479368" y="3987600"/>
              <a:ext cx="1120795" cy="1833"/>
            </a:xfrm>
            <a:prstGeom prst="straightConnector1">
              <a:avLst/>
            </a:prstGeom>
            <a:ln w="254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8" name="Прямая со стрелкой 17">
              <a:extLst>
                <a:ext uri="{FF2B5EF4-FFF2-40B4-BE49-F238E27FC236}">
                  <a16:creationId xmlns:a16="http://schemas.microsoft.com/office/drawing/2014/main" id="{24E043DA-34F3-EA15-C420-53A197B10CFA}"/>
                </a:ext>
              </a:extLst>
            </p:cNvPr>
            <p:cNvCxnSpPr/>
            <p:nvPr/>
          </p:nvCxnSpPr>
          <p:spPr>
            <a:xfrm flipH="1" flipV="1">
              <a:off x="5322428" y="3696517"/>
              <a:ext cx="452948" cy="119044"/>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0" name="Прямая соединительная линия 19">
              <a:extLst>
                <a:ext uri="{FF2B5EF4-FFF2-40B4-BE49-F238E27FC236}">
                  <a16:creationId xmlns:a16="http://schemas.microsoft.com/office/drawing/2014/main" id="{D92A324F-3F46-B943-4430-69E8F4B624DF}"/>
                </a:ext>
              </a:extLst>
            </p:cNvPr>
            <p:cNvCxnSpPr/>
            <p:nvPr/>
          </p:nvCxnSpPr>
          <p:spPr>
            <a:xfrm flipV="1">
              <a:off x="5948099" y="4422513"/>
              <a:ext cx="1115403" cy="1061639"/>
            </a:xfrm>
            <a:prstGeom prst="line">
              <a:avLst/>
            </a:prstGeom>
            <a:ln cap="rnd">
              <a:solidFill>
                <a:srgbClr val="0A31FB"/>
              </a:solidFill>
            </a:ln>
            <a:effectLst/>
          </p:spPr>
          <p:style>
            <a:lnRef idx="2">
              <a:schemeClr val="accent1"/>
            </a:lnRef>
            <a:fillRef idx="0">
              <a:schemeClr val="accent1"/>
            </a:fillRef>
            <a:effectRef idx="1">
              <a:schemeClr val="accent1"/>
            </a:effectRef>
            <a:fontRef idx="minor">
              <a:schemeClr val="tx1"/>
            </a:fontRef>
          </p:style>
        </p:cxnSp>
        <p:cxnSp>
          <p:nvCxnSpPr>
            <p:cNvPr id="21" name="Прямая соединительная линия 20">
              <a:extLst>
                <a:ext uri="{FF2B5EF4-FFF2-40B4-BE49-F238E27FC236}">
                  <a16:creationId xmlns:a16="http://schemas.microsoft.com/office/drawing/2014/main" id="{BD493771-228A-F38F-4526-DA21A3ECD28E}"/>
                </a:ext>
              </a:extLst>
            </p:cNvPr>
            <p:cNvCxnSpPr/>
            <p:nvPr/>
          </p:nvCxnSpPr>
          <p:spPr>
            <a:xfrm flipH="1">
              <a:off x="7544871" y="4166335"/>
              <a:ext cx="1485116" cy="4715"/>
            </a:xfrm>
            <a:prstGeom prst="line">
              <a:avLst/>
            </a:prstGeom>
            <a:ln cap="rnd">
              <a:solidFill>
                <a:srgbClr val="0A31FB"/>
              </a:solidFill>
            </a:ln>
            <a:effectLst/>
          </p:spPr>
          <p:style>
            <a:lnRef idx="2">
              <a:schemeClr val="accent1"/>
            </a:lnRef>
            <a:fillRef idx="0">
              <a:schemeClr val="accent1"/>
            </a:fillRef>
            <a:effectRef idx="1">
              <a:schemeClr val="accent1"/>
            </a:effectRef>
            <a:fontRef idx="minor">
              <a:schemeClr val="tx1"/>
            </a:fontRef>
          </p:style>
        </p:cxnSp>
        <p:sp>
          <p:nvSpPr>
            <p:cNvPr id="22" name="Надпись 504">
              <a:extLst>
                <a:ext uri="{FF2B5EF4-FFF2-40B4-BE49-F238E27FC236}">
                  <a16:creationId xmlns:a16="http://schemas.microsoft.com/office/drawing/2014/main" id="{867A1E4E-F127-742C-ADB7-DA604C0A4208}"/>
                </a:ext>
              </a:extLst>
            </p:cNvPr>
            <p:cNvSpPr txBox="1"/>
            <p:nvPr/>
          </p:nvSpPr>
          <p:spPr>
            <a:xfrm>
              <a:off x="5575642" y="3798279"/>
              <a:ext cx="470000" cy="253916"/>
            </a:xfrm>
            <a:prstGeom prst="rect">
              <a:avLst/>
            </a:prstGeom>
            <a:noFill/>
          </p:spPr>
          <p:txBody>
            <a:bodyPr wrap="none" rtlCol="0">
              <a:spAutoFit/>
            </a:bodyPr>
            <a:lstStyle/>
            <a:p>
              <a:pPr>
                <a:spcAft>
                  <a:spcPts val="0"/>
                </a:spcAft>
              </a:pPr>
              <a:r>
                <a:rPr lang="ru-RU" sz="1050" kern="1200" dirty="0">
                  <a:solidFill>
                    <a:srgbClr val="FF0000"/>
                  </a:solidFill>
                  <a:effectLst/>
                  <a:latin typeface="Calibri" charset="0"/>
                  <a:ea typeface="Times New Roman" charset="0"/>
                  <a:cs typeface="Times New Roman" charset="0"/>
                </a:rPr>
                <a:t>ГНСС</a:t>
              </a:r>
              <a:endParaRPr lang="ru-RU" sz="1200" dirty="0">
                <a:solidFill>
                  <a:srgbClr val="FF0000"/>
                </a:solidFill>
                <a:effectLst/>
                <a:latin typeface="Times New Roman" charset="0"/>
                <a:ea typeface="Times New Roman" charset="0"/>
              </a:endParaRPr>
            </a:p>
          </p:txBody>
        </p:sp>
        <p:cxnSp>
          <p:nvCxnSpPr>
            <p:cNvPr id="23" name="Прямая со стрелкой 22">
              <a:extLst>
                <a:ext uri="{FF2B5EF4-FFF2-40B4-BE49-F238E27FC236}">
                  <a16:creationId xmlns:a16="http://schemas.microsoft.com/office/drawing/2014/main" id="{F0FBFE17-852A-CA0B-543D-AFB74206151C}"/>
                </a:ext>
              </a:extLst>
            </p:cNvPr>
            <p:cNvCxnSpPr/>
            <p:nvPr/>
          </p:nvCxnSpPr>
          <p:spPr>
            <a:xfrm flipH="1" flipV="1">
              <a:off x="5322428" y="3575259"/>
              <a:ext cx="497080" cy="244495"/>
            </a:xfrm>
            <a:prstGeom prst="straightConnector1">
              <a:avLst/>
            </a:prstGeom>
            <a:ln>
              <a:solidFill>
                <a:srgbClr val="0A31FB"/>
              </a:solidFill>
              <a:headEnd type="oval" w="lg" len="lg"/>
              <a:tailEnd type="triangle"/>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4" name="Прямоугольник 23">
                  <a:extLst>
                    <a:ext uri="{FF2B5EF4-FFF2-40B4-BE49-F238E27FC236}">
                      <a16:creationId xmlns:a16="http://schemas.microsoft.com/office/drawing/2014/main" id="{1E55B382-E97D-FC90-CEFA-D4DB7927B767}"/>
                    </a:ext>
                  </a:extLst>
                </p:cNvPr>
                <p:cNvSpPr/>
                <p:nvPr/>
              </p:nvSpPr>
              <p:spPr>
                <a:xfrm>
                  <a:off x="8447024" y="3785746"/>
                  <a:ext cx="560282" cy="253916"/>
                </a:xfrm>
                <a:prstGeom prst="rect">
                  <a:avLst/>
                </a:prstGeom>
              </p:spPr>
              <p:txBody>
                <a:bodyPr wrap="none">
                  <a:spAutoFit/>
                </a:bodyPr>
                <a:lstStyle/>
                <a:p>
                  <a:pPr>
                    <a:spcAft>
                      <a:spcPts val="0"/>
                    </a:spcAft>
                  </a:pPr>
                  <a14:m>
                    <m:oMathPara xmlns:m="http://schemas.openxmlformats.org/officeDocument/2006/math">
                      <m:oMathParaPr>
                        <m:jc m:val="centerGroup"/>
                      </m:oMathParaPr>
                      <m:oMath xmlns:m="http://schemas.openxmlformats.org/officeDocument/2006/math">
                        <m:sSub>
                          <m:sSubPr>
                            <m:ctrlPr>
                              <a:rPr lang="ru-RU" sz="1050" i="1" kern="1200" smtClean="0">
                                <a:solidFill>
                                  <a:srgbClr val="000000"/>
                                </a:solidFill>
                                <a:effectLst/>
                                <a:latin typeface="Cambria Math" panose="02040503050406030204" pitchFamily="18" charset="0"/>
                                <a:ea typeface="Cambria Math" charset="0"/>
                                <a:cs typeface="Cambria Math" charset="0"/>
                              </a:rPr>
                            </m:ctrlPr>
                          </m:sSubPr>
                          <m:e>
                            <m:r>
                              <a:rPr lang="en-US" sz="1050" b="0" i="1" kern="1200" smtClean="0">
                                <a:solidFill>
                                  <a:srgbClr val="000000"/>
                                </a:solidFill>
                                <a:effectLst/>
                                <a:latin typeface="Cambria Math" charset="0"/>
                                <a:ea typeface="Cambria Math" charset="0"/>
                                <a:cs typeface="Cambria Math" charset="0"/>
                              </a:rPr>
                              <m:t>𝑢</m:t>
                            </m:r>
                          </m:e>
                          <m:sub>
                            <m:r>
                              <a:rPr lang="en-US" sz="1050" b="0" i="1" kern="1200" smtClean="0">
                                <a:solidFill>
                                  <a:srgbClr val="000000"/>
                                </a:solidFill>
                                <a:effectLst/>
                                <a:latin typeface="Cambria Math" charset="0"/>
                                <a:ea typeface="Cambria Math" charset="0"/>
                                <a:cs typeface="Cambria Math" charset="0"/>
                              </a:rPr>
                              <m:t>𝑃𝑙𝑎𝑡𝑒</m:t>
                            </m:r>
                          </m:sub>
                        </m:sSub>
                      </m:oMath>
                    </m:oMathPara>
                  </a14:m>
                  <a:endParaRPr lang="ru-RU" sz="1200" dirty="0">
                    <a:effectLst/>
                    <a:latin typeface="Times New Roman" charset="0"/>
                    <a:ea typeface="Times New Roman" charset="0"/>
                  </a:endParaRPr>
                </a:p>
              </p:txBody>
            </p:sp>
          </mc:Choice>
          <mc:Fallback xmlns="">
            <p:sp>
              <p:nvSpPr>
                <p:cNvPr id="2898" name="Прямоугольник 2897"/>
                <p:cNvSpPr>
                  <a:spLocks noRot="1" noChangeAspect="1" noMove="1" noResize="1" noEditPoints="1" noAdjustHandles="1" noChangeArrowheads="1" noChangeShapeType="1" noTextEdit="1"/>
                </p:cNvSpPr>
                <p:nvPr/>
              </p:nvSpPr>
              <p:spPr>
                <a:xfrm>
                  <a:off x="8447024" y="3785746"/>
                  <a:ext cx="560282" cy="253916"/>
                </a:xfrm>
                <a:prstGeom prst="rect">
                  <a:avLst/>
                </a:prstGeom>
                <a:blipFill rotWithShape="0">
                  <a:blip r:embed="rId5"/>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25" name="Прямоугольник 24">
                  <a:extLst>
                    <a:ext uri="{FF2B5EF4-FFF2-40B4-BE49-F238E27FC236}">
                      <a16:creationId xmlns:a16="http://schemas.microsoft.com/office/drawing/2014/main" id="{30C732CB-C455-678F-5A0A-9F2F24050246}"/>
                    </a:ext>
                  </a:extLst>
                </p:cNvPr>
                <p:cNvSpPr/>
                <p:nvPr/>
              </p:nvSpPr>
              <p:spPr>
                <a:xfrm>
                  <a:off x="4918171" y="3547991"/>
                  <a:ext cx="546368" cy="261610"/>
                </a:xfrm>
                <a:prstGeom prst="rect">
                  <a:avLst/>
                </a:prstGeom>
              </p:spPr>
              <p:txBody>
                <a:bodyPr wrap="none">
                  <a:spAutoFit/>
                </a:bodyPr>
                <a:lstStyle/>
                <a:p>
                  <a:pPr>
                    <a:spcAft>
                      <a:spcPts val="0"/>
                    </a:spcAft>
                  </a:pPr>
                  <a14:m>
                    <m:oMathPara xmlns:m="http://schemas.openxmlformats.org/officeDocument/2006/math">
                      <m:oMathParaPr>
                        <m:jc m:val="centerGroup"/>
                      </m:oMathParaPr>
                      <m:oMath xmlns:m="http://schemas.openxmlformats.org/officeDocument/2006/math">
                        <m:sSub>
                          <m:sSubPr>
                            <m:ctrlPr>
                              <a:rPr lang="ru-RU" sz="1100" i="1" kern="1200" smtClean="0">
                                <a:solidFill>
                                  <a:srgbClr val="FF0000"/>
                                </a:solidFill>
                                <a:effectLst/>
                                <a:latin typeface="Cambria Math" panose="02040503050406030204" pitchFamily="18" charset="0"/>
                                <a:ea typeface="Times New Roman" charset="0"/>
                                <a:cs typeface="Times New Roman" charset="0"/>
                              </a:rPr>
                            </m:ctrlPr>
                          </m:sSubPr>
                          <m:e>
                            <m:bar>
                              <m:barPr>
                                <m:pos m:val="top"/>
                                <m:ctrlPr>
                                  <a:rPr lang="ru-RU" sz="1100" i="1" kern="1200">
                                    <a:solidFill>
                                      <a:srgbClr val="FF0000"/>
                                    </a:solidFill>
                                    <a:effectLst/>
                                    <a:latin typeface="Cambria Math" panose="02040503050406030204" pitchFamily="18" charset="0"/>
                                    <a:ea typeface="Times New Roman" charset="0"/>
                                    <a:cs typeface="Times New Roman" charset="0"/>
                                  </a:rPr>
                                </m:ctrlPr>
                              </m:barPr>
                              <m:e>
                                <m:r>
                                  <a:rPr lang="en-US" sz="1100" i="1" kern="1200">
                                    <a:solidFill>
                                      <a:srgbClr val="FF0000"/>
                                    </a:solidFill>
                                    <a:effectLst/>
                                    <a:latin typeface="Cambria Math" charset="0"/>
                                    <a:ea typeface="Times New Roman" charset="0"/>
                                    <a:cs typeface="Times New Roman" charset="0"/>
                                  </a:rPr>
                                  <m:t>𝑢</m:t>
                                </m:r>
                              </m:e>
                            </m:bar>
                          </m:e>
                          <m:sub>
                            <m:r>
                              <a:rPr lang="ru-RU" sz="1100" b="0" i="1" kern="1200" smtClean="0">
                                <a:solidFill>
                                  <a:srgbClr val="FF0000"/>
                                </a:solidFill>
                                <a:effectLst/>
                                <a:latin typeface="Cambria Math" panose="02040503050406030204" pitchFamily="18" charset="0"/>
                                <a:ea typeface="Times New Roman" charset="0"/>
                                <a:cs typeface="Times New Roman" charset="0"/>
                              </a:rPr>
                              <m:t>ГНСС</m:t>
                            </m:r>
                          </m:sub>
                        </m:sSub>
                      </m:oMath>
                    </m:oMathPara>
                  </a14:m>
                  <a:endParaRPr lang="ru-RU" sz="1200" dirty="0">
                    <a:effectLst/>
                    <a:latin typeface="Times New Roman" charset="0"/>
                    <a:ea typeface="Times New Roman" charset="0"/>
                  </a:endParaRPr>
                </a:p>
              </p:txBody>
            </p:sp>
          </mc:Choice>
          <mc:Fallback xmlns="">
            <p:sp>
              <p:nvSpPr>
                <p:cNvPr id="25" name="Прямоугольник 24">
                  <a:extLst>
                    <a:ext uri="{FF2B5EF4-FFF2-40B4-BE49-F238E27FC236}">
                      <a16:creationId xmlns:a16="http://schemas.microsoft.com/office/drawing/2014/main" id="{30C732CB-C455-678F-5A0A-9F2F24050246}"/>
                    </a:ext>
                  </a:extLst>
                </p:cNvPr>
                <p:cNvSpPr>
                  <a:spLocks noRot="1" noChangeAspect="1" noMove="1" noResize="1" noEditPoints="1" noAdjustHandles="1" noChangeArrowheads="1" noChangeShapeType="1" noTextEdit="1"/>
                </p:cNvSpPr>
                <p:nvPr/>
              </p:nvSpPr>
              <p:spPr>
                <a:xfrm>
                  <a:off x="4918171" y="3547991"/>
                  <a:ext cx="546368" cy="261610"/>
                </a:xfrm>
                <a:prstGeom prst="rect">
                  <a:avLst/>
                </a:prstGeom>
                <a:blipFill>
                  <a:blip r:embed="rId6"/>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26" name="Прямоугольник 25">
                  <a:extLst>
                    <a:ext uri="{FF2B5EF4-FFF2-40B4-BE49-F238E27FC236}">
                      <a16:creationId xmlns:a16="http://schemas.microsoft.com/office/drawing/2014/main" id="{6D112E3E-2EFA-79C2-D185-39613640FF53}"/>
                    </a:ext>
                  </a:extLst>
                </p:cNvPr>
                <p:cNvSpPr/>
                <p:nvPr/>
              </p:nvSpPr>
              <p:spPr>
                <a:xfrm>
                  <a:off x="5001998" y="3298260"/>
                  <a:ext cx="593704" cy="276999"/>
                </a:xfrm>
                <a:prstGeom prst="rect">
                  <a:avLst/>
                </a:prstGeom>
              </p:spPr>
              <p:txBody>
                <a:bodyPr wrap="square">
                  <a:spAutoFit/>
                </a:bodyPr>
                <a:lstStyle/>
                <a:p>
                  <a:pPr>
                    <a:spcAft>
                      <a:spcPts val="0"/>
                    </a:spcAft>
                  </a:pPr>
                  <a14:m>
                    <m:oMathPara xmlns:m="http://schemas.openxmlformats.org/officeDocument/2006/math">
                      <m:oMathParaPr>
                        <m:jc m:val="centerGroup"/>
                      </m:oMathParaPr>
                      <m:oMath xmlns:m="http://schemas.openxmlformats.org/officeDocument/2006/math">
                        <m:bar>
                          <m:barPr>
                            <m:pos m:val="top"/>
                            <m:ctrlPr>
                              <a:rPr lang="ru-RU" sz="1200" i="1" kern="1200" smtClean="0">
                                <a:solidFill>
                                  <a:srgbClr val="0A30FC"/>
                                </a:solidFill>
                                <a:effectLst/>
                                <a:latin typeface="Cambria Math" panose="02040503050406030204" pitchFamily="18" charset="0"/>
                                <a:ea typeface="Times New Roman" charset="0"/>
                                <a:cs typeface="Times New Roman" charset="0"/>
                              </a:rPr>
                            </m:ctrlPr>
                          </m:barPr>
                          <m:e>
                            <m:r>
                              <a:rPr lang="en-US" sz="1200" i="1" kern="1200" smtClean="0">
                                <a:solidFill>
                                  <a:srgbClr val="0A30FC"/>
                                </a:solidFill>
                                <a:effectLst/>
                                <a:latin typeface="Cambria Math" charset="0"/>
                                <a:ea typeface="Times New Roman" charset="0"/>
                                <a:cs typeface="Times New Roman" charset="0"/>
                              </a:rPr>
                              <m:t>𝑢</m:t>
                            </m:r>
                          </m:e>
                        </m:bar>
                        <m:r>
                          <a:rPr lang="en-US" sz="1200" i="1" kern="1200" baseline="-25000" smtClean="0">
                            <a:solidFill>
                              <a:srgbClr val="0A30FC"/>
                            </a:solidFill>
                            <a:effectLst/>
                            <a:latin typeface="Cambria Math" charset="0"/>
                            <a:ea typeface="Times New Roman" charset="0"/>
                            <a:cs typeface="Times New Roman" charset="0"/>
                          </a:rPr>
                          <m:t>𝑠𝑢𝑟𝑓</m:t>
                        </m:r>
                      </m:oMath>
                    </m:oMathPara>
                  </a14:m>
                  <a:endParaRPr lang="ru-RU" sz="1200" dirty="0">
                    <a:effectLst/>
                    <a:latin typeface="Times New Roman" charset="0"/>
                    <a:ea typeface="Times New Roman" charset="0"/>
                  </a:endParaRPr>
                </a:p>
              </p:txBody>
            </p:sp>
          </mc:Choice>
          <mc:Fallback xmlns="">
            <p:sp>
              <p:nvSpPr>
                <p:cNvPr id="2900" name="Прямоугольник 2899"/>
                <p:cNvSpPr>
                  <a:spLocks noRot="1" noChangeAspect="1" noMove="1" noResize="1" noEditPoints="1" noAdjustHandles="1" noChangeArrowheads="1" noChangeShapeType="1" noTextEdit="1"/>
                </p:cNvSpPr>
                <p:nvPr/>
              </p:nvSpPr>
              <p:spPr>
                <a:xfrm>
                  <a:off x="5001998" y="3298260"/>
                  <a:ext cx="593704" cy="276999"/>
                </a:xfrm>
                <a:prstGeom prst="rect">
                  <a:avLst/>
                </a:prstGeom>
                <a:blipFill rotWithShape="0">
                  <a:blip r:embed="rId7"/>
                  <a:stretch>
                    <a:fillRect b="-6522"/>
                  </a:stretch>
                </a:blipFill>
              </p:spPr>
              <p:txBody>
                <a:bodyPr/>
                <a:lstStyle/>
                <a:p>
                  <a:r>
                    <a:rPr lang="ru-RU">
                      <a:noFill/>
                    </a:rPr>
                    <a:t> </a:t>
                  </a:r>
                </a:p>
              </p:txBody>
            </p:sp>
          </mc:Fallback>
        </mc:AlternateContent>
        <p:cxnSp>
          <p:nvCxnSpPr>
            <p:cNvPr id="27" name="Прямая со стрелкой 26">
              <a:extLst>
                <a:ext uri="{FF2B5EF4-FFF2-40B4-BE49-F238E27FC236}">
                  <a16:creationId xmlns:a16="http://schemas.microsoft.com/office/drawing/2014/main" id="{5A701BBC-9419-64D5-E6FA-D84E59C8E731}"/>
                </a:ext>
              </a:extLst>
            </p:cNvPr>
            <p:cNvCxnSpPr/>
            <p:nvPr/>
          </p:nvCxnSpPr>
          <p:spPr>
            <a:xfrm flipH="1" flipV="1">
              <a:off x="5418436" y="4153957"/>
              <a:ext cx="409911" cy="89253"/>
            </a:xfrm>
            <a:prstGeom prst="straightConnector1">
              <a:avLst/>
            </a:prstGeom>
            <a:ln>
              <a:solidFill>
                <a:srgbClr val="0A30FC"/>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8" name="Прямая со стрелкой 27">
              <a:extLst>
                <a:ext uri="{FF2B5EF4-FFF2-40B4-BE49-F238E27FC236}">
                  <a16:creationId xmlns:a16="http://schemas.microsoft.com/office/drawing/2014/main" id="{F1C57420-1608-9CA8-7F3E-89A19118D1FD}"/>
                </a:ext>
              </a:extLst>
            </p:cNvPr>
            <p:cNvCxnSpPr/>
            <p:nvPr/>
          </p:nvCxnSpPr>
          <p:spPr>
            <a:xfrm flipH="1" flipV="1">
              <a:off x="5473148" y="4492487"/>
              <a:ext cx="362031" cy="56675"/>
            </a:xfrm>
            <a:prstGeom prst="straightConnector1">
              <a:avLst/>
            </a:prstGeom>
            <a:ln>
              <a:solidFill>
                <a:srgbClr val="0A30FC"/>
              </a:solidFill>
              <a:tailEnd type="triangle"/>
            </a:ln>
            <a:effectLst/>
          </p:spPr>
          <p:style>
            <a:lnRef idx="2">
              <a:schemeClr val="accent1"/>
            </a:lnRef>
            <a:fillRef idx="0">
              <a:schemeClr val="accent1"/>
            </a:fillRef>
            <a:effectRef idx="1">
              <a:schemeClr val="accent1"/>
            </a:effectRef>
            <a:fontRef idx="minor">
              <a:schemeClr val="tx1"/>
            </a:fontRef>
          </p:style>
        </p:cxnSp>
        <p:sp>
          <p:nvSpPr>
            <p:cNvPr id="29" name="Надпись 524">
              <a:extLst>
                <a:ext uri="{FF2B5EF4-FFF2-40B4-BE49-F238E27FC236}">
                  <a16:creationId xmlns:a16="http://schemas.microsoft.com/office/drawing/2014/main" id="{F346BBB6-11FD-DB2D-FFFC-36D2D04FE0D7}"/>
                </a:ext>
              </a:extLst>
            </p:cNvPr>
            <p:cNvSpPr txBox="1"/>
            <p:nvPr/>
          </p:nvSpPr>
          <p:spPr>
            <a:xfrm>
              <a:off x="7571362" y="3526954"/>
              <a:ext cx="590162" cy="276999"/>
            </a:xfrm>
            <a:prstGeom prst="rect">
              <a:avLst/>
            </a:prstGeom>
            <a:noFill/>
          </p:spPr>
          <p:txBody>
            <a:bodyPr wrap="none" rtlCol="0">
              <a:spAutoFit/>
            </a:bodyPr>
            <a:lstStyle/>
            <a:p>
              <a:pPr>
                <a:spcAft>
                  <a:spcPts val="0"/>
                </a:spcAft>
              </a:pPr>
              <a:r>
                <a:rPr lang="ru-RU" sz="1200" kern="1200" dirty="0">
                  <a:solidFill>
                    <a:srgbClr val="000000"/>
                  </a:solidFill>
                  <a:effectLst/>
                  <a:latin typeface="Calibri" charset="0"/>
                  <a:ea typeface="Times New Roman" charset="0"/>
                  <a:cs typeface="Times New Roman" charset="0"/>
                </a:rPr>
                <a:t>Океан</a:t>
              </a:r>
              <a:endParaRPr lang="ru-RU" sz="1200" dirty="0">
                <a:effectLst/>
                <a:latin typeface="Times New Roman" charset="0"/>
                <a:ea typeface="Times New Roman" charset="0"/>
              </a:endParaRPr>
            </a:p>
          </p:txBody>
        </p:sp>
        <mc:AlternateContent xmlns:mc="http://schemas.openxmlformats.org/markup-compatibility/2006" xmlns:a14="http://schemas.microsoft.com/office/drawing/2010/main">
          <mc:Choice Requires="a14">
            <p:sp>
              <p:nvSpPr>
                <p:cNvPr id="30" name="Прямоугольник 29">
                  <a:extLst>
                    <a:ext uri="{FF2B5EF4-FFF2-40B4-BE49-F238E27FC236}">
                      <a16:creationId xmlns:a16="http://schemas.microsoft.com/office/drawing/2014/main" id="{999A2E1F-7ABC-16C6-55B8-0E6CE4237748}"/>
                    </a:ext>
                  </a:extLst>
                </p:cNvPr>
                <p:cNvSpPr/>
                <p:nvPr/>
              </p:nvSpPr>
              <p:spPr>
                <a:xfrm>
                  <a:off x="5083997" y="4296011"/>
                  <a:ext cx="476862" cy="280461"/>
                </a:xfrm>
                <a:prstGeom prst="rect">
                  <a:avLst/>
                </a:prstGeom>
              </p:spPr>
              <p:txBody>
                <a:bodyPr wrap="none">
                  <a:spAutoFit/>
                </a:bodyPr>
                <a:lstStyle/>
                <a:p>
                  <a:pPr>
                    <a:spcAft>
                      <a:spcPts val="0"/>
                    </a:spcAft>
                  </a:pPr>
                  <a14:m>
                    <m:oMathPara xmlns:m="http://schemas.openxmlformats.org/officeDocument/2006/math">
                      <m:oMathParaPr>
                        <m:jc m:val="centerGroup"/>
                      </m:oMathParaPr>
                      <m:oMath xmlns:m="http://schemas.openxmlformats.org/officeDocument/2006/math">
                        <m:bar>
                          <m:barPr>
                            <m:pos m:val="top"/>
                            <m:ctrlPr>
                              <a:rPr lang="ru-RU" sz="1100" i="1" kern="1200" smtClean="0">
                                <a:solidFill>
                                  <a:srgbClr val="0A30FC"/>
                                </a:solidFill>
                                <a:effectLst/>
                                <a:latin typeface="Cambria Math" panose="02040503050406030204" pitchFamily="18" charset="0"/>
                                <a:ea typeface="Times New Roman" charset="0"/>
                                <a:cs typeface="Times New Roman" charset="0"/>
                              </a:rPr>
                            </m:ctrlPr>
                          </m:barPr>
                          <m:e>
                            <m:r>
                              <a:rPr lang="en-US" sz="1100" i="1" kern="1200">
                                <a:solidFill>
                                  <a:srgbClr val="0A30FC"/>
                                </a:solidFill>
                                <a:effectLst/>
                                <a:latin typeface="Cambria Math" charset="0"/>
                                <a:ea typeface="Times New Roman" charset="0"/>
                                <a:cs typeface="Times New Roman" charset="0"/>
                              </a:rPr>
                              <m:t>𝑈</m:t>
                            </m:r>
                          </m:e>
                        </m:bar>
                        <m:r>
                          <a:rPr lang="en-US" sz="1100" i="1" kern="1200" baseline="-25000">
                            <a:solidFill>
                              <a:srgbClr val="0A30FC"/>
                            </a:solidFill>
                            <a:effectLst/>
                            <a:latin typeface="Cambria Math" charset="0"/>
                            <a:ea typeface="Times New Roman" charset="0"/>
                            <a:cs typeface="Times New Roman" charset="0"/>
                          </a:rPr>
                          <m:t>𝑑𝑒𝑓</m:t>
                        </m:r>
                      </m:oMath>
                    </m:oMathPara>
                  </a14:m>
                  <a:endParaRPr lang="ru-RU" sz="1200" dirty="0">
                    <a:solidFill>
                      <a:srgbClr val="0A30FC"/>
                    </a:solidFill>
                    <a:effectLst/>
                    <a:latin typeface="Times New Roman" charset="0"/>
                    <a:ea typeface="Times New Roman" charset="0"/>
                  </a:endParaRPr>
                </a:p>
              </p:txBody>
            </p:sp>
          </mc:Choice>
          <mc:Fallback xmlns="">
            <p:sp>
              <p:nvSpPr>
                <p:cNvPr id="2906" name="Прямоугольник 2905"/>
                <p:cNvSpPr>
                  <a:spLocks noRot="1" noChangeAspect="1" noMove="1" noResize="1" noEditPoints="1" noAdjustHandles="1" noChangeArrowheads="1" noChangeShapeType="1" noTextEdit="1"/>
                </p:cNvSpPr>
                <p:nvPr/>
              </p:nvSpPr>
              <p:spPr>
                <a:xfrm>
                  <a:off x="5083997" y="4296011"/>
                  <a:ext cx="476862" cy="280461"/>
                </a:xfrm>
                <a:prstGeom prst="rect">
                  <a:avLst/>
                </a:prstGeom>
                <a:blipFill rotWithShape="0">
                  <a:blip r:embed="rId8"/>
                  <a:stretch>
                    <a:fillRect b="-4348"/>
                  </a:stretch>
                </a:blipFill>
              </p:spPr>
              <p:txBody>
                <a:bodyPr/>
                <a:lstStyle/>
                <a:p>
                  <a:r>
                    <a:rPr lang="ru-RU">
                      <a:noFill/>
                    </a:rPr>
                    <a:t> </a:t>
                  </a:r>
                </a:p>
              </p:txBody>
            </p:sp>
          </mc:Fallback>
        </mc:AlternateContent>
        <p:cxnSp>
          <p:nvCxnSpPr>
            <p:cNvPr id="31" name="Прямая соединительная линия 30">
              <a:extLst>
                <a:ext uri="{FF2B5EF4-FFF2-40B4-BE49-F238E27FC236}">
                  <a16:creationId xmlns:a16="http://schemas.microsoft.com/office/drawing/2014/main" id="{831CEB63-EA59-DCEE-CB75-28208D836D19}"/>
                </a:ext>
              </a:extLst>
            </p:cNvPr>
            <p:cNvCxnSpPr/>
            <p:nvPr/>
          </p:nvCxnSpPr>
          <p:spPr>
            <a:xfrm flipV="1">
              <a:off x="7063501" y="4169510"/>
              <a:ext cx="481371" cy="253002"/>
            </a:xfrm>
            <a:prstGeom prst="line">
              <a:avLst/>
            </a:prstGeom>
            <a:ln cap="rnd">
              <a:solidFill>
                <a:srgbClr val="0A31FB"/>
              </a:solidFill>
            </a:ln>
            <a:effectLst/>
          </p:spPr>
          <p:style>
            <a:lnRef idx="2">
              <a:schemeClr val="accent1"/>
            </a:lnRef>
            <a:fillRef idx="0">
              <a:schemeClr val="accent1"/>
            </a:fillRef>
            <a:effectRef idx="1">
              <a:schemeClr val="accent1"/>
            </a:effectRef>
            <a:fontRef idx="minor">
              <a:schemeClr val="tx1"/>
            </a:fontRef>
          </p:style>
        </p:cxnSp>
        <p:cxnSp>
          <p:nvCxnSpPr>
            <p:cNvPr id="32" name="Прямая соединительная линия 31">
              <a:extLst>
                <a:ext uri="{FF2B5EF4-FFF2-40B4-BE49-F238E27FC236}">
                  <a16:creationId xmlns:a16="http://schemas.microsoft.com/office/drawing/2014/main" id="{28FD5B80-BD6C-5881-B8DA-6A10B862FA87}"/>
                </a:ext>
              </a:extLst>
            </p:cNvPr>
            <p:cNvCxnSpPr/>
            <p:nvPr/>
          </p:nvCxnSpPr>
          <p:spPr>
            <a:xfrm flipV="1">
              <a:off x="6821485" y="3819115"/>
              <a:ext cx="672481" cy="336971"/>
            </a:xfrm>
            <a:prstGeom prst="line">
              <a:avLst/>
            </a:prstGeom>
            <a:ln cap="rnd">
              <a:solidFill>
                <a:srgbClr val="0A31FB"/>
              </a:solidFill>
            </a:ln>
            <a:effectLst/>
          </p:spPr>
          <p:style>
            <a:lnRef idx="2">
              <a:schemeClr val="accent1"/>
            </a:lnRef>
            <a:fillRef idx="0">
              <a:schemeClr val="accent1"/>
            </a:fillRef>
            <a:effectRef idx="1">
              <a:schemeClr val="accent1"/>
            </a:effectRef>
            <a:fontRef idx="minor">
              <a:schemeClr val="tx1"/>
            </a:fontRef>
          </p:style>
        </p:cxnSp>
        <p:sp>
          <p:nvSpPr>
            <p:cNvPr id="33" name="Полилиния 2908">
              <a:extLst>
                <a:ext uri="{FF2B5EF4-FFF2-40B4-BE49-F238E27FC236}">
                  <a16:creationId xmlns:a16="http://schemas.microsoft.com/office/drawing/2014/main" id="{51EB5547-E53F-E145-B481-1BE2B2EA892F}"/>
                </a:ext>
              </a:extLst>
            </p:cNvPr>
            <p:cNvSpPr/>
            <p:nvPr/>
          </p:nvSpPr>
          <p:spPr>
            <a:xfrm>
              <a:off x="5662465" y="5244130"/>
              <a:ext cx="279400" cy="234950"/>
            </a:xfrm>
            <a:custGeom>
              <a:avLst/>
              <a:gdLst>
                <a:gd name="connsiteX0" fmla="*/ 0 w 279400"/>
                <a:gd name="connsiteY0" fmla="*/ 0 h 234950"/>
                <a:gd name="connsiteX1" fmla="*/ 22225 w 279400"/>
                <a:gd name="connsiteY1" fmla="*/ 47625 h 234950"/>
                <a:gd name="connsiteX2" fmla="*/ 82550 w 279400"/>
                <a:gd name="connsiteY2" fmla="*/ 60325 h 234950"/>
                <a:gd name="connsiteX3" fmla="*/ 130175 w 279400"/>
                <a:gd name="connsiteY3" fmla="*/ 88900 h 234950"/>
                <a:gd name="connsiteX4" fmla="*/ 149225 w 279400"/>
                <a:gd name="connsiteY4" fmla="*/ 139700 h 234950"/>
                <a:gd name="connsiteX5" fmla="*/ 206375 w 279400"/>
                <a:gd name="connsiteY5" fmla="*/ 165100 h 234950"/>
                <a:gd name="connsiteX6" fmla="*/ 234950 w 279400"/>
                <a:gd name="connsiteY6" fmla="*/ 215900 h 234950"/>
                <a:gd name="connsiteX7" fmla="*/ 279400 w 279400"/>
                <a:gd name="connsiteY7" fmla="*/ 234950 h 23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9400" h="234950">
                  <a:moveTo>
                    <a:pt x="0" y="0"/>
                  </a:moveTo>
                  <a:cubicBezTo>
                    <a:pt x="4233" y="18785"/>
                    <a:pt x="8467" y="37571"/>
                    <a:pt x="22225" y="47625"/>
                  </a:cubicBezTo>
                  <a:cubicBezTo>
                    <a:pt x="35983" y="57679"/>
                    <a:pt x="64558" y="53446"/>
                    <a:pt x="82550" y="60325"/>
                  </a:cubicBezTo>
                  <a:cubicBezTo>
                    <a:pt x="100542" y="67204"/>
                    <a:pt x="119063" y="75671"/>
                    <a:pt x="130175" y="88900"/>
                  </a:cubicBezTo>
                  <a:cubicBezTo>
                    <a:pt x="141287" y="102129"/>
                    <a:pt x="136525" y="127000"/>
                    <a:pt x="149225" y="139700"/>
                  </a:cubicBezTo>
                  <a:cubicBezTo>
                    <a:pt x="161925" y="152400"/>
                    <a:pt x="192088" y="152400"/>
                    <a:pt x="206375" y="165100"/>
                  </a:cubicBezTo>
                  <a:cubicBezTo>
                    <a:pt x="220663" y="177800"/>
                    <a:pt x="222779" y="204258"/>
                    <a:pt x="234950" y="215900"/>
                  </a:cubicBezTo>
                  <a:cubicBezTo>
                    <a:pt x="247121" y="227542"/>
                    <a:pt x="271992" y="232304"/>
                    <a:pt x="279400" y="23495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34" name="Прямая со стрелкой 33">
              <a:extLst>
                <a:ext uri="{FF2B5EF4-FFF2-40B4-BE49-F238E27FC236}">
                  <a16:creationId xmlns:a16="http://schemas.microsoft.com/office/drawing/2014/main" id="{A33098B1-403A-6415-CC49-03BF9B82144B}"/>
                </a:ext>
              </a:extLst>
            </p:cNvPr>
            <p:cNvCxnSpPr/>
            <p:nvPr/>
          </p:nvCxnSpPr>
          <p:spPr>
            <a:xfrm flipH="1">
              <a:off x="6304784" y="3818369"/>
              <a:ext cx="364428" cy="129031"/>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5" name="Прямая со стрелкой 34">
              <a:extLst>
                <a:ext uri="{FF2B5EF4-FFF2-40B4-BE49-F238E27FC236}">
                  <a16:creationId xmlns:a16="http://schemas.microsoft.com/office/drawing/2014/main" id="{27B5BFFA-8D23-7CD5-FE96-6A025298DC11}"/>
                </a:ext>
              </a:extLst>
            </p:cNvPr>
            <p:cNvCxnSpPr/>
            <p:nvPr/>
          </p:nvCxnSpPr>
          <p:spPr>
            <a:xfrm flipH="1">
              <a:off x="6304784" y="3817225"/>
              <a:ext cx="346332" cy="204353"/>
            </a:xfrm>
            <a:prstGeom prst="straightConnector1">
              <a:avLst/>
            </a:prstGeom>
            <a:ln>
              <a:solidFill>
                <a:srgbClr val="0A31FB"/>
              </a:solidFill>
              <a:headEnd type="oval" w="lg" len="lg"/>
              <a:tailEnd type="triangle"/>
            </a:ln>
            <a:effectLst/>
          </p:spPr>
          <p:style>
            <a:lnRef idx="2">
              <a:schemeClr val="accent1"/>
            </a:lnRef>
            <a:fillRef idx="0">
              <a:schemeClr val="accent1"/>
            </a:fillRef>
            <a:effectRef idx="1">
              <a:schemeClr val="accent1"/>
            </a:effectRef>
            <a:fontRef idx="minor">
              <a:schemeClr val="tx1"/>
            </a:fontRef>
          </p:style>
        </p:cxnSp>
        <p:cxnSp>
          <p:nvCxnSpPr>
            <p:cNvPr id="36" name="Прямая со стрелкой 35">
              <a:extLst>
                <a:ext uri="{FF2B5EF4-FFF2-40B4-BE49-F238E27FC236}">
                  <a16:creationId xmlns:a16="http://schemas.microsoft.com/office/drawing/2014/main" id="{591523F8-B0D5-D776-34DB-B0562E61BEA2}"/>
                </a:ext>
              </a:extLst>
            </p:cNvPr>
            <p:cNvCxnSpPr/>
            <p:nvPr/>
          </p:nvCxnSpPr>
          <p:spPr>
            <a:xfrm flipH="1">
              <a:off x="6304784" y="4021578"/>
              <a:ext cx="377130" cy="246011"/>
            </a:xfrm>
            <a:prstGeom prst="straightConnector1">
              <a:avLst/>
            </a:prstGeom>
            <a:ln>
              <a:solidFill>
                <a:srgbClr val="0A30FC"/>
              </a:solidFill>
              <a:tailEnd type="triangle"/>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37" name="Прямоугольник 36">
                  <a:extLst>
                    <a:ext uri="{FF2B5EF4-FFF2-40B4-BE49-F238E27FC236}">
                      <a16:creationId xmlns:a16="http://schemas.microsoft.com/office/drawing/2014/main" id="{8C5B4DDD-D66B-E673-C7B5-81260D2851B8}"/>
                    </a:ext>
                  </a:extLst>
                </p:cNvPr>
                <p:cNvSpPr/>
                <p:nvPr/>
              </p:nvSpPr>
              <p:spPr>
                <a:xfrm>
                  <a:off x="5775376" y="4336485"/>
                  <a:ext cx="532966" cy="253916"/>
                </a:xfrm>
                <a:prstGeom prst="rect">
                  <a:avLst/>
                </a:prstGeom>
              </p:spPr>
              <p:txBody>
                <a:bodyPr wrap="none">
                  <a:spAutoFit/>
                </a:bodyPr>
                <a:lstStyle/>
                <a:p>
                  <a:pPr>
                    <a:spcAft>
                      <a:spcPts val="0"/>
                    </a:spcAft>
                  </a:pPr>
                  <a14:m>
                    <m:oMathPara xmlns:m="http://schemas.openxmlformats.org/officeDocument/2006/math">
                      <m:oMathParaPr>
                        <m:jc m:val="centerGroup"/>
                      </m:oMathParaPr>
                      <m:oMath xmlns:m="http://schemas.openxmlformats.org/officeDocument/2006/math">
                        <m:sSub>
                          <m:sSubPr>
                            <m:ctrlPr>
                              <a:rPr lang="ru-RU" sz="1050" i="1" kern="1200" smtClean="0">
                                <a:solidFill>
                                  <a:srgbClr val="0A30FC"/>
                                </a:solidFill>
                                <a:effectLst/>
                                <a:latin typeface="Cambria Math" panose="02040503050406030204" pitchFamily="18" charset="0"/>
                                <a:ea typeface="Cambria Math" charset="0"/>
                                <a:cs typeface="Cambria Math" charset="0"/>
                              </a:rPr>
                            </m:ctrlPr>
                          </m:sSubPr>
                          <m:e>
                            <m:r>
                              <a:rPr lang="en-US" sz="1050" b="0" i="1" kern="1200" smtClean="0">
                                <a:solidFill>
                                  <a:srgbClr val="0A30FC"/>
                                </a:solidFill>
                                <a:effectLst/>
                                <a:latin typeface="Cambria Math" charset="0"/>
                                <a:ea typeface="Cambria Math" charset="0"/>
                                <a:cs typeface="Cambria Math" charset="0"/>
                              </a:rPr>
                              <m:t>𝑢</m:t>
                            </m:r>
                          </m:e>
                          <m:sub>
                            <m:r>
                              <a:rPr lang="en-US" sz="1050" b="0" i="1" kern="1200" smtClean="0">
                                <a:solidFill>
                                  <a:srgbClr val="0A30FC"/>
                                </a:solidFill>
                                <a:effectLst/>
                                <a:latin typeface="Cambria Math" charset="0"/>
                                <a:ea typeface="Cambria Math" charset="0"/>
                                <a:cs typeface="Cambria Math" charset="0"/>
                              </a:rPr>
                              <m:t>𝑏𝑎𝑐𝑘</m:t>
                            </m:r>
                          </m:sub>
                        </m:sSub>
                      </m:oMath>
                    </m:oMathPara>
                  </a14:m>
                  <a:endParaRPr lang="ru-RU" sz="1200" dirty="0">
                    <a:solidFill>
                      <a:srgbClr val="0A30FC"/>
                    </a:solidFill>
                    <a:effectLst/>
                    <a:latin typeface="Times New Roman" charset="0"/>
                    <a:ea typeface="Times New Roman" charset="0"/>
                  </a:endParaRPr>
                </a:p>
              </p:txBody>
            </p:sp>
          </mc:Choice>
          <mc:Fallback xmlns="">
            <p:sp>
              <p:nvSpPr>
                <p:cNvPr id="2942" name="Прямоугольник 2941"/>
                <p:cNvSpPr>
                  <a:spLocks noRot="1" noChangeAspect="1" noMove="1" noResize="1" noEditPoints="1" noAdjustHandles="1" noChangeArrowheads="1" noChangeShapeType="1" noTextEdit="1"/>
                </p:cNvSpPr>
                <p:nvPr/>
              </p:nvSpPr>
              <p:spPr>
                <a:xfrm>
                  <a:off x="5775376" y="4336485"/>
                  <a:ext cx="532966" cy="253916"/>
                </a:xfrm>
                <a:prstGeom prst="rect">
                  <a:avLst/>
                </a:prstGeom>
                <a:blipFill rotWithShape="0">
                  <a:blip r:embed="rId9"/>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37F35AC9-2B7F-1458-7E2C-402498ED3A01}"/>
                    </a:ext>
                  </a:extLst>
                </p:cNvPr>
                <p:cNvSpPr txBox="1"/>
                <p:nvPr/>
              </p:nvSpPr>
              <p:spPr>
                <a:xfrm>
                  <a:off x="7323946" y="4439603"/>
                  <a:ext cx="873572" cy="31854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100" i="1" smtClean="0">
                                <a:latin typeface="Cambria Math" panose="02040503050406030204" pitchFamily="18" charset="0"/>
                              </a:rPr>
                            </m:ctrlPr>
                          </m:sSubPr>
                          <m:e>
                            <m:r>
                              <a:rPr lang="en-US" sz="1100" b="0" i="1" smtClean="0">
                                <a:latin typeface="Cambria Math" charset="0"/>
                              </a:rPr>
                              <m:t>𝑘</m:t>
                            </m:r>
                          </m:e>
                          <m:sub>
                            <m:r>
                              <a:rPr lang="en-US" sz="1100" b="0" i="1" smtClean="0">
                                <a:latin typeface="Cambria Math" charset="0"/>
                              </a:rPr>
                              <m:t>𝑙𝑜𝑐𝑘</m:t>
                            </m:r>
                          </m:sub>
                        </m:sSub>
                        <m:r>
                          <a:rPr lang="en-US" sz="1100" b="0" i="1" smtClean="0">
                            <a:latin typeface="Cambria Math" charset="0"/>
                          </a:rPr>
                          <m:t>=</m:t>
                        </m:r>
                        <m:f>
                          <m:fPr>
                            <m:ctrlPr>
                              <a:rPr lang="mr-IN" sz="1100" b="0" i="1" smtClean="0">
                                <a:latin typeface="Cambria Math" panose="02040503050406030204" pitchFamily="18" charset="0"/>
                              </a:rPr>
                            </m:ctrlPr>
                          </m:fPr>
                          <m:num>
                            <m:sSub>
                              <m:sSubPr>
                                <m:ctrlPr>
                                  <a:rPr lang="en-US" sz="1100" b="0" i="1" smtClean="0">
                                    <a:latin typeface="Cambria Math" panose="02040503050406030204" pitchFamily="18" charset="0"/>
                                  </a:rPr>
                                </m:ctrlPr>
                              </m:sSubPr>
                              <m:e>
                                <m:r>
                                  <a:rPr lang="en-US" sz="1100" b="0" i="1" smtClean="0">
                                    <a:latin typeface="Cambria Math" charset="0"/>
                                  </a:rPr>
                                  <m:t>𝑢</m:t>
                                </m:r>
                              </m:e>
                              <m:sub>
                                <m:r>
                                  <a:rPr lang="en-US" sz="1100" b="0" i="1" smtClean="0">
                                    <a:latin typeface="Cambria Math" charset="0"/>
                                  </a:rPr>
                                  <m:t>𝑙𝑜𝑐𝑘</m:t>
                                </m:r>
                              </m:sub>
                            </m:sSub>
                          </m:num>
                          <m:den>
                            <m:sSub>
                              <m:sSubPr>
                                <m:ctrlPr>
                                  <a:rPr lang="en-US" sz="1100" b="0" i="1" smtClean="0">
                                    <a:latin typeface="Cambria Math" panose="02040503050406030204" pitchFamily="18" charset="0"/>
                                  </a:rPr>
                                </m:ctrlPr>
                              </m:sSubPr>
                              <m:e>
                                <m:r>
                                  <a:rPr lang="en-US" sz="1100" b="0" i="1" smtClean="0">
                                    <a:latin typeface="Cambria Math" charset="0"/>
                                  </a:rPr>
                                  <m:t>𝑢</m:t>
                                </m:r>
                              </m:e>
                              <m:sub>
                                <m:r>
                                  <a:rPr lang="en-US" sz="1100" b="0" i="1" smtClean="0">
                                    <a:latin typeface="Cambria Math" charset="0"/>
                                  </a:rPr>
                                  <m:t>𝑃𝑙𝑎𝑡𝑒</m:t>
                                </m:r>
                              </m:sub>
                            </m:sSub>
                          </m:den>
                        </m:f>
                      </m:oMath>
                    </m:oMathPara>
                  </a14:m>
                  <a:endParaRPr lang="ru-RU" sz="1200" dirty="0"/>
                </a:p>
              </p:txBody>
            </p:sp>
          </mc:Choice>
          <mc:Fallback xmlns="">
            <p:sp>
              <p:nvSpPr>
                <p:cNvPr id="31" name="TextBox 30"/>
                <p:cNvSpPr txBox="1">
                  <a:spLocks noRot="1" noChangeAspect="1" noMove="1" noResize="1" noEditPoints="1" noAdjustHandles="1" noChangeArrowheads="1" noChangeShapeType="1" noTextEdit="1"/>
                </p:cNvSpPr>
                <p:nvPr/>
              </p:nvSpPr>
              <p:spPr>
                <a:xfrm>
                  <a:off x="7323946" y="4439603"/>
                  <a:ext cx="873572" cy="318549"/>
                </a:xfrm>
                <a:prstGeom prst="rect">
                  <a:avLst/>
                </a:prstGeom>
                <a:blipFill rotWithShape="0">
                  <a:blip r:embed="rId10"/>
                  <a:stretch>
                    <a:fillRect l="-3472" r="-1389" b="-13462"/>
                  </a:stretch>
                </a:blipFill>
              </p:spPr>
              <p:txBody>
                <a:bodyPr/>
                <a:lstStyle/>
                <a:p>
                  <a:r>
                    <a:rPr lang="ru-RU">
                      <a:noFill/>
                    </a:rPr>
                    <a:t> </a:t>
                  </a:r>
                </a:p>
              </p:txBody>
            </p:sp>
          </mc:Fallback>
        </mc:AlternateContent>
        <p:grpSp>
          <p:nvGrpSpPr>
            <p:cNvPr id="39" name="Группа 38">
              <a:extLst>
                <a:ext uri="{FF2B5EF4-FFF2-40B4-BE49-F238E27FC236}">
                  <a16:creationId xmlns:a16="http://schemas.microsoft.com/office/drawing/2014/main" id="{E9C4E245-AAD8-ED2A-A760-BE4757F013C8}"/>
                </a:ext>
              </a:extLst>
            </p:cNvPr>
            <p:cNvGrpSpPr/>
            <p:nvPr/>
          </p:nvGrpSpPr>
          <p:grpSpPr>
            <a:xfrm rot="60000">
              <a:off x="6054635" y="4363604"/>
              <a:ext cx="307744" cy="408014"/>
              <a:chOff x="5760430" y="4657491"/>
              <a:chExt cx="307744" cy="408014"/>
            </a:xfrm>
          </p:grpSpPr>
          <p:cxnSp>
            <p:nvCxnSpPr>
              <p:cNvPr id="51" name="Прямая соединительная линия 50">
                <a:extLst>
                  <a:ext uri="{FF2B5EF4-FFF2-40B4-BE49-F238E27FC236}">
                    <a16:creationId xmlns:a16="http://schemas.microsoft.com/office/drawing/2014/main" id="{65C5659F-38D5-8FEB-EA69-57B3367FC832}"/>
                  </a:ext>
                </a:extLst>
              </p:cNvPr>
              <p:cNvCxnSpPr/>
              <p:nvPr/>
            </p:nvCxnSpPr>
            <p:spPr>
              <a:xfrm rot="6044636" flipH="1" flipV="1">
                <a:off x="5721582" y="4718913"/>
                <a:ext cx="408014" cy="285170"/>
              </a:xfrm>
              <a:prstGeom prst="line">
                <a:avLst/>
              </a:prstGeom>
              <a:ln w="25400" cap="rnd">
                <a:solidFill>
                  <a:srgbClr val="0A30FC"/>
                </a:solidFill>
                <a:round/>
              </a:ln>
              <a:effectLst/>
            </p:spPr>
            <p:style>
              <a:lnRef idx="1">
                <a:schemeClr val="accent1"/>
              </a:lnRef>
              <a:fillRef idx="0">
                <a:schemeClr val="accent1"/>
              </a:fillRef>
              <a:effectRef idx="0">
                <a:schemeClr val="accent1"/>
              </a:effectRef>
              <a:fontRef idx="minor">
                <a:schemeClr val="tx1"/>
              </a:fontRef>
            </p:style>
          </p:cxnSp>
          <p:cxnSp>
            <p:nvCxnSpPr>
              <p:cNvPr id="52" name="Прямая соединительная линия 51">
                <a:extLst>
                  <a:ext uri="{FF2B5EF4-FFF2-40B4-BE49-F238E27FC236}">
                    <a16:creationId xmlns:a16="http://schemas.microsoft.com/office/drawing/2014/main" id="{4E8BA151-D491-31A3-166C-DC92833D0BE6}"/>
                  </a:ext>
                </a:extLst>
              </p:cNvPr>
              <p:cNvCxnSpPr/>
              <p:nvPr/>
            </p:nvCxnSpPr>
            <p:spPr>
              <a:xfrm rot="6044636" flipV="1">
                <a:off x="5696915" y="4967072"/>
                <a:ext cx="127030" cy="0"/>
              </a:xfrm>
              <a:prstGeom prst="line">
                <a:avLst/>
              </a:prstGeom>
              <a:ln w="25400" cap="rnd">
                <a:solidFill>
                  <a:srgbClr val="0A30FC"/>
                </a:solidFill>
                <a:round/>
              </a:ln>
              <a:effectLst/>
            </p:spPr>
            <p:style>
              <a:lnRef idx="1">
                <a:schemeClr val="accent1"/>
              </a:lnRef>
              <a:fillRef idx="0">
                <a:schemeClr val="accent1"/>
              </a:fillRef>
              <a:effectRef idx="0">
                <a:schemeClr val="accent1"/>
              </a:effectRef>
              <a:fontRef idx="minor">
                <a:schemeClr val="tx1"/>
              </a:fontRef>
            </p:style>
          </p:cxnSp>
        </p:grpSp>
        <p:grpSp>
          <p:nvGrpSpPr>
            <p:cNvPr id="40" name="Группа 39">
              <a:extLst>
                <a:ext uri="{FF2B5EF4-FFF2-40B4-BE49-F238E27FC236}">
                  <a16:creationId xmlns:a16="http://schemas.microsoft.com/office/drawing/2014/main" id="{697881DF-028B-9909-2127-960874CB96E4}"/>
                </a:ext>
              </a:extLst>
            </p:cNvPr>
            <p:cNvGrpSpPr/>
            <p:nvPr/>
          </p:nvGrpSpPr>
          <p:grpSpPr>
            <a:xfrm>
              <a:off x="6191932" y="4560875"/>
              <a:ext cx="313771" cy="408016"/>
              <a:chOff x="5870623" y="4813002"/>
              <a:chExt cx="313771" cy="408016"/>
            </a:xfrm>
          </p:grpSpPr>
          <p:cxnSp>
            <p:nvCxnSpPr>
              <p:cNvPr id="49" name="Прямая соединительная линия 48">
                <a:extLst>
                  <a:ext uri="{FF2B5EF4-FFF2-40B4-BE49-F238E27FC236}">
                    <a16:creationId xmlns:a16="http://schemas.microsoft.com/office/drawing/2014/main" id="{E1B43527-DDF1-20AA-A10D-6059EF7D6E1E}"/>
                  </a:ext>
                </a:extLst>
              </p:cNvPr>
              <p:cNvCxnSpPr/>
              <p:nvPr/>
            </p:nvCxnSpPr>
            <p:spPr>
              <a:xfrm rot="6044636" flipH="1" flipV="1">
                <a:off x="5809200" y="4874425"/>
                <a:ext cx="408016" cy="285170"/>
              </a:xfrm>
              <a:prstGeom prst="line">
                <a:avLst/>
              </a:prstGeom>
              <a:ln w="25400" cap="rnd">
                <a:solidFill>
                  <a:srgbClr val="0A30FC"/>
                </a:solidFill>
                <a:round/>
              </a:ln>
              <a:effectLst/>
            </p:spPr>
            <p:style>
              <a:lnRef idx="1">
                <a:schemeClr val="accent1"/>
              </a:lnRef>
              <a:fillRef idx="0">
                <a:schemeClr val="accent1"/>
              </a:fillRef>
              <a:effectRef idx="0">
                <a:schemeClr val="accent1"/>
              </a:effectRef>
              <a:fontRef idx="minor">
                <a:schemeClr val="tx1"/>
              </a:fontRef>
            </p:style>
          </p:cxnSp>
          <p:cxnSp>
            <p:nvCxnSpPr>
              <p:cNvPr id="50" name="Прямая соединительная линия 49">
                <a:extLst>
                  <a:ext uri="{FF2B5EF4-FFF2-40B4-BE49-F238E27FC236}">
                    <a16:creationId xmlns:a16="http://schemas.microsoft.com/office/drawing/2014/main" id="{B0A9FDFF-6F98-DE08-B456-96A0C096532F}"/>
                  </a:ext>
                </a:extLst>
              </p:cNvPr>
              <p:cNvCxnSpPr/>
              <p:nvPr/>
            </p:nvCxnSpPr>
            <p:spPr>
              <a:xfrm rot="6044636" flipV="1">
                <a:off x="6120879" y="4908294"/>
                <a:ext cx="127030" cy="0"/>
              </a:xfrm>
              <a:prstGeom prst="line">
                <a:avLst/>
              </a:prstGeom>
              <a:ln w="25400" cap="rnd">
                <a:solidFill>
                  <a:srgbClr val="0A30FC"/>
                </a:solidFill>
                <a:round/>
              </a:ln>
              <a:effectLst/>
            </p:spPr>
            <p:style>
              <a:lnRef idx="1">
                <a:schemeClr val="accent1"/>
              </a:lnRef>
              <a:fillRef idx="0">
                <a:schemeClr val="accent1"/>
              </a:fillRef>
              <a:effectRef idx="0">
                <a:schemeClr val="accent1"/>
              </a:effectRef>
              <a:fontRef idx="minor">
                <a:schemeClr val="tx1"/>
              </a:fontRef>
            </p:style>
          </p:cxnSp>
        </p:grpSp>
        <p:grpSp>
          <p:nvGrpSpPr>
            <p:cNvPr id="41" name="Группа 40">
              <a:extLst>
                <a:ext uri="{FF2B5EF4-FFF2-40B4-BE49-F238E27FC236}">
                  <a16:creationId xmlns:a16="http://schemas.microsoft.com/office/drawing/2014/main" id="{62CB53F4-8FD6-2F06-12DC-3792C7C38FF2}"/>
                </a:ext>
              </a:extLst>
            </p:cNvPr>
            <p:cNvGrpSpPr/>
            <p:nvPr/>
          </p:nvGrpSpPr>
          <p:grpSpPr>
            <a:xfrm>
              <a:off x="5743019" y="4184574"/>
              <a:ext cx="1120795" cy="822689"/>
              <a:chOff x="5863442" y="4062368"/>
              <a:chExt cx="1120795" cy="822689"/>
            </a:xfrm>
          </p:grpSpPr>
          <p:cxnSp>
            <p:nvCxnSpPr>
              <p:cNvPr id="46" name="Прямая со стрелкой 45">
                <a:extLst>
                  <a:ext uri="{FF2B5EF4-FFF2-40B4-BE49-F238E27FC236}">
                    <a16:creationId xmlns:a16="http://schemas.microsoft.com/office/drawing/2014/main" id="{5B5E2971-6519-2997-D94D-56A823A2C959}"/>
                  </a:ext>
                </a:extLst>
              </p:cNvPr>
              <p:cNvCxnSpPr/>
              <p:nvPr/>
            </p:nvCxnSpPr>
            <p:spPr>
              <a:xfrm rot="-2580000" flipH="1" flipV="1">
                <a:off x="5863442" y="4451526"/>
                <a:ext cx="1120795" cy="1833"/>
              </a:xfrm>
              <a:prstGeom prst="straightConnector1">
                <a:avLst/>
              </a:prstGeom>
              <a:ln w="25400" cap="rnd">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47" name="Прямая соединительная линия 46">
                <a:extLst>
                  <a:ext uri="{FF2B5EF4-FFF2-40B4-BE49-F238E27FC236}">
                    <a16:creationId xmlns:a16="http://schemas.microsoft.com/office/drawing/2014/main" id="{3174C217-27FB-3BD0-A34D-AEDC0927D821}"/>
                  </a:ext>
                </a:extLst>
              </p:cNvPr>
              <p:cNvCxnSpPr/>
              <p:nvPr/>
            </p:nvCxnSpPr>
            <p:spPr>
              <a:xfrm flipH="1">
                <a:off x="6757151" y="4062368"/>
                <a:ext cx="77036" cy="30801"/>
              </a:xfrm>
              <a:prstGeom prst="line">
                <a:avLst/>
              </a:prstGeom>
              <a:ln w="25400" cap="rnd">
                <a:solidFill>
                  <a:schemeClr val="tx1"/>
                </a:solidFill>
                <a:round/>
              </a:ln>
              <a:effectLst/>
            </p:spPr>
            <p:style>
              <a:lnRef idx="1">
                <a:schemeClr val="accent1"/>
              </a:lnRef>
              <a:fillRef idx="0">
                <a:schemeClr val="accent1"/>
              </a:fillRef>
              <a:effectRef idx="0">
                <a:schemeClr val="accent1"/>
              </a:effectRef>
              <a:fontRef idx="minor">
                <a:schemeClr val="tx1"/>
              </a:fontRef>
            </p:style>
          </p:cxnSp>
          <p:cxnSp>
            <p:nvCxnSpPr>
              <p:cNvPr id="48" name="Прямая соединительная линия 47">
                <a:extLst>
                  <a:ext uri="{FF2B5EF4-FFF2-40B4-BE49-F238E27FC236}">
                    <a16:creationId xmlns:a16="http://schemas.microsoft.com/office/drawing/2014/main" id="{626B9A17-128E-869A-FE68-B922899DB567}"/>
                  </a:ext>
                </a:extLst>
              </p:cNvPr>
              <p:cNvCxnSpPr/>
              <p:nvPr/>
            </p:nvCxnSpPr>
            <p:spPr>
              <a:xfrm flipH="1">
                <a:off x="6113338" y="4854256"/>
                <a:ext cx="77036" cy="30801"/>
              </a:xfrm>
              <a:prstGeom prst="line">
                <a:avLst/>
              </a:prstGeom>
              <a:ln w="25400" cap="rnd">
                <a:solidFill>
                  <a:schemeClr val="tx1"/>
                </a:solidFill>
                <a:round/>
              </a:ln>
              <a:effectLst/>
            </p:spPr>
            <p:style>
              <a:lnRef idx="1">
                <a:schemeClr val="accent1"/>
              </a:lnRef>
              <a:fillRef idx="0">
                <a:schemeClr val="accent1"/>
              </a:fillRef>
              <a:effectRef idx="0">
                <a:schemeClr val="accent1"/>
              </a:effectRef>
              <a:fontRef idx="minor">
                <a:schemeClr val="tx1"/>
              </a:fontRef>
            </p:style>
          </p:cxnSp>
        </p:grpSp>
        <p:cxnSp>
          <p:nvCxnSpPr>
            <p:cNvPr id="42" name="Прямая со стрелкой 41">
              <a:extLst>
                <a:ext uri="{FF2B5EF4-FFF2-40B4-BE49-F238E27FC236}">
                  <a16:creationId xmlns:a16="http://schemas.microsoft.com/office/drawing/2014/main" id="{1052835A-6DCE-8315-5898-BB9FC87DCFF3}"/>
                </a:ext>
              </a:extLst>
            </p:cNvPr>
            <p:cNvCxnSpPr/>
            <p:nvPr/>
          </p:nvCxnSpPr>
          <p:spPr>
            <a:xfrm rot="19020000" flipH="1" flipV="1">
              <a:off x="5836360" y="4626219"/>
              <a:ext cx="1120795" cy="1833"/>
            </a:xfrm>
            <a:prstGeom prst="straightConnector1">
              <a:avLst/>
            </a:prstGeom>
            <a:ln w="25400" cap="rnd">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43" name="Прямоугольник 42">
                  <a:extLst>
                    <a:ext uri="{FF2B5EF4-FFF2-40B4-BE49-F238E27FC236}">
                      <a16:creationId xmlns:a16="http://schemas.microsoft.com/office/drawing/2014/main" id="{39A792A2-F8C9-7B29-27A2-EB4E7F2A0379}"/>
                    </a:ext>
                  </a:extLst>
                </p:cNvPr>
                <p:cNvSpPr/>
                <p:nvPr/>
              </p:nvSpPr>
              <p:spPr>
                <a:xfrm>
                  <a:off x="6624759" y="4235247"/>
                  <a:ext cx="481607" cy="266420"/>
                </a:xfrm>
                <a:prstGeom prst="rect">
                  <a:avLst/>
                </a:prstGeom>
              </p:spPr>
              <p:txBody>
                <a:bodyPr wrap="none">
                  <a:spAutoFit/>
                </a:bodyPr>
                <a:lstStyle/>
                <a:p>
                  <a:pPr>
                    <a:spcAft>
                      <a:spcPts val="0"/>
                    </a:spcAft>
                  </a:pPr>
                  <a14:m>
                    <m:oMathPara xmlns:m="http://schemas.openxmlformats.org/officeDocument/2006/math">
                      <m:oMathParaPr>
                        <m:jc m:val="centerGroup"/>
                      </m:oMathParaPr>
                      <m:oMath xmlns:m="http://schemas.openxmlformats.org/officeDocument/2006/math">
                        <m:sSub>
                          <m:sSubPr>
                            <m:ctrlPr>
                              <a:rPr lang="ru-RU" sz="1050" i="1" kern="1200" smtClean="0">
                                <a:solidFill>
                                  <a:srgbClr val="000000"/>
                                </a:solidFill>
                                <a:effectLst/>
                                <a:latin typeface="Cambria Math" panose="02040503050406030204" pitchFamily="18" charset="0"/>
                                <a:ea typeface="Cambria Math" charset="0"/>
                                <a:cs typeface="Cambria Math" charset="0"/>
                              </a:rPr>
                            </m:ctrlPr>
                          </m:sSubPr>
                          <m:e>
                            <m:r>
                              <a:rPr lang="en-US" sz="1050" b="0" i="1" kern="1200" smtClean="0">
                                <a:solidFill>
                                  <a:srgbClr val="000000"/>
                                </a:solidFill>
                                <a:effectLst/>
                                <a:latin typeface="Cambria Math" charset="0"/>
                                <a:ea typeface="Cambria Math" charset="0"/>
                                <a:cs typeface="Cambria Math" charset="0"/>
                              </a:rPr>
                              <m:t>𝑢</m:t>
                            </m:r>
                          </m:e>
                          <m:sub>
                            <m:r>
                              <a:rPr lang="en-US" sz="1050" b="0" i="1" kern="1200" smtClean="0">
                                <a:solidFill>
                                  <a:srgbClr val="000000"/>
                                </a:solidFill>
                                <a:effectLst/>
                                <a:latin typeface="Cambria Math" charset="0"/>
                                <a:ea typeface="Cambria Math" charset="0"/>
                                <a:cs typeface="Cambria Math" charset="0"/>
                              </a:rPr>
                              <m:t>𝑠𝑙𝑖𝑝</m:t>
                            </m:r>
                          </m:sub>
                        </m:sSub>
                      </m:oMath>
                    </m:oMathPara>
                  </a14:m>
                  <a:endParaRPr lang="ru-RU" sz="1200" dirty="0">
                    <a:effectLst/>
                    <a:latin typeface="Times New Roman" charset="0"/>
                    <a:ea typeface="Times New Roman" charset="0"/>
                  </a:endParaRPr>
                </a:p>
              </p:txBody>
            </p:sp>
          </mc:Choice>
          <mc:Fallback xmlns="">
            <p:sp>
              <p:nvSpPr>
                <p:cNvPr id="2937" name="Прямоугольник 2936"/>
                <p:cNvSpPr>
                  <a:spLocks noRot="1" noChangeAspect="1" noMove="1" noResize="1" noEditPoints="1" noAdjustHandles="1" noChangeArrowheads="1" noChangeShapeType="1" noTextEdit="1"/>
                </p:cNvSpPr>
                <p:nvPr/>
              </p:nvSpPr>
              <p:spPr>
                <a:xfrm>
                  <a:off x="6624759" y="4235247"/>
                  <a:ext cx="481607" cy="266420"/>
                </a:xfrm>
                <a:prstGeom prst="rect">
                  <a:avLst/>
                </a:prstGeom>
                <a:blipFill rotWithShape="0">
                  <a:blip r:embed="rId11"/>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44" name="Прямоугольник 43">
                  <a:extLst>
                    <a:ext uri="{FF2B5EF4-FFF2-40B4-BE49-F238E27FC236}">
                      <a16:creationId xmlns:a16="http://schemas.microsoft.com/office/drawing/2014/main" id="{DE8B8ECB-A0F0-76B0-2194-CD2A46428D3C}"/>
                    </a:ext>
                  </a:extLst>
                </p:cNvPr>
                <p:cNvSpPr/>
                <p:nvPr/>
              </p:nvSpPr>
              <p:spPr>
                <a:xfrm>
                  <a:off x="7063501" y="5071538"/>
                  <a:ext cx="1386085" cy="2616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ru-RU" sz="1100" i="1" smtClean="0">
                                <a:solidFill>
                                  <a:schemeClr val="tx1"/>
                                </a:solidFill>
                                <a:latin typeface="Cambria Math" panose="02040503050406030204" pitchFamily="18" charset="0"/>
                                <a:ea typeface="Cambria Math" charset="0"/>
                                <a:cs typeface="Cambria Math" charset="0"/>
                              </a:rPr>
                            </m:ctrlPr>
                          </m:sSubPr>
                          <m:e>
                            <m:r>
                              <a:rPr lang="en-US" sz="1100" i="1">
                                <a:solidFill>
                                  <a:schemeClr val="tx1"/>
                                </a:solidFill>
                                <a:latin typeface="Cambria Math" charset="0"/>
                                <a:ea typeface="Cambria Math" charset="0"/>
                                <a:cs typeface="Cambria Math" charset="0"/>
                              </a:rPr>
                              <m:t>𝑢</m:t>
                            </m:r>
                          </m:e>
                          <m:sub>
                            <m:r>
                              <a:rPr lang="en-US" sz="1100" i="1">
                                <a:solidFill>
                                  <a:schemeClr val="tx1"/>
                                </a:solidFill>
                                <a:latin typeface="Cambria Math" charset="0"/>
                                <a:ea typeface="Cambria Math" charset="0"/>
                                <a:cs typeface="Cambria Math" charset="0"/>
                              </a:rPr>
                              <m:t>𝑏𝑎𝑐𝑘</m:t>
                            </m:r>
                          </m:sub>
                        </m:sSub>
                        <m:r>
                          <a:rPr lang="ru-RU" sz="1100" i="1">
                            <a:solidFill>
                              <a:schemeClr val="tx1"/>
                            </a:solidFill>
                            <a:latin typeface="Cambria Math" charset="0"/>
                            <a:ea typeface="Cambria Math" charset="0"/>
                            <a:cs typeface="Cambria Math" charset="0"/>
                          </a:rPr>
                          <m:t>=</m:t>
                        </m:r>
                        <m:sSub>
                          <m:sSubPr>
                            <m:ctrlPr>
                              <a:rPr lang="ru-RU" sz="1100" i="1">
                                <a:solidFill>
                                  <a:schemeClr val="tx1"/>
                                </a:solidFill>
                                <a:latin typeface="Cambria Math" panose="02040503050406030204" pitchFamily="18" charset="0"/>
                                <a:ea typeface="Cambria Math" charset="0"/>
                                <a:cs typeface="Cambria Math" charset="0"/>
                              </a:rPr>
                            </m:ctrlPr>
                          </m:sSubPr>
                          <m:e>
                            <m:sSub>
                              <m:sSubPr>
                                <m:ctrlPr>
                                  <a:rPr lang="ru-RU" sz="1100" i="1">
                                    <a:solidFill>
                                      <a:schemeClr val="tx1"/>
                                    </a:solidFill>
                                    <a:latin typeface="Cambria Math" panose="02040503050406030204" pitchFamily="18" charset="0"/>
                                    <a:ea typeface="Cambria Math" charset="0"/>
                                    <a:cs typeface="Cambria Math" charset="0"/>
                                  </a:rPr>
                                </m:ctrlPr>
                              </m:sSubPr>
                              <m:e>
                                <m:r>
                                  <a:rPr lang="en-US" sz="1100" i="1">
                                    <a:solidFill>
                                      <a:schemeClr val="tx1"/>
                                    </a:solidFill>
                                    <a:latin typeface="Cambria Math" charset="0"/>
                                    <a:ea typeface="Cambria Math" charset="0"/>
                                    <a:cs typeface="Cambria Math" charset="0"/>
                                  </a:rPr>
                                  <m:t>𝑘</m:t>
                                </m:r>
                              </m:e>
                              <m:sub>
                                <m:r>
                                  <a:rPr lang="en-US" sz="1100" i="1">
                                    <a:solidFill>
                                      <a:schemeClr val="tx1"/>
                                    </a:solidFill>
                                    <a:latin typeface="Cambria Math" charset="0"/>
                                    <a:ea typeface="Cambria Math" charset="0"/>
                                    <a:cs typeface="Cambria Math" charset="0"/>
                                  </a:rPr>
                                  <m:t>𝑙𝑜𝑐𝑘</m:t>
                                </m:r>
                              </m:sub>
                            </m:sSub>
                            <m:r>
                              <a:rPr lang="en-US" sz="1100" i="1">
                                <a:solidFill>
                                  <a:schemeClr val="tx1"/>
                                </a:solidFill>
                                <a:latin typeface="Cambria Math" charset="0"/>
                                <a:ea typeface="Cambria Math" charset="0"/>
                                <a:cs typeface="Cambria Math" charset="0"/>
                              </a:rPr>
                              <m:t>𝑢</m:t>
                            </m:r>
                          </m:e>
                          <m:sub>
                            <m:r>
                              <a:rPr lang="en-US" sz="1100" b="0" i="1" smtClean="0">
                                <a:solidFill>
                                  <a:schemeClr val="tx1"/>
                                </a:solidFill>
                                <a:latin typeface="Cambria Math" charset="0"/>
                                <a:ea typeface="Cambria Math" charset="0"/>
                                <a:cs typeface="Cambria Math" charset="0"/>
                              </a:rPr>
                              <m:t>𝑃𝑙𝑎𝑡𝑒</m:t>
                            </m:r>
                          </m:sub>
                        </m:sSub>
                      </m:oMath>
                    </m:oMathPara>
                  </a14:m>
                  <a:endParaRPr lang="ru-RU" sz="1100" dirty="0">
                    <a:solidFill>
                      <a:schemeClr val="tx1"/>
                    </a:solidFill>
                  </a:endParaRPr>
                </a:p>
              </p:txBody>
            </p:sp>
          </mc:Choice>
          <mc:Fallback xmlns="">
            <p:sp>
              <p:nvSpPr>
                <p:cNvPr id="15" name="Прямоугольник 14"/>
                <p:cNvSpPr>
                  <a:spLocks noRot="1" noChangeAspect="1" noMove="1" noResize="1" noEditPoints="1" noAdjustHandles="1" noChangeArrowheads="1" noChangeShapeType="1" noTextEdit="1"/>
                </p:cNvSpPr>
                <p:nvPr/>
              </p:nvSpPr>
              <p:spPr>
                <a:xfrm>
                  <a:off x="7063501" y="5071538"/>
                  <a:ext cx="1386085" cy="261610"/>
                </a:xfrm>
                <a:prstGeom prst="rect">
                  <a:avLst/>
                </a:prstGeom>
                <a:blipFill rotWithShape="0">
                  <a:blip r:embed="rId12"/>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45" name="Прямоугольник 44">
                  <a:extLst>
                    <a:ext uri="{FF2B5EF4-FFF2-40B4-BE49-F238E27FC236}">
                      <a16:creationId xmlns:a16="http://schemas.microsoft.com/office/drawing/2014/main" id="{CAB0182E-A325-FAF7-544D-4C73FC579C6A}"/>
                    </a:ext>
                  </a:extLst>
                </p:cNvPr>
                <p:cNvSpPr/>
                <p:nvPr/>
              </p:nvSpPr>
              <p:spPr>
                <a:xfrm>
                  <a:off x="7063500" y="4872682"/>
                  <a:ext cx="1034066" cy="27462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ru-RU" sz="1100" i="1" smtClean="0">
                                <a:solidFill>
                                  <a:srgbClr val="000000"/>
                                </a:solidFill>
                                <a:latin typeface="Cambria Math" panose="02040503050406030204" pitchFamily="18" charset="0"/>
                                <a:ea typeface="Cambria Math" charset="0"/>
                                <a:cs typeface="Cambria Math" charset="0"/>
                              </a:rPr>
                            </m:ctrlPr>
                          </m:sSubPr>
                          <m:e>
                            <m:r>
                              <a:rPr lang="en-US" sz="1100" i="1">
                                <a:solidFill>
                                  <a:srgbClr val="000000"/>
                                </a:solidFill>
                                <a:latin typeface="Cambria Math" charset="0"/>
                                <a:ea typeface="Cambria Math" charset="0"/>
                                <a:cs typeface="Cambria Math" charset="0"/>
                              </a:rPr>
                              <m:t>𝑢</m:t>
                            </m:r>
                          </m:e>
                          <m:sub>
                            <m:r>
                              <a:rPr lang="en-US" sz="1100" i="1">
                                <a:solidFill>
                                  <a:srgbClr val="000000"/>
                                </a:solidFill>
                                <a:latin typeface="Cambria Math" charset="0"/>
                                <a:ea typeface="Cambria Math" charset="0"/>
                                <a:cs typeface="Cambria Math" charset="0"/>
                              </a:rPr>
                              <m:t>𝑠𝑙𝑖𝑝</m:t>
                            </m:r>
                          </m:sub>
                        </m:sSub>
                        <m:r>
                          <a:rPr lang="ru-RU" sz="1100" i="1">
                            <a:solidFill>
                              <a:srgbClr val="000000"/>
                            </a:solidFill>
                            <a:latin typeface="Cambria Math" charset="0"/>
                            <a:ea typeface="Cambria Math" charset="0"/>
                            <a:cs typeface="Cambria Math" charset="0"/>
                          </a:rPr>
                          <m:t>=</m:t>
                        </m:r>
                        <m:sSub>
                          <m:sSubPr>
                            <m:ctrlPr>
                              <a:rPr lang="ru-RU" sz="1100" i="1">
                                <a:solidFill>
                                  <a:srgbClr val="000000"/>
                                </a:solidFill>
                                <a:latin typeface="Cambria Math" panose="02040503050406030204" pitchFamily="18" charset="0"/>
                                <a:ea typeface="Cambria Math" charset="0"/>
                                <a:cs typeface="Cambria Math" charset="0"/>
                              </a:rPr>
                            </m:ctrlPr>
                          </m:sSubPr>
                          <m:e>
                            <m:r>
                              <a:rPr lang="en-US" sz="1100" i="1">
                                <a:solidFill>
                                  <a:srgbClr val="000000"/>
                                </a:solidFill>
                                <a:latin typeface="Cambria Math" charset="0"/>
                                <a:ea typeface="Cambria Math" charset="0"/>
                                <a:cs typeface="Cambria Math" charset="0"/>
                              </a:rPr>
                              <m:t>𝑢</m:t>
                            </m:r>
                          </m:e>
                          <m:sub>
                            <m:r>
                              <a:rPr lang="en-US" sz="1100" b="0" i="1" smtClean="0">
                                <a:solidFill>
                                  <a:srgbClr val="000000"/>
                                </a:solidFill>
                                <a:latin typeface="Cambria Math" charset="0"/>
                                <a:ea typeface="Cambria Math" charset="0"/>
                                <a:cs typeface="Cambria Math" charset="0"/>
                              </a:rPr>
                              <m:t>𝑃𝑙𝑎𝑡𝑒</m:t>
                            </m:r>
                          </m:sub>
                        </m:sSub>
                      </m:oMath>
                    </m:oMathPara>
                  </a14:m>
                  <a:endParaRPr lang="ru-RU" sz="1100" dirty="0"/>
                </a:p>
              </p:txBody>
            </p:sp>
          </mc:Choice>
          <mc:Fallback xmlns="">
            <p:sp>
              <p:nvSpPr>
                <p:cNvPr id="16" name="Прямоугольник 15"/>
                <p:cNvSpPr>
                  <a:spLocks noRot="1" noChangeAspect="1" noMove="1" noResize="1" noEditPoints="1" noAdjustHandles="1" noChangeArrowheads="1" noChangeShapeType="1" noTextEdit="1"/>
                </p:cNvSpPr>
                <p:nvPr/>
              </p:nvSpPr>
              <p:spPr>
                <a:xfrm>
                  <a:off x="7063500" y="4872682"/>
                  <a:ext cx="1034066" cy="274627"/>
                </a:xfrm>
                <a:prstGeom prst="rect">
                  <a:avLst/>
                </a:prstGeom>
                <a:blipFill rotWithShape="0">
                  <a:blip r:embed="rId13"/>
                  <a:stretch>
                    <a:fillRect b="-4444"/>
                  </a:stretch>
                </a:blipFill>
              </p:spPr>
              <p:txBody>
                <a:bodyPr/>
                <a:lstStyle/>
                <a:p>
                  <a:r>
                    <a:rPr lang="ru-RU">
                      <a:noFill/>
                    </a:rPr>
                    <a:t> </a:t>
                  </a:r>
                </a:p>
              </p:txBody>
            </p:sp>
          </mc:Fallback>
        </mc:AlternateContent>
      </p:gr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DE830F4C-81C4-C90A-6D11-A771E2C25054}"/>
                  </a:ext>
                </a:extLst>
              </p:cNvPr>
              <p:cNvSpPr txBox="1"/>
              <p:nvPr/>
            </p:nvSpPr>
            <p:spPr>
              <a:xfrm>
                <a:off x="4688582" y="4157623"/>
                <a:ext cx="2214837" cy="4855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bar>
                        <m:barPr>
                          <m:pos m:val="top"/>
                          <m:ctrlPr>
                            <a:rPr lang="en-US" sz="1200" i="1" smtClean="0">
                              <a:latin typeface="Cambria Math" panose="02040503050406030204" pitchFamily="18" charset="0"/>
                            </a:rPr>
                          </m:ctrlPr>
                        </m:barPr>
                        <m:e>
                          <m:r>
                            <a:rPr lang="en-US" sz="1200" i="1">
                              <a:latin typeface="Cambria Math" charset="0"/>
                            </a:rPr>
                            <m:t>𝑢</m:t>
                          </m:r>
                        </m:e>
                      </m:bar>
                      <m:r>
                        <a:rPr lang="en-US" sz="1200" b="0" i="1" baseline="-25000" smtClean="0">
                          <a:latin typeface="Cambria Math" charset="0"/>
                        </a:rPr>
                        <m:t>𝑠𝑢𝑟𝑓</m:t>
                      </m:r>
                      <m:d>
                        <m:dPr>
                          <m:ctrlPr>
                            <a:rPr lang="is-IS" sz="1200" i="1">
                              <a:latin typeface="Cambria Math" panose="02040503050406030204" pitchFamily="18" charset="0"/>
                            </a:rPr>
                          </m:ctrlPr>
                        </m:dPr>
                        <m:e>
                          <m:bar>
                            <m:barPr>
                              <m:pos m:val="top"/>
                              <m:ctrlPr>
                                <a:rPr lang="is-IS" sz="1200" i="1">
                                  <a:latin typeface="Cambria Math" panose="02040503050406030204" pitchFamily="18" charset="0"/>
                                </a:rPr>
                              </m:ctrlPr>
                            </m:barPr>
                            <m:e>
                              <m:r>
                                <a:rPr lang="en-US" sz="1200" i="1">
                                  <a:latin typeface="Cambria Math" charset="0"/>
                                </a:rPr>
                                <m:t>𝑟</m:t>
                              </m:r>
                            </m:e>
                          </m:bar>
                        </m:e>
                      </m:d>
                      <m:r>
                        <a:rPr lang="en-US" sz="1200" i="1">
                          <a:latin typeface="Cambria Math" charset="0"/>
                        </a:rPr>
                        <m:t>=</m:t>
                      </m:r>
                      <m:nary>
                        <m:naryPr>
                          <m:chr m:val="∬"/>
                          <m:limLoc m:val="undOvr"/>
                          <m:supHide m:val="on"/>
                          <m:ctrlPr>
                            <a:rPr lang="is-IS" sz="1200" i="1">
                              <a:latin typeface="Cambria Math" panose="02040503050406030204" pitchFamily="18" charset="0"/>
                            </a:rPr>
                          </m:ctrlPr>
                        </m:naryPr>
                        <m:sub>
                          <m:r>
                            <m:rPr>
                              <m:brk m:alnAt="24"/>
                            </m:rPr>
                            <a:rPr lang="en-US" sz="1200" i="1">
                              <a:latin typeface="Cambria Math" charset="0"/>
                            </a:rPr>
                            <m:t>𝑆</m:t>
                          </m:r>
                        </m:sub>
                        <m:sup/>
                        <m:e>
                          <m:r>
                            <a:rPr lang="en-US" sz="1200" b="1" i="0">
                              <a:latin typeface="Cambria Math" charset="0"/>
                            </a:rPr>
                            <m:t>𝐆</m:t>
                          </m:r>
                          <m:d>
                            <m:dPr>
                              <m:ctrlPr>
                                <a:rPr lang="is-IS" sz="1200" i="1">
                                  <a:latin typeface="Cambria Math" panose="02040503050406030204" pitchFamily="18" charset="0"/>
                                </a:rPr>
                              </m:ctrlPr>
                            </m:dPr>
                            <m:e>
                              <m:bar>
                                <m:barPr>
                                  <m:pos m:val="top"/>
                                  <m:ctrlPr>
                                    <a:rPr lang="is-IS" sz="1200" i="1">
                                      <a:latin typeface="Cambria Math" panose="02040503050406030204" pitchFamily="18" charset="0"/>
                                    </a:rPr>
                                  </m:ctrlPr>
                                </m:barPr>
                                <m:e>
                                  <m:r>
                                    <a:rPr lang="en-US" sz="1200" i="1">
                                      <a:latin typeface="Cambria Math" charset="0"/>
                                    </a:rPr>
                                    <m:t>𝑟</m:t>
                                  </m:r>
                                </m:e>
                              </m:bar>
                              <m:r>
                                <a:rPr lang="en-US" sz="1200" i="1">
                                  <a:latin typeface="Cambria Math" charset="0"/>
                                </a:rPr>
                                <m:t>,</m:t>
                              </m:r>
                              <m:sSub>
                                <m:sSubPr>
                                  <m:ctrlPr>
                                    <a:rPr lang="en-US" sz="1200" i="1">
                                      <a:latin typeface="Cambria Math" panose="02040503050406030204" pitchFamily="18" charset="0"/>
                                    </a:rPr>
                                  </m:ctrlPr>
                                </m:sSubPr>
                                <m:e>
                                  <m:bar>
                                    <m:barPr>
                                      <m:pos m:val="top"/>
                                      <m:ctrlPr>
                                        <a:rPr lang="en-US" sz="1200" i="1">
                                          <a:latin typeface="Cambria Math" panose="02040503050406030204" pitchFamily="18" charset="0"/>
                                        </a:rPr>
                                      </m:ctrlPr>
                                    </m:barPr>
                                    <m:e>
                                      <m:r>
                                        <a:rPr lang="en-US" sz="1200" i="1">
                                          <a:latin typeface="Cambria Math" charset="0"/>
                                        </a:rPr>
                                        <m:t>𝑟</m:t>
                                      </m:r>
                                    </m:e>
                                  </m:bar>
                                </m:e>
                                <m:sub>
                                  <m:r>
                                    <a:rPr lang="en-US" sz="1200" i="1">
                                      <a:latin typeface="Cambria Math" charset="0"/>
                                    </a:rPr>
                                    <m:t>𝑠</m:t>
                                  </m:r>
                                </m:sub>
                              </m:sSub>
                            </m:e>
                          </m:d>
                          <m:bar>
                            <m:barPr>
                              <m:pos m:val="top"/>
                              <m:ctrlPr>
                                <a:rPr lang="is-IS" sz="1200" i="1">
                                  <a:latin typeface="Cambria Math" panose="02040503050406030204" pitchFamily="18" charset="0"/>
                                </a:rPr>
                              </m:ctrlPr>
                            </m:barPr>
                            <m:e>
                              <m:r>
                                <a:rPr lang="en-US" sz="1200" b="0" i="1" smtClean="0">
                                  <a:latin typeface="Cambria Math" charset="0"/>
                                </a:rPr>
                                <m:t>𝑢</m:t>
                              </m:r>
                            </m:e>
                          </m:bar>
                          <m:r>
                            <a:rPr lang="en-US" sz="1200" b="0" i="1" baseline="-25000" smtClean="0">
                              <a:latin typeface="Cambria Math" charset="0"/>
                            </a:rPr>
                            <m:t>𝑏𝑎𝑐𝑘</m:t>
                          </m:r>
                          <m:d>
                            <m:dPr>
                              <m:ctrlPr>
                                <a:rPr lang="is-IS" sz="1200" i="1">
                                  <a:latin typeface="Cambria Math" panose="02040503050406030204" pitchFamily="18" charset="0"/>
                                </a:rPr>
                              </m:ctrlPr>
                            </m:dPr>
                            <m:e>
                              <m:sSub>
                                <m:sSubPr>
                                  <m:ctrlPr>
                                    <a:rPr lang="en-US" sz="1200" i="1">
                                      <a:latin typeface="Cambria Math" panose="02040503050406030204" pitchFamily="18" charset="0"/>
                                    </a:rPr>
                                  </m:ctrlPr>
                                </m:sSubPr>
                                <m:e>
                                  <m:bar>
                                    <m:barPr>
                                      <m:pos m:val="top"/>
                                      <m:ctrlPr>
                                        <a:rPr lang="en-US" sz="1200" i="1">
                                          <a:latin typeface="Cambria Math" panose="02040503050406030204" pitchFamily="18" charset="0"/>
                                        </a:rPr>
                                      </m:ctrlPr>
                                    </m:barPr>
                                    <m:e>
                                      <m:r>
                                        <a:rPr lang="en-US" sz="1200" i="1">
                                          <a:latin typeface="Cambria Math" charset="0"/>
                                        </a:rPr>
                                        <m:t>𝑟</m:t>
                                      </m:r>
                                    </m:e>
                                  </m:bar>
                                </m:e>
                                <m:sub>
                                  <m:r>
                                    <a:rPr lang="en-US" sz="1200" i="1">
                                      <a:latin typeface="Cambria Math" charset="0"/>
                                    </a:rPr>
                                    <m:t>𝑠</m:t>
                                  </m:r>
                                </m:sub>
                              </m:sSub>
                            </m:e>
                          </m:d>
                          <m:r>
                            <a:rPr lang="en-US" sz="1200" i="1">
                              <a:latin typeface="Cambria Math" charset="0"/>
                            </a:rPr>
                            <m:t>𝑑𝑆</m:t>
                          </m:r>
                        </m:e>
                      </m:nary>
                    </m:oMath>
                  </m:oMathPara>
                </a14:m>
                <a:endParaRPr lang="ru-RU" sz="1200" dirty="0"/>
              </a:p>
            </p:txBody>
          </p:sp>
        </mc:Choice>
        <mc:Fallback xmlns="">
          <p:sp>
            <p:nvSpPr>
              <p:cNvPr id="7" name="TextBox 6">
                <a:extLst>
                  <a:ext uri="{FF2B5EF4-FFF2-40B4-BE49-F238E27FC236}">
                    <a16:creationId xmlns:a16="http://schemas.microsoft.com/office/drawing/2014/main" id="{DE830F4C-81C4-C90A-6D11-A771E2C25054}"/>
                  </a:ext>
                </a:extLst>
              </p:cNvPr>
              <p:cNvSpPr txBox="1">
                <a:spLocks noRot="1" noChangeAspect="1" noMove="1" noResize="1" noEditPoints="1" noAdjustHandles="1" noChangeArrowheads="1" noChangeShapeType="1" noTextEdit="1"/>
              </p:cNvSpPr>
              <p:nvPr/>
            </p:nvSpPr>
            <p:spPr>
              <a:xfrm>
                <a:off x="4688582" y="4157623"/>
                <a:ext cx="2214837" cy="485582"/>
              </a:xfrm>
              <a:prstGeom prst="rect">
                <a:avLst/>
              </a:prstGeom>
              <a:blipFill>
                <a:blip r:embed="rId14"/>
                <a:stretch>
                  <a:fillRect l="-275" t="-156250" r="-1102" b="-217500"/>
                </a:stretch>
              </a:blipFill>
            </p:spPr>
            <p:txBody>
              <a:bodyPr/>
              <a:lstStyle/>
              <a:p>
                <a:r>
                  <a:rPr lang="ru-RU">
                    <a:noFill/>
                  </a:rPr>
                  <a:t> </a:t>
                </a:r>
              </a:p>
            </p:txBody>
          </p:sp>
        </mc:Fallback>
      </mc:AlternateContent>
    </p:spTree>
    <p:extLst>
      <p:ext uri="{BB962C8B-B14F-4D97-AF65-F5344CB8AC3E}">
        <p14:creationId xmlns:p14="http://schemas.microsoft.com/office/powerpoint/2010/main" val="6507319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CE16A87E-D6EE-5640-1925-958B532FD4C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9498"/>
          <a:stretch/>
        </p:blipFill>
        <p:spPr>
          <a:xfrm>
            <a:off x="4463712" y="96253"/>
            <a:ext cx="5345430" cy="3368843"/>
          </a:xfrm>
          <a:prstGeom prst="rect">
            <a:avLst/>
          </a:prstGeom>
        </p:spPr>
      </p:pic>
      <p:pic>
        <p:nvPicPr>
          <p:cNvPr id="4" name="Рисунок 3">
            <a:extLst>
              <a:ext uri="{FF2B5EF4-FFF2-40B4-BE49-F238E27FC236}">
                <a16:creationId xmlns:a16="http://schemas.microsoft.com/office/drawing/2014/main" id="{F05F9BF7-9B98-11AF-8CD9-EB5D24E7B61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49498"/>
          <a:stretch/>
        </p:blipFill>
        <p:spPr>
          <a:xfrm>
            <a:off x="347211" y="187325"/>
            <a:ext cx="5345430" cy="3368843"/>
          </a:xfrm>
          <a:prstGeom prst="rect">
            <a:avLst/>
          </a:prstGeom>
        </p:spPr>
      </p:pic>
      <p:sp useBgFill="1">
        <p:nvSpPr>
          <p:cNvPr id="2" name="TextBox 1">
            <a:extLst>
              <a:ext uri="{FF2B5EF4-FFF2-40B4-BE49-F238E27FC236}">
                <a16:creationId xmlns:a16="http://schemas.microsoft.com/office/drawing/2014/main" id="{108C33A6-F273-EE3D-7EF3-C02A93E4EBF1}"/>
              </a:ext>
            </a:extLst>
          </p:cNvPr>
          <p:cNvSpPr txBox="1"/>
          <p:nvPr/>
        </p:nvSpPr>
        <p:spPr>
          <a:xfrm>
            <a:off x="657226" y="125831"/>
            <a:ext cx="2190750" cy="307777"/>
          </a:xfrm>
          <a:prstGeom prst="rect">
            <a:avLst/>
          </a:prstGeom>
        </p:spPr>
        <p:txBody>
          <a:bodyPr wrap="square" rtlCol="0">
            <a:spAutoFit/>
          </a:bodyPr>
          <a:lstStyle/>
          <a:p>
            <a:r>
              <a:rPr lang="ru-RU" sz="1400" dirty="0"/>
              <a:t>11.03.2008–10.03.2009</a:t>
            </a:r>
          </a:p>
        </p:txBody>
      </p:sp>
      <p:sp useBgFill="1">
        <p:nvSpPr>
          <p:cNvPr id="3" name="TextBox 2">
            <a:extLst>
              <a:ext uri="{FF2B5EF4-FFF2-40B4-BE49-F238E27FC236}">
                <a16:creationId xmlns:a16="http://schemas.microsoft.com/office/drawing/2014/main" id="{047D91EF-9990-A4A8-BF50-5297EF3C50C8}"/>
              </a:ext>
            </a:extLst>
          </p:cNvPr>
          <p:cNvSpPr txBox="1"/>
          <p:nvPr/>
        </p:nvSpPr>
        <p:spPr>
          <a:xfrm>
            <a:off x="3476625" y="125831"/>
            <a:ext cx="2190750" cy="307777"/>
          </a:xfrm>
          <a:prstGeom prst="rect">
            <a:avLst/>
          </a:prstGeom>
        </p:spPr>
        <p:txBody>
          <a:bodyPr wrap="square" rtlCol="0">
            <a:spAutoFit/>
          </a:bodyPr>
          <a:lstStyle/>
          <a:p>
            <a:r>
              <a:rPr lang="ru-RU" sz="1400" dirty="0"/>
              <a:t>11.03.200</a:t>
            </a:r>
            <a:r>
              <a:rPr lang="en-US" sz="1400" dirty="0"/>
              <a:t>9</a:t>
            </a:r>
            <a:r>
              <a:rPr lang="ru-RU" sz="1400" dirty="0"/>
              <a:t>–10.03.20</a:t>
            </a:r>
            <a:r>
              <a:rPr lang="en-US" sz="1400" dirty="0"/>
              <a:t>10</a:t>
            </a:r>
            <a:endParaRPr lang="ru-RU" sz="1400" dirty="0"/>
          </a:p>
        </p:txBody>
      </p:sp>
      <p:sp useBgFill="1">
        <p:nvSpPr>
          <p:cNvPr id="6" name="TextBox 5">
            <a:extLst>
              <a:ext uri="{FF2B5EF4-FFF2-40B4-BE49-F238E27FC236}">
                <a16:creationId xmlns:a16="http://schemas.microsoft.com/office/drawing/2014/main" id="{119F9299-0552-1A62-77E5-280621FDCA76}"/>
              </a:ext>
            </a:extLst>
          </p:cNvPr>
          <p:cNvSpPr txBox="1"/>
          <p:nvPr/>
        </p:nvSpPr>
        <p:spPr>
          <a:xfrm>
            <a:off x="6213002" y="125830"/>
            <a:ext cx="2190750" cy="307777"/>
          </a:xfrm>
          <a:prstGeom prst="rect">
            <a:avLst/>
          </a:prstGeom>
        </p:spPr>
        <p:txBody>
          <a:bodyPr wrap="square" rtlCol="0">
            <a:spAutoFit/>
          </a:bodyPr>
          <a:lstStyle/>
          <a:p>
            <a:r>
              <a:rPr lang="ru-RU" sz="1400" dirty="0"/>
              <a:t>11.03.20</a:t>
            </a:r>
            <a:r>
              <a:rPr lang="en-US" sz="1400" dirty="0"/>
              <a:t>10</a:t>
            </a:r>
            <a:r>
              <a:rPr lang="ru-RU" sz="1400" dirty="0"/>
              <a:t>–10.03.20</a:t>
            </a:r>
            <a:r>
              <a:rPr lang="en-US" sz="1400" dirty="0"/>
              <a:t>11</a:t>
            </a:r>
            <a:endParaRPr lang="ru-RU" sz="1400" dirty="0"/>
          </a:p>
        </p:txBody>
      </p:sp>
      <p:sp>
        <p:nvSpPr>
          <p:cNvPr id="7" name="1">
            <a:extLst>
              <a:ext uri="{FF2B5EF4-FFF2-40B4-BE49-F238E27FC236}">
                <a16:creationId xmlns:a16="http://schemas.microsoft.com/office/drawing/2014/main" id="{C511820D-71B4-5BEA-5D86-B98974C9F696}"/>
              </a:ext>
            </a:extLst>
          </p:cNvPr>
          <p:cNvSpPr txBox="1"/>
          <p:nvPr/>
        </p:nvSpPr>
        <p:spPr>
          <a:xfrm>
            <a:off x="8713888" y="6317622"/>
            <a:ext cx="213200" cy="4360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defTabSz="825500">
              <a:defRPr sz="5000">
                <a:solidFill>
                  <a:srgbClr val="CCCDE4"/>
                </a:solidFill>
                <a:latin typeface="Inter Regular"/>
                <a:ea typeface="Inter Regular"/>
                <a:cs typeface="Inter Regular"/>
                <a:sym typeface="Inter Regular"/>
              </a:defRPr>
            </a:lvl1pPr>
          </a:lstStyle>
          <a:p>
            <a:fld id="{6451B66E-B795-485C-8A57-E41ACEB4C2EF}" type="slidenum">
              <a:rPr lang="ru-RU" sz="2500"/>
              <a:t>24</a:t>
            </a:fld>
            <a:endParaRPr sz="2500" dirty="0"/>
          </a:p>
        </p:txBody>
      </p:sp>
    </p:spTree>
    <p:extLst>
      <p:ext uri="{BB962C8B-B14F-4D97-AF65-F5344CB8AC3E}">
        <p14:creationId xmlns:p14="http://schemas.microsoft.com/office/powerpoint/2010/main" val="7895958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CE16A87E-D6EE-5640-1925-958B532FD4C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9498"/>
          <a:stretch/>
        </p:blipFill>
        <p:spPr>
          <a:xfrm>
            <a:off x="4463712" y="96253"/>
            <a:ext cx="5345430" cy="3368843"/>
          </a:xfrm>
          <a:prstGeom prst="rect">
            <a:avLst/>
          </a:prstGeom>
        </p:spPr>
      </p:pic>
      <p:pic>
        <p:nvPicPr>
          <p:cNvPr id="4" name="Рисунок 3">
            <a:extLst>
              <a:ext uri="{FF2B5EF4-FFF2-40B4-BE49-F238E27FC236}">
                <a16:creationId xmlns:a16="http://schemas.microsoft.com/office/drawing/2014/main" id="{F05F9BF7-9B98-11AF-8CD9-EB5D24E7B61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49498"/>
          <a:stretch/>
        </p:blipFill>
        <p:spPr>
          <a:xfrm>
            <a:off x="347211" y="187325"/>
            <a:ext cx="5345430" cy="3368843"/>
          </a:xfrm>
          <a:prstGeom prst="rect">
            <a:avLst/>
          </a:prstGeom>
        </p:spPr>
      </p:pic>
      <p:pic>
        <p:nvPicPr>
          <p:cNvPr id="2" name="Рисунок 1">
            <a:extLst>
              <a:ext uri="{FF2B5EF4-FFF2-40B4-BE49-F238E27FC236}">
                <a16:creationId xmlns:a16="http://schemas.microsoft.com/office/drawing/2014/main" id="{64FC211C-4EDE-762B-62E9-E95580A4AF4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4070"/>
          <a:stretch/>
        </p:blipFill>
        <p:spPr>
          <a:xfrm>
            <a:off x="5079942" y="3734051"/>
            <a:ext cx="4112969" cy="3027696"/>
          </a:xfrm>
          <a:prstGeom prst="rect">
            <a:avLst/>
          </a:prstGeom>
        </p:spPr>
      </p:pic>
      <p:sp useBgFill="1">
        <p:nvSpPr>
          <p:cNvPr id="3" name="TextBox 2">
            <a:extLst>
              <a:ext uri="{FF2B5EF4-FFF2-40B4-BE49-F238E27FC236}">
                <a16:creationId xmlns:a16="http://schemas.microsoft.com/office/drawing/2014/main" id="{DA88A0FF-23F6-4C26-C518-F2DADB165C57}"/>
              </a:ext>
            </a:extLst>
          </p:cNvPr>
          <p:cNvSpPr txBox="1"/>
          <p:nvPr/>
        </p:nvSpPr>
        <p:spPr>
          <a:xfrm>
            <a:off x="657226" y="125831"/>
            <a:ext cx="2190750" cy="307777"/>
          </a:xfrm>
          <a:prstGeom prst="rect">
            <a:avLst/>
          </a:prstGeom>
        </p:spPr>
        <p:txBody>
          <a:bodyPr wrap="square" rtlCol="0">
            <a:spAutoFit/>
          </a:bodyPr>
          <a:lstStyle/>
          <a:p>
            <a:r>
              <a:rPr lang="ru-RU" sz="1400" dirty="0"/>
              <a:t>11.03.2008–10.03.2009</a:t>
            </a:r>
          </a:p>
        </p:txBody>
      </p:sp>
      <p:sp useBgFill="1">
        <p:nvSpPr>
          <p:cNvPr id="6" name="TextBox 5">
            <a:extLst>
              <a:ext uri="{FF2B5EF4-FFF2-40B4-BE49-F238E27FC236}">
                <a16:creationId xmlns:a16="http://schemas.microsoft.com/office/drawing/2014/main" id="{B48D2649-3D90-FD36-1E47-9F25352D540C}"/>
              </a:ext>
            </a:extLst>
          </p:cNvPr>
          <p:cNvSpPr txBox="1"/>
          <p:nvPr/>
        </p:nvSpPr>
        <p:spPr>
          <a:xfrm>
            <a:off x="3476625" y="125831"/>
            <a:ext cx="2190750" cy="307777"/>
          </a:xfrm>
          <a:prstGeom prst="rect">
            <a:avLst/>
          </a:prstGeom>
        </p:spPr>
        <p:txBody>
          <a:bodyPr wrap="square" rtlCol="0">
            <a:spAutoFit/>
          </a:bodyPr>
          <a:lstStyle/>
          <a:p>
            <a:r>
              <a:rPr lang="ru-RU" sz="1400" dirty="0"/>
              <a:t>11.03.200</a:t>
            </a:r>
            <a:r>
              <a:rPr lang="en-US" sz="1400" dirty="0"/>
              <a:t>9</a:t>
            </a:r>
            <a:r>
              <a:rPr lang="ru-RU" sz="1400" dirty="0"/>
              <a:t>–10.03.20</a:t>
            </a:r>
            <a:r>
              <a:rPr lang="en-US" sz="1400" dirty="0"/>
              <a:t>10</a:t>
            </a:r>
            <a:endParaRPr lang="ru-RU" sz="1400" dirty="0"/>
          </a:p>
        </p:txBody>
      </p:sp>
      <p:sp useBgFill="1">
        <p:nvSpPr>
          <p:cNvPr id="7" name="TextBox 6">
            <a:extLst>
              <a:ext uri="{FF2B5EF4-FFF2-40B4-BE49-F238E27FC236}">
                <a16:creationId xmlns:a16="http://schemas.microsoft.com/office/drawing/2014/main" id="{BA4A341F-0739-C8C8-F864-9F8C7F4F9B93}"/>
              </a:ext>
            </a:extLst>
          </p:cNvPr>
          <p:cNvSpPr txBox="1"/>
          <p:nvPr/>
        </p:nvSpPr>
        <p:spPr>
          <a:xfrm>
            <a:off x="6213002" y="125830"/>
            <a:ext cx="2190750" cy="307777"/>
          </a:xfrm>
          <a:prstGeom prst="rect">
            <a:avLst/>
          </a:prstGeom>
        </p:spPr>
        <p:txBody>
          <a:bodyPr wrap="square" rtlCol="0">
            <a:spAutoFit/>
          </a:bodyPr>
          <a:lstStyle/>
          <a:p>
            <a:r>
              <a:rPr lang="ru-RU" sz="1400" dirty="0"/>
              <a:t>11.03.20</a:t>
            </a:r>
            <a:r>
              <a:rPr lang="en-US" sz="1400" dirty="0"/>
              <a:t>10</a:t>
            </a:r>
            <a:r>
              <a:rPr lang="ru-RU" sz="1400" dirty="0"/>
              <a:t>–10.03.20</a:t>
            </a:r>
            <a:r>
              <a:rPr lang="en-US" sz="1400" dirty="0"/>
              <a:t>11</a:t>
            </a:r>
            <a:endParaRPr lang="ru-RU" sz="1400" dirty="0"/>
          </a:p>
        </p:txBody>
      </p:sp>
      <p:sp>
        <p:nvSpPr>
          <p:cNvPr id="8" name="TextBox 7">
            <a:extLst>
              <a:ext uri="{FF2B5EF4-FFF2-40B4-BE49-F238E27FC236}">
                <a16:creationId xmlns:a16="http://schemas.microsoft.com/office/drawing/2014/main" id="{EFB05DC2-C017-8CBD-0186-66EBCA4D82A8}"/>
              </a:ext>
            </a:extLst>
          </p:cNvPr>
          <p:cNvSpPr txBox="1"/>
          <p:nvPr/>
        </p:nvSpPr>
        <p:spPr>
          <a:xfrm>
            <a:off x="6730360" y="3513154"/>
            <a:ext cx="1402987" cy="307777"/>
          </a:xfrm>
          <a:prstGeom prst="rect">
            <a:avLst/>
          </a:prstGeom>
          <a:noFill/>
        </p:spPr>
        <p:txBody>
          <a:bodyPr wrap="square" rtlCol="0">
            <a:spAutoFit/>
          </a:bodyPr>
          <a:lstStyle/>
          <a:p>
            <a:r>
              <a:rPr lang="en-US" sz="1400" dirty="0"/>
              <a:t>11</a:t>
            </a:r>
            <a:r>
              <a:rPr lang="ru-RU" sz="1400" dirty="0"/>
              <a:t>.03.20</a:t>
            </a:r>
            <a:r>
              <a:rPr lang="en-US" sz="1400" dirty="0"/>
              <a:t>11</a:t>
            </a:r>
            <a:endParaRPr lang="ru-RU" sz="1400" dirty="0"/>
          </a:p>
        </p:txBody>
      </p:sp>
      <p:grpSp>
        <p:nvGrpSpPr>
          <p:cNvPr id="9" name="Группа 8">
            <a:extLst>
              <a:ext uri="{FF2B5EF4-FFF2-40B4-BE49-F238E27FC236}">
                <a16:creationId xmlns:a16="http://schemas.microsoft.com/office/drawing/2014/main" id="{824A81BE-8387-88C3-0777-3573384C40A7}"/>
              </a:ext>
            </a:extLst>
          </p:cNvPr>
          <p:cNvGrpSpPr>
            <a:grpSpLocks noChangeAspect="1"/>
          </p:cNvGrpSpPr>
          <p:nvPr/>
        </p:nvGrpSpPr>
        <p:grpSpPr>
          <a:xfrm>
            <a:off x="1302301" y="3429000"/>
            <a:ext cx="2739922" cy="3876769"/>
            <a:chOff x="0" y="191488"/>
            <a:chExt cx="4846919" cy="6858000"/>
          </a:xfrm>
        </p:grpSpPr>
        <p:grpSp>
          <p:nvGrpSpPr>
            <p:cNvPr id="10" name="Группа 9">
              <a:extLst>
                <a:ext uri="{FF2B5EF4-FFF2-40B4-BE49-F238E27FC236}">
                  <a16:creationId xmlns:a16="http://schemas.microsoft.com/office/drawing/2014/main" id="{88C5B488-AAA9-0EA1-F117-1244D36428EF}"/>
                </a:ext>
              </a:extLst>
            </p:cNvPr>
            <p:cNvGrpSpPr/>
            <p:nvPr/>
          </p:nvGrpSpPr>
          <p:grpSpPr>
            <a:xfrm>
              <a:off x="0" y="191488"/>
              <a:ext cx="4846919" cy="6858000"/>
              <a:chOff x="0" y="191488"/>
              <a:chExt cx="4846919" cy="6858000"/>
            </a:xfrm>
          </p:grpSpPr>
          <p:pic>
            <p:nvPicPr>
              <p:cNvPr id="12" name="Рисунок 11">
                <a:extLst>
                  <a:ext uri="{FF2B5EF4-FFF2-40B4-BE49-F238E27FC236}">
                    <a16:creationId xmlns:a16="http://schemas.microsoft.com/office/drawing/2014/main" id="{158A2BD2-B812-0EC0-8899-29DB696A45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91488"/>
                <a:ext cx="4846919" cy="6858000"/>
              </a:xfrm>
              <a:prstGeom prst="rect">
                <a:avLst/>
              </a:prstGeom>
            </p:spPr>
          </p:pic>
          <p:sp>
            <p:nvSpPr>
              <p:cNvPr id="13" name="TextBox 12">
                <a:extLst>
                  <a:ext uri="{FF2B5EF4-FFF2-40B4-BE49-F238E27FC236}">
                    <a16:creationId xmlns:a16="http://schemas.microsoft.com/office/drawing/2014/main" id="{4664CFA0-B85F-4E1E-4231-95BD3FA17092}"/>
                  </a:ext>
                </a:extLst>
              </p:cNvPr>
              <p:cNvSpPr txBox="1"/>
              <p:nvPr/>
            </p:nvSpPr>
            <p:spPr>
              <a:xfrm>
                <a:off x="298951" y="560820"/>
                <a:ext cx="146217" cy="276999"/>
              </a:xfrm>
              <a:prstGeom prst="rect">
                <a:avLst/>
              </a:prstGeom>
              <a:noFill/>
            </p:spPr>
            <p:txBody>
              <a:bodyPr wrap="square" rtlCol="0">
                <a:spAutoFit/>
              </a:bodyPr>
              <a:lstStyle/>
              <a:p>
                <a:r>
                  <a:rPr lang="en-US" sz="1200" dirty="0"/>
                  <a:t>m</a:t>
                </a:r>
                <a:endParaRPr lang="ru-RU" dirty="0"/>
              </a:p>
            </p:txBody>
          </p:sp>
          <p:sp>
            <p:nvSpPr>
              <p:cNvPr id="14" name="TextBox 13">
                <a:extLst>
                  <a:ext uri="{FF2B5EF4-FFF2-40B4-BE49-F238E27FC236}">
                    <a16:creationId xmlns:a16="http://schemas.microsoft.com/office/drawing/2014/main" id="{A380679A-D286-1477-C0AB-4B867E726625}"/>
                  </a:ext>
                </a:extLst>
              </p:cNvPr>
              <p:cNvSpPr txBox="1"/>
              <p:nvPr/>
            </p:nvSpPr>
            <p:spPr>
              <a:xfrm>
                <a:off x="2246514" y="5862739"/>
                <a:ext cx="1301838" cy="490011"/>
              </a:xfrm>
              <a:prstGeom prst="rect">
                <a:avLst/>
              </a:prstGeom>
              <a:noFill/>
            </p:spPr>
            <p:txBody>
              <a:bodyPr wrap="square" rtlCol="0">
                <a:spAutoFit/>
              </a:bodyPr>
              <a:lstStyle/>
              <a:p>
                <a:r>
                  <a:rPr lang="en-US" sz="1200" dirty="0"/>
                  <a:t>year</a:t>
                </a:r>
                <a:endParaRPr lang="ru-RU" dirty="0"/>
              </a:p>
            </p:txBody>
          </p:sp>
        </p:grpSp>
        <p:sp>
          <p:nvSpPr>
            <p:cNvPr id="11" name="TextBox 10">
              <a:extLst>
                <a:ext uri="{FF2B5EF4-FFF2-40B4-BE49-F238E27FC236}">
                  <a16:creationId xmlns:a16="http://schemas.microsoft.com/office/drawing/2014/main" id="{0610DC85-5F95-BC34-EF3C-E314ACB43711}"/>
                </a:ext>
              </a:extLst>
            </p:cNvPr>
            <p:cNvSpPr txBox="1"/>
            <p:nvPr/>
          </p:nvSpPr>
          <p:spPr>
            <a:xfrm>
              <a:off x="3548351" y="560820"/>
              <a:ext cx="458780" cy="307777"/>
            </a:xfrm>
            <a:prstGeom prst="rect">
              <a:avLst/>
            </a:prstGeom>
            <a:noFill/>
          </p:spPr>
          <p:txBody>
            <a:bodyPr wrap="none" rtlCol="0">
              <a:spAutoFit/>
            </a:bodyPr>
            <a:lstStyle/>
            <a:p>
              <a:r>
                <a:rPr lang="en-US" sz="1400" dirty="0"/>
                <a:t>206</a:t>
              </a:r>
              <a:endParaRPr lang="ru-RU" sz="1400" dirty="0"/>
            </a:p>
          </p:txBody>
        </p:sp>
      </p:grpSp>
      <p:sp>
        <p:nvSpPr>
          <p:cNvPr id="15" name="1">
            <a:extLst>
              <a:ext uri="{FF2B5EF4-FFF2-40B4-BE49-F238E27FC236}">
                <a16:creationId xmlns:a16="http://schemas.microsoft.com/office/drawing/2014/main" id="{78B8FA4C-F0BE-8EC6-E439-6D2ED71502C8}"/>
              </a:ext>
            </a:extLst>
          </p:cNvPr>
          <p:cNvSpPr txBox="1"/>
          <p:nvPr/>
        </p:nvSpPr>
        <p:spPr>
          <a:xfrm>
            <a:off x="8713888" y="6317622"/>
            <a:ext cx="213200" cy="4360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defTabSz="825500">
              <a:defRPr sz="5000">
                <a:solidFill>
                  <a:srgbClr val="CCCDE4"/>
                </a:solidFill>
                <a:latin typeface="Inter Regular"/>
                <a:ea typeface="Inter Regular"/>
                <a:cs typeface="Inter Regular"/>
                <a:sym typeface="Inter Regular"/>
              </a:defRPr>
            </a:lvl1pPr>
          </a:lstStyle>
          <a:p>
            <a:fld id="{6451B66E-B795-485C-8A57-E41ACEB4C2EF}" type="slidenum">
              <a:rPr lang="ru-RU" sz="2500"/>
              <a:t>25</a:t>
            </a:fld>
            <a:endParaRPr sz="2500" dirty="0"/>
          </a:p>
        </p:txBody>
      </p:sp>
    </p:spTree>
    <p:extLst>
      <p:ext uri="{BB962C8B-B14F-4D97-AF65-F5344CB8AC3E}">
        <p14:creationId xmlns:p14="http://schemas.microsoft.com/office/powerpoint/2010/main" val="15616356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0FB370BD-7F9E-9159-F005-30B8A14F367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9498"/>
          <a:stretch/>
        </p:blipFill>
        <p:spPr>
          <a:xfrm>
            <a:off x="-1198535" y="-134531"/>
            <a:ext cx="5345430" cy="3368843"/>
          </a:xfrm>
          <a:prstGeom prst="rect">
            <a:avLst/>
          </a:prstGeom>
        </p:spPr>
      </p:pic>
      <p:pic>
        <p:nvPicPr>
          <p:cNvPr id="3" name="Рисунок 2">
            <a:extLst>
              <a:ext uri="{FF2B5EF4-FFF2-40B4-BE49-F238E27FC236}">
                <a16:creationId xmlns:a16="http://schemas.microsoft.com/office/drawing/2014/main" id="{8069BD8A-26CE-6400-7E9C-6A7937A08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4070"/>
          <a:stretch/>
        </p:blipFill>
        <p:spPr>
          <a:xfrm>
            <a:off x="-582304" y="3461319"/>
            <a:ext cx="4112969" cy="3027696"/>
          </a:xfrm>
          <a:prstGeom prst="rect">
            <a:avLst/>
          </a:prstGeom>
        </p:spPr>
      </p:pic>
      <p:pic>
        <p:nvPicPr>
          <p:cNvPr id="4" name="Рисунок 3">
            <a:extLst>
              <a:ext uri="{FF2B5EF4-FFF2-40B4-BE49-F238E27FC236}">
                <a16:creationId xmlns:a16="http://schemas.microsoft.com/office/drawing/2014/main" id="{ACF12A63-FF2C-5A00-D2C7-9546C3D8CD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8234" y="46892"/>
            <a:ext cx="5940425" cy="6313170"/>
          </a:xfrm>
          <a:prstGeom prst="rect">
            <a:avLst/>
          </a:prstGeom>
        </p:spPr>
      </p:pic>
      <p:sp>
        <p:nvSpPr>
          <p:cNvPr id="6" name="TextBox 5">
            <a:extLst>
              <a:ext uri="{FF2B5EF4-FFF2-40B4-BE49-F238E27FC236}">
                <a16:creationId xmlns:a16="http://schemas.microsoft.com/office/drawing/2014/main" id="{9E9DDD1A-25FA-4F79-DECF-E93EE8A243E2}"/>
              </a:ext>
            </a:extLst>
          </p:cNvPr>
          <p:cNvSpPr txBox="1"/>
          <p:nvPr/>
        </p:nvSpPr>
        <p:spPr>
          <a:xfrm>
            <a:off x="4572000" y="6426568"/>
            <a:ext cx="3903785" cy="461665"/>
          </a:xfrm>
          <a:prstGeom prst="rect">
            <a:avLst/>
          </a:prstGeom>
          <a:noFill/>
        </p:spPr>
        <p:txBody>
          <a:bodyPr wrap="square">
            <a:spAutoFit/>
          </a:bodyPr>
          <a:lstStyle/>
          <a:p>
            <a:r>
              <a:rPr lang="pt-BR" sz="1200" dirty="0"/>
              <a:t>12.03.2011–11.03.2012 (a); 12.03.2012–11.03.2013 (b); 12.03.2013–11.03.2014 (c); 12.03.2014–11.03.2015 (d)</a:t>
            </a:r>
            <a:endParaRPr lang="ru-RU" sz="1200" dirty="0"/>
          </a:p>
        </p:txBody>
      </p:sp>
      <p:sp useBgFill="1">
        <p:nvSpPr>
          <p:cNvPr id="13" name="TextBox 12">
            <a:extLst>
              <a:ext uri="{FF2B5EF4-FFF2-40B4-BE49-F238E27FC236}">
                <a16:creationId xmlns:a16="http://schemas.microsoft.com/office/drawing/2014/main" id="{CBC6FF1E-944C-67B3-2E28-6433AB860526}"/>
              </a:ext>
            </a:extLst>
          </p:cNvPr>
          <p:cNvSpPr txBox="1"/>
          <p:nvPr/>
        </p:nvSpPr>
        <p:spPr>
          <a:xfrm>
            <a:off x="437420" y="-83551"/>
            <a:ext cx="2190750" cy="307777"/>
          </a:xfrm>
          <a:prstGeom prst="rect">
            <a:avLst/>
          </a:prstGeom>
        </p:spPr>
        <p:txBody>
          <a:bodyPr wrap="square" rtlCol="0">
            <a:spAutoFit/>
          </a:bodyPr>
          <a:lstStyle/>
          <a:p>
            <a:r>
              <a:rPr lang="ru-RU" sz="1400" dirty="0"/>
              <a:t>11.03.20</a:t>
            </a:r>
            <a:r>
              <a:rPr lang="en-US" sz="1400" dirty="0"/>
              <a:t>10</a:t>
            </a:r>
            <a:r>
              <a:rPr lang="ru-RU" sz="1400" dirty="0"/>
              <a:t>–10.03.20</a:t>
            </a:r>
            <a:r>
              <a:rPr lang="en-US" sz="1400" dirty="0"/>
              <a:t>11</a:t>
            </a:r>
            <a:endParaRPr lang="ru-RU" sz="1400" dirty="0"/>
          </a:p>
        </p:txBody>
      </p:sp>
      <p:sp>
        <p:nvSpPr>
          <p:cNvPr id="14" name="TextBox 13">
            <a:extLst>
              <a:ext uri="{FF2B5EF4-FFF2-40B4-BE49-F238E27FC236}">
                <a16:creationId xmlns:a16="http://schemas.microsoft.com/office/drawing/2014/main" id="{CE7492DB-DC12-126B-B70B-0BF0FD34C833}"/>
              </a:ext>
            </a:extLst>
          </p:cNvPr>
          <p:cNvSpPr txBox="1"/>
          <p:nvPr/>
        </p:nvSpPr>
        <p:spPr>
          <a:xfrm>
            <a:off x="1009498" y="3234312"/>
            <a:ext cx="1402987" cy="307777"/>
          </a:xfrm>
          <a:prstGeom prst="rect">
            <a:avLst/>
          </a:prstGeom>
          <a:noFill/>
        </p:spPr>
        <p:txBody>
          <a:bodyPr wrap="square" rtlCol="0">
            <a:spAutoFit/>
          </a:bodyPr>
          <a:lstStyle/>
          <a:p>
            <a:r>
              <a:rPr lang="en-US" sz="1400" dirty="0"/>
              <a:t>11</a:t>
            </a:r>
            <a:r>
              <a:rPr lang="ru-RU" sz="1400" dirty="0"/>
              <a:t>.03.20</a:t>
            </a:r>
            <a:r>
              <a:rPr lang="en-US" sz="1400" dirty="0"/>
              <a:t>11</a:t>
            </a:r>
            <a:endParaRPr lang="ru-RU" sz="1400" dirty="0"/>
          </a:p>
        </p:txBody>
      </p:sp>
      <p:sp>
        <p:nvSpPr>
          <p:cNvPr id="5" name="1">
            <a:extLst>
              <a:ext uri="{FF2B5EF4-FFF2-40B4-BE49-F238E27FC236}">
                <a16:creationId xmlns:a16="http://schemas.microsoft.com/office/drawing/2014/main" id="{7CB42392-7B6C-3179-11AE-A05A9731FAAF}"/>
              </a:ext>
            </a:extLst>
          </p:cNvPr>
          <p:cNvSpPr txBox="1"/>
          <p:nvPr/>
        </p:nvSpPr>
        <p:spPr>
          <a:xfrm>
            <a:off x="8713888" y="6317622"/>
            <a:ext cx="213200" cy="4360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defTabSz="825500">
              <a:defRPr sz="5000">
                <a:solidFill>
                  <a:srgbClr val="CCCDE4"/>
                </a:solidFill>
                <a:latin typeface="Inter Regular"/>
                <a:ea typeface="Inter Regular"/>
                <a:cs typeface="Inter Regular"/>
                <a:sym typeface="Inter Regular"/>
              </a:defRPr>
            </a:lvl1pPr>
          </a:lstStyle>
          <a:p>
            <a:fld id="{6451B66E-B795-485C-8A57-E41ACEB4C2EF}" type="slidenum">
              <a:rPr lang="ru-RU" sz="2500"/>
              <a:t>26</a:t>
            </a:fld>
            <a:endParaRPr sz="2500" dirty="0"/>
          </a:p>
        </p:txBody>
      </p:sp>
    </p:spTree>
    <p:extLst>
      <p:ext uri="{BB962C8B-B14F-4D97-AF65-F5344CB8AC3E}">
        <p14:creationId xmlns:p14="http://schemas.microsoft.com/office/powerpoint/2010/main" val="28583892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Группа 6">
            <a:extLst>
              <a:ext uri="{FF2B5EF4-FFF2-40B4-BE49-F238E27FC236}">
                <a16:creationId xmlns:a16="http://schemas.microsoft.com/office/drawing/2014/main" id="{7642E137-E994-E01B-8319-9DCCC13BE093}"/>
              </a:ext>
            </a:extLst>
          </p:cNvPr>
          <p:cNvGrpSpPr>
            <a:grpSpLocks noChangeAspect="1"/>
          </p:cNvGrpSpPr>
          <p:nvPr/>
        </p:nvGrpSpPr>
        <p:grpSpPr>
          <a:xfrm>
            <a:off x="0" y="728712"/>
            <a:ext cx="3299252" cy="4668176"/>
            <a:chOff x="0" y="191488"/>
            <a:chExt cx="4846919" cy="6858000"/>
          </a:xfrm>
        </p:grpSpPr>
        <p:grpSp>
          <p:nvGrpSpPr>
            <p:cNvPr id="8" name="Группа 7">
              <a:extLst>
                <a:ext uri="{FF2B5EF4-FFF2-40B4-BE49-F238E27FC236}">
                  <a16:creationId xmlns:a16="http://schemas.microsoft.com/office/drawing/2014/main" id="{CAE50306-751A-CCC4-5DC0-81FAEEB4EC96}"/>
                </a:ext>
              </a:extLst>
            </p:cNvPr>
            <p:cNvGrpSpPr/>
            <p:nvPr/>
          </p:nvGrpSpPr>
          <p:grpSpPr>
            <a:xfrm>
              <a:off x="0" y="191488"/>
              <a:ext cx="4846919" cy="6858000"/>
              <a:chOff x="0" y="191488"/>
              <a:chExt cx="4846919" cy="6858000"/>
            </a:xfrm>
          </p:grpSpPr>
          <p:pic>
            <p:nvPicPr>
              <p:cNvPr id="10" name="Рисунок 9">
                <a:extLst>
                  <a:ext uri="{FF2B5EF4-FFF2-40B4-BE49-F238E27FC236}">
                    <a16:creationId xmlns:a16="http://schemas.microsoft.com/office/drawing/2014/main" id="{BB44CFC7-026A-9443-3373-3C21C9E1CA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1488"/>
                <a:ext cx="4846919" cy="6858000"/>
              </a:xfrm>
              <a:prstGeom prst="rect">
                <a:avLst/>
              </a:prstGeom>
            </p:spPr>
          </p:pic>
          <p:sp>
            <p:nvSpPr>
              <p:cNvPr id="11" name="TextBox 10">
                <a:extLst>
                  <a:ext uri="{FF2B5EF4-FFF2-40B4-BE49-F238E27FC236}">
                    <a16:creationId xmlns:a16="http://schemas.microsoft.com/office/drawing/2014/main" id="{9E0DA8B2-A3A0-EF79-3993-EC379E4DCE29}"/>
                  </a:ext>
                </a:extLst>
              </p:cNvPr>
              <p:cNvSpPr txBox="1"/>
              <p:nvPr/>
            </p:nvSpPr>
            <p:spPr>
              <a:xfrm>
                <a:off x="298951" y="560820"/>
                <a:ext cx="146217" cy="276999"/>
              </a:xfrm>
              <a:prstGeom prst="rect">
                <a:avLst/>
              </a:prstGeom>
              <a:noFill/>
            </p:spPr>
            <p:txBody>
              <a:bodyPr wrap="square" rtlCol="0">
                <a:spAutoFit/>
              </a:bodyPr>
              <a:lstStyle/>
              <a:p>
                <a:r>
                  <a:rPr lang="en-US" sz="1200" dirty="0"/>
                  <a:t>m</a:t>
                </a:r>
                <a:endParaRPr lang="ru-RU" dirty="0"/>
              </a:p>
            </p:txBody>
          </p:sp>
          <p:sp>
            <p:nvSpPr>
              <p:cNvPr id="12" name="TextBox 11">
                <a:extLst>
                  <a:ext uri="{FF2B5EF4-FFF2-40B4-BE49-F238E27FC236}">
                    <a16:creationId xmlns:a16="http://schemas.microsoft.com/office/drawing/2014/main" id="{29A1F5E9-4117-7276-88DF-CAA7397057CB}"/>
                  </a:ext>
                </a:extLst>
              </p:cNvPr>
              <p:cNvSpPr txBox="1"/>
              <p:nvPr/>
            </p:nvSpPr>
            <p:spPr>
              <a:xfrm>
                <a:off x="2246513" y="5862737"/>
                <a:ext cx="1096221" cy="406938"/>
              </a:xfrm>
              <a:prstGeom prst="rect">
                <a:avLst/>
              </a:prstGeom>
              <a:noFill/>
            </p:spPr>
            <p:txBody>
              <a:bodyPr wrap="square" rtlCol="0">
                <a:spAutoFit/>
              </a:bodyPr>
              <a:lstStyle/>
              <a:p>
                <a:r>
                  <a:rPr lang="en-US" sz="1200" dirty="0"/>
                  <a:t>year</a:t>
                </a:r>
                <a:endParaRPr lang="ru-RU" dirty="0"/>
              </a:p>
            </p:txBody>
          </p:sp>
        </p:grpSp>
        <p:sp>
          <p:nvSpPr>
            <p:cNvPr id="9" name="TextBox 8">
              <a:extLst>
                <a:ext uri="{FF2B5EF4-FFF2-40B4-BE49-F238E27FC236}">
                  <a16:creationId xmlns:a16="http://schemas.microsoft.com/office/drawing/2014/main" id="{B2BFC9E4-C25F-FFC4-D6AA-419FF6E06956}"/>
                </a:ext>
              </a:extLst>
            </p:cNvPr>
            <p:cNvSpPr txBox="1"/>
            <p:nvPr/>
          </p:nvSpPr>
          <p:spPr>
            <a:xfrm>
              <a:off x="3548351" y="560820"/>
              <a:ext cx="458780" cy="307777"/>
            </a:xfrm>
            <a:prstGeom prst="rect">
              <a:avLst/>
            </a:prstGeom>
            <a:noFill/>
          </p:spPr>
          <p:txBody>
            <a:bodyPr wrap="none" rtlCol="0">
              <a:spAutoFit/>
            </a:bodyPr>
            <a:lstStyle/>
            <a:p>
              <a:r>
                <a:rPr lang="en-US" sz="1400" dirty="0"/>
                <a:t>206</a:t>
              </a:r>
              <a:endParaRPr lang="ru-RU" sz="1400" dirty="0"/>
            </a:p>
          </p:txBody>
        </p:sp>
      </p:grpSp>
      <p:pic>
        <p:nvPicPr>
          <p:cNvPr id="4" name="Рисунок 3">
            <a:extLst>
              <a:ext uri="{FF2B5EF4-FFF2-40B4-BE49-F238E27FC236}">
                <a16:creationId xmlns:a16="http://schemas.microsoft.com/office/drawing/2014/main" id="{ACF12A63-FF2C-5A00-D2C7-9546C3D8CD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8234" y="0"/>
            <a:ext cx="5940425" cy="6313170"/>
          </a:xfrm>
          <a:prstGeom prst="rect">
            <a:avLst/>
          </a:prstGeom>
        </p:spPr>
      </p:pic>
      <p:sp>
        <p:nvSpPr>
          <p:cNvPr id="2" name="TextBox 1">
            <a:extLst>
              <a:ext uri="{FF2B5EF4-FFF2-40B4-BE49-F238E27FC236}">
                <a16:creationId xmlns:a16="http://schemas.microsoft.com/office/drawing/2014/main" id="{1063BB00-43C5-1F9E-67B8-E9EC1ECB6883}"/>
              </a:ext>
            </a:extLst>
          </p:cNvPr>
          <p:cNvSpPr txBox="1"/>
          <p:nvPr/>
        </p:nvSpPr>
        <p:spPr>
          <a:xfrm>
            <a:off x="4572000" y="6426568"/>
            <a:ext cx="3903785" cy="461665"/>
          </a:xfrm>
          <a:prstGeom prst="rect">
            <a:avLst/>
          </a:prstGeom>
          <a:noFill/>
        </p:spPr>
        <p:txBody>
          <a:bodyPr wrap="square">
            <a:spAutoFit/>
          </a:bodyPr>
          <a:lstStyle/>
          <a:p>
            <a:r>
              <a:rPr lang="pt-BR" sz="1200" dirty="0"/>
              <a:t>12.03.2011–11.03.2012 (a); 12.03.2012–11.03.2013 (b); 12.03.2013–11.03.2014 (c); 12.03.2014–11.03.2015 (d)</a:t>
            </a:r>
            <a:endParaRPr lang="ru-RU" sz="1200" dirty="0"/>
          </a:p>
        </p:txBody>
      </p:sp>
      <p:sp>
        <p:nvSpPr>
          <p:cNvPr id="3" name="1">
            <a:extLst>
              <a:ext uri="{FF2B5EF4-FFF2-40B4-BE49-F238E27FC236}">
                <a16:creationId xmlns:a16="http://schemas.microsoft.com/office/drawing/2014/main" id="{FE1A563D-A656-3BD2-1C1A-4DCF9B8329B8}"/>
              </a:ext>
            </a:extLst>
          </p:cNvPr>
          <p:cNvSpPr txBox="1"/>
          <p:nvPr/>
        </p:nvSpPr>
        <p:spPr>
          <a:xfrm>
            <a:off x="8713888" y="6317622"/>
            <a:ext cx="213200" cy="4360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defTabSz="825500">
              <a:defRPr sz="5000">
                <a:solidFill>
                  <a:srgbClr val="CCCDE4"/>
                </a:solidFill>
                <a:latin typeface="Inter Regular"/>
                <a:ea typeface="Inter Regular"/>
                <a:cs typeface="Inter Regular"/>
                <a:sym typeface="Inter Regular"/>
              </a:defRPr>
            </a:lvl1pPr>
          </a:lstStyle>
          <a:p>
            <a:fld id="{6451B66E-B795-485C-8A57-E41ACEB4C2EF}" type="slidenum">
              <a:rPr lang="ru-RU" sz="2500"/>
              <a:t>27</a:t>
            </a:fld>
            <a:endParaRPr sz="2500" dirty="0"/>
          </a:p>
        </p:txBody>
      </p:sp>
    </p:spTree>
    <p:extLst>
      <p:ext uri="{BB962C8B-B14F-4D97-AF65-F5344CB8AC3E}">
        <p14:creationId xmlns:p14="http://schemas.microsoft.com/office/powerpoint/2010/main" val="12359834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a:xfrm>
            <a:off x="0" y="-22225"/>
            <a:ext cx="9347200" cy="609600"/>
          </a:xfrm>
        </p:spPr>
        <p:txBody>
          <a:bodyPr/>
          <a:lstStyle/>
          <a:p>
            <a:pPr>
              <a:defRPr/>
            </a:pPr>
            <a:r>
              <a:rPr lang="en-US" sz="2800" dirty="0">
                <a:latin typeface="+mn-lt"/>
              </a:rPr>
              <a:t>March 11, 2011:The GSI GEONET GPS Array </a:t>
            </a:r>
            <a:endParaRPr lang="en-US" sz="2000" dirty="0">
              <a:latin typeface="+mn-lt"/>
            </a:endParaRPr>
          </a:p>
        </p:txBody>
      </p:sp>
      <p:pic>
        <p:nvPicPr>
          <p:cNvPr id="3" name="grapenthin_freymueller_2011_grl_movie3.mov">
            <a:hlinkClick r:id="" action="ppaction://media"/>
          </p:cNvPr>
          <p:cNvPicPr/>
          <p:nvPr>
            <a:videoFile r:link="rId2"/>
            <p:extLst>
              <p:ext uri="{DAA4B4D4-6D71-4841-9C94-3DE7FCFB9230}">
                <p14:media xmlns:p14="http://schemas.microsoft.com/office/powerpoint/2010/main" r:embed="rId1"/>
              </p:ext>
            </p:extLst>
          </p:nvPr>
        </p:nvPicPr>
        <p:blipFill>
          <a:blip r:embed="rId5"/>
          <a:stretch>
            <a:fillRect/>
          </a:stretch>
        </p:blipFill>
        <p:spPr>
          <a:xfrm>
            <a:off x="7951" y="1354137"/>
            <a:ext cx="9144000" cy="4960937"/>
          </a:xfrm>
          <a:prstGeom prst="rect">
            <a:avLst/>
          </a:prstGeom>
        </p:spPr>
      </p:pic>
      <p:sp>
        <p:nvSpPr>
          <p:cNvPr id="2" name="1">
            <a:extLst>
              <a:ext uri="{FF2B5EF4-FFF2-40B4-BE49-F238E27FC236}">
                <a16:creationId xmlns:a16="http://schemas.microsoft.com/office/drawing/2014/main" id="{3669B6EE-A8D2-C0D3-C334-5069AD622E3A}"/>
              </a:ext>
            </a:extLst>
          </p:cNvPr>
          <p:cNvSpPr txBox="1"/>
          <p:nvPr/>
        </p:nvSpPr>
        <p:spPr>
          <a:xfrm>
            <a:off x="8713888" y="6317622"/>
            <a:ext cx="213200" cy="4360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defTabSz="825500">
              <a:defRPr sz="5000">
                <a:solidFill>
                  <a:srgbClr val="CCCDE4"/>
                </a:solidFill>
                <a:latin typeface="Inter Regular"/>
                <a:ea typeface="Inter Regular"/>
                <a:cs typeface="Inter Regular"/>
                <a:sym typeface="Inter Regular"/>
              </a:defRPr>
            </a:lvl1pPr>
          </a:lstStyle>
          <a:p>
            <a:fld id="{6451B66E-B795-485C-8A57-E41ACEB4C2EF}" type="slidenum">
              <a:rPr lang="ru-RU" sz="2500"/>
              <a:t>28</a:t>
            </a:fld>
            <a:endParaRPr sz="2500" dirty="0"/>
          </a:p>
        </p:txBody>
      </p:sp>
    </p:spTree>
    <p:extLst>
      <p:ext uri="{BB962C8B-B14F-4D97-AF65-F5344CB8AC3E}">
        <p14:creationId xmlns:p14="http://schemas.microsoft.com/office/powerpoint/2010/main" val="2679499011"/>
      </p:ext>
    </p:extLst>
  </p:cSld>
  <p:clrMapOvr>
    <a:masterClrMapping/>
  </p:clrMapOvr>
  <p:transition spd="slow" advTm="3823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3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AC1EFDF4-7F20-8754-C3AA-0BB93D4B66C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3208020" y="3621828"/>
            <a:ext cx="5935980" cy="2956560"/>
          </a:xfrm>
          <a:prstGeom prst="rect">
            <a:avLst/>
          </a:prstGeom>
          <a:noFill/>
          <a:ln>
            <a:noFill/>
          </a:ln>
        </p:spPr>
      </p:pic>
      <p:pic>
        <p:nvPicPr>
          <p:cNvPr id="5" name="Рисунок 4">
            <a:extLst>
              <a:ext uri="{FF2B5EF4-FFF2-40B4-BE49-F238E27FC236}">
                <a16:creationId xmlns:a16="http://schemas.microsoft.com/office/drawing/2014/main" id="{4F58E2F1-ADAE-5F96-09F9-45D65B1FDB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3263679" y="604936"/>
            <a:ext cx="5345427" cy="2899661"/>
          </a:xfrm>
          <a:prstGeom prst="rect">
            <a:avLst/>
          </a:prstGeom>
          <a:noFill/>
          <a:ln>
            <a:noFill/>
          </a:ln>
        </p:spPr>
      </p:pic>
      <p:sp>
        <p:nvSpPr>
          <p:cNvPr id="2" name="TextBox 1">
            <a:extLst>
              <a:ext uri="{FF2B5EF4-FFF2-40B4-BE49-F238E27FC236}">
                <a16:creationId xmlns:a16="http://schemas.microsoft.com/office/drawing/2014/main" id="{D05383DC-1142-9EAD-5734-7A091E6CEB17}"/>
              </a:ext>
            </a:extLst>
          </p:cNvPr>
          <p:cNvSpPr txBox="1"/>
          <p:nvPr/>
        </p:nvSpPr>
        <p:spPr>
          <a:xfrm>
            <a:off x="653671" y="126681"/>
            <a:ext cx="8115191" cy="369332"/>
          </a:xfrm>
          <a:prstGeom prst="rect">
            <a:avLst/>
          </a:prstGeom>
          <a:noFill/>
        </p:spPr>
        <p:txBody>
          <a:bodyPr wrap="square" rtlCol="0">
            <a:spAutoFit/>
          </a:bodyPr>
          <a:lstStyle/>
          <a:p>
            <a:pPr algn="ctr"/>
            <a:r>
              <a:rPr lang="ru-RU" dirty="0" err="1"/>
              <a:t>Внутриплитная</a:t>
            </a:r>
            <a:r>
              <a:rPr lang="ru-RU" dirty="0"/>
              <a:t> стабильность</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C45F6482-033F-784B-BE29-8CCAFB8DDDC9}"/>
                  </a:ext>
                </a:extLst>
              </p:cNvPr>
              <p:cNvSpPr txBox="1"/>
              <p:nvPr/>
            </p:nvSpPr>
            <p:spPr>
              <a:xfrm>
                <a:off x="241245" y="4179254"/>
                <a:ext cx="2678426" cy="35227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ru-RU" sz="1200" i="1">
                              <a:latin typeface="Cambria Math" panose="02040503050406030204" pitchFamily="18" charset="0"/>
                            </a:rPr>
                          </m:ctrlPr>
                        </m:dPr>
                        <m:e>
                          <m:m>
                            <m:mPr>
                              <m:mcs>
                                <m:mc>
                                  <m:mcPr>
                                    <m:count m:val="1"/>
                                    <m:mcJc m:val="center"/>
                                  </m:mcPr>
                                </m:mc>
                              </m:mcs>
                              <m:ctrlPr>
                                <a:rPr lang="ru-RU" sz="1200" i="1">
                                  <a:latin typeface="Cambria Math" panose="02040503050406030204" pitchFamily="18" charset="0"/>
                                </a:rPr>
                              </m:ctrlPr>
                            </m:mPr>
                            <m:mr>
                              <m:e>
                                <m:sSub>
                                  <m:sSubPr>
                                    <m:ctrlPr>
                                      <a:rPr lang="ru-RU" sz="1200" i="1">
                                        <a:latin typeface="Cambria Math" panose="02040503050406030204" pitchFamily="18" charset="0"/>
                                      </a:rPr>
                                    </m:ctrlPr>
                                  </m:sSubPr>
                                  <m:e>
                                    <m:r>
                                      <m:rPr>
                                        <m:nor/>
                                      </m:rPr>
                                      <a:rPr lang="en-US" sz="1200" i="1"/>
                                      <m:t>V</m:t>
                                    </m:r>
                                  </m:e>
                                  <m:sub>
                                    <m:r>
                                      <m:rPr>
                                        <m:nor/>
                                      </m:rPr>
                                      <a:rPr lang="ru-RU" sz="1200" i="1"/>
                                      <m:t>E</m:t>
                                    </m:r>
                                  </m:sub>
                                </m:sSub>
                              </m:e>
                            </m:mr>
                            <m:mr>
                              <m:e>
                                <m:sSub>
                                  <m:sSubPr>
                                    <m:ctrlPr>
                                      <a:rPr lang="ru-RU" sz="1200" i="1">
                                        <a:latin typeface="Cambria Math" panose="02040503050406030204" pitchFamily="18" charset="0"/>
                                      </a:rPr>
                                    </m:ctrlPr>
                                  </m:sSubPr>
                                  <m:e>
                                    <m:r>
                                      <m:rPr>
                                        <m:nor/>
                                      </m:rPr>
                                      <a:rPr lang="ru-RU" sz="1200" i="1"/>
                                      <m:t>V</m:t>
                                    </m:r>
                                  </m:e>
                                  <m:sub>
                                    <m:r>
                                      <m:rPr>
                                        <m:nor/>
                                      </m:rPr>
                                      <a:rPr lang="ru-RU" sz="1200" i="1"/>
                                      <m:t>N</m:t>
                                    </m:r>
                                  </m:sub>
                                </m:sSub>
                              </m:e>
                            </m:mr>
                          </m:m>
                        </m:e>
                      </m:d>
                      <m:r>
                        <m:rPr>
                          <m:nor/>
                        </m:rPr>
                        <a:rPr lang="ru-RU" sz="1200"/>
                        <m:t> = </m:t>
                      </m:r>
                      <m:d>
                        <m:dPr>
                          <m:begChr m:val="["/>
                          <m:endChr m:val="]"/>
                          <m:ctrlPr>
                            <a:rPr lang="ru-RU" sz="1200" i="1">
                              <a:latin typeface="Cambria Math" panose="02040503050406030204" pitchFamily="18" charset="0"/>
                            </a:rPr>
                          </m:ctrlPr>
                        </m:dPr>
                        <m:e>
                          <m:m>
                            <m:mPr>
                              <m:mcs>
                                <m:mc>
                                  <m:mcPr>
                                    <m:count m:val="2"/>
                                    <m:mcJc m:val="center"/>
                                  </m:mcPr>
                                </m:mc>
                              </m:mcs>
                              <m:ctrlPr>
                                <a:rPr lang="ru-RU" sz="1200" i="1">
                                  <a:latin typeface="Cambria Math" panose="02040503050406030204" pitchFamily="18" charset="0"/>
                                </a:rPr>
                              </m:ctrlPr>
                            </m:mPr>
                            <m:mr>
                              <m:e>
                                <m:sSub>
                                  <m:sSubPr>
                                    <m:ctrlPr>
                                      <a:rPr lang="ru-RU" sz="1200" i="1">
                                        <a:latin typeface="Cambria Math" panose="02040503050406030204" pitchFamily="18" charset="0"/>
                                      </a:rPr>
                                    </m:ctrlPr>
                                  </m:sSubPr>
                                  <m:e>
                                    <m:r>
                                      <m:rPr>
                                        <m:nor/>
                                      </m:rPr>
                                      <a:rPr lang="ru-RU" sz="1200"/>
                                      <m:t>ε</m:t>
                                    </m:r>
                                  </m:e>
                                  <m:sub>
                                    <m:r>
                                      <m:rPr>
                                        <m:nor/>
                                      </m:rPr>
                                      <a:rPr lang="ru-RU" sz="1200" i="1"/>
                                      <m:t>EE</m:t>
                                    </m:r>
                                  </m:sub>
                                </m:sSub>
                              </m:e>
                              <m:e>
                                <m:sSub>
                                  <m:sSubPr>
                                    <m:ctrlPr>
                                      <a:rPr lang="ru-RU" sz="1200" i="1">
                                        <a:latin typeface="Cambria Math" panose="02040503050406030204" pitchFamily="18" charset="0"/>
                                      </a:rPr>
                                    </m:ctrlPr>
                                  </m:sSubPr>
                                  <m:e>
                                    <m:r>
                                      <m:rPr>
                                        <m:nor/>
                                      </m:rPr>
                                      <a:rPr lang="ru-RU" sz="1200"/>
                                      <m:t>ε</m:t>
                                    </m:r>
                                  </m:e>
                                  <m:sub>
                                    <m:r>
                                      <m:rPr>
                                        <m:nor/>
                                      </m:rPr>
                                      <a:rPr lang="ru-RU" sz="1200" i="1"/>
                                      <m:t>EN</m:t>
                                    </m:r>
                                  </m:sub>
                                </m:sSub>
                                <m:r>
                                  <a:rPr lang="ru-RU" sz="1200" i="1">
                                    <a:latin typeface="Cambria Math" panose="02040503050406030204" pitchFamily="18" charset="0"/>
                                  </a:rPr>
                                  <m:t> </m:t>
                                </m:r>
                                <m:r>
                                  <m:rPr>
                                    <m:nor/>
                                  </m:rPr>
                                  <a:rPr lang="ru-RU" sz="1200"/>
                                  <m:t>– Ω</m:t>
                                </m:r>
                              </m:e>
                            </m:mr>
                            <m:mr>
                              <m:e>
                                <m:sSub>
                                  <m:sSubPr>
                                    <m:ctrlPr>
                                      <a:rPr lang="ru-RU" sz="1200" i="1">
                                        <a:latin typeface="Cambria Math" panose="02040503050406030204" pitchFamily="18" charset="0"/>
                                      </a:rPr>
                                    </m:ctrlPr>
                                  </m:sSubPr>
                                  <m:e>
                                    <m:r>
                                      <m:rPr>
                                        <m:nor/>
                                      </m:rPr>
                                      <a:rPr lang="ru-RU" sz="1200"/>
                                      <m:t>ε</m:t>
                                    </m:r>
                                  </m:e>
                                  <m:sub>
                                    <m:r>
                                      <m:rPr>
                                        <m:nor/>
                                      </m:rPr>
                                      <a:rPr lang="ru-RU" sz="1200" i="1"/>
                                      <m:t>EN</m:t>
                                    </m:r>
                                    <m:r>
                                      <m:rPr>
                                        <m:nor/>
                                      </m:rPr>
                                      <a:rPr lang="ru-RU" sz="1200"/>
                                      <m:t> </m:t>
                                    </m:r>
                                  </m:sub>
                                </m:sSub>
                                <m:r>
                                  <m:rPr>
                                    <m:nor/>
                                  </m:rPr>
                                  <a:rPr lang="en-US" sz="1200" b="0" i="0" smtClean="0">
                                    <a:latin typeface="Cambria Math" panose="02040503050406030204" pitchFamily="18" charset="0"/>
                                  </a:rPr>
                                  <m:t>+</m:t>
                                </m:r>
                                <m:r>
                                  <m:rPr>
                                    <m:nor/>
                                  </m:rPr>
                                  <a:rPr lang="ru-RU" sz="1200"/>
                                  <m:t> Ω</m:t>
                                </m:r>
                              </m:e>
                              <m:e>
                                <m:sSub>
                                  <m:sSubPr>
                                    <m:ctrlPr>
                                      <a:rPr lang="ru-RU" sz="1200" i="1">
                                        <a:latin typeface="Cambria Math" panose="02040503050406030204" pitchFamily="18" charset="0"/>
                                      </a:rPr>
                                    </m:ctrlPr>
                                  </m:sSubPr>
                                  <m:e>
                                    <m:r>
                                      <m:rPr>
                                        <m:nor/>
                                      </m:rPr>
                                      <a:rPr lang="ru-RU" sz="1200"/>
                                      <m:t>ε</m:t>
                                    </m:r>
                                  </m:e>
                                  <m:sub>
                                    <m:r>
                                      <m:rPr>
                                        <m:nor/>
                                      </m:rPr>
                                      <a:rPr lang="ru-RU" sz="1200" i="1"/>
                                      <m:t>NN</m:t>
                                    </m:r>
                                  </m:sub>
                                </m:sSub>
                              </m:e>
                            </m:mr>
                          </m:m>
                        </m:e>
                      </m:d>
                      <m:d>
                        <m:dPr>
                          <m:begChr m:val="["/>
                          <m:endChr m:val="]"/>
                          <m:ctrlPr>
                            <a:rPr lang="ru-RU" sz="1200" i="1">
                              <a:latin typeface="Cambria Math" panose="02040503050406030204" pitchFamily="18" charset="0"/>
                            </a:rPr>
                          </m:ctrlPr>
                        </m:dPr>
                        <m:e>
                          <m:m>
                            <m:mPr>
                              <m:mcs>
                                <m:mc>
                                  <m:mcPr>
                                    <m:count m:val="1"/>
                                    <m:mcJc m:val="center"/>
                                  </m:mcPr>
                                </m:mc>
                              </m:mcs>
                              <m:ctrlPr>
                                <a:rPr lang="ru-RU" sz="1200" i="1">
                                  <a:latin typeface="Cambria Math" panose="02040503050406030204" pitchFamily="18" charset="0"/>
                                </a:rPr>
                              </m:ctrlPr>
                            </m:mPr>
                            <m:mr>
                              <m:e>
                                <m:sSub>
                                  <m:sSubPr>
                                    <m:ctrlPr>
                                      <a:rPr lang="ru-RU" sz="1200" i="1">
                                        <a:latin typeface="Cambria Math" panose="02040503050406030204" pitchFamily="18" charset="0"/>
                                      </a:rPr>
                                    </m:ctrlPr>
                                  </m:sSubPr>
                                  <m:e>
                                    <m:r>
                                      <m:rPr>
                                        <m:nor/>
                                      </m:rPr>
                                      <a:rPr lang="en-US" sz="1200" i="1"/>
                                      <m:t>E</m:t>
                                    </m:r>
                                  </m:e>
                                  <m:sub>
                                    <m:r>
                                      <m:rPr>
                                        <m:nor/>
                                      </m:rPr>
                                      <a:rPr lang="ru-RU" sz="1200"/>
                                      <m:t>0</m:t>
                                    </m:r>
                                  </m:sub>
                                </m:sSub>
                              </m:e>
                            </m:mr>
                            <m:mr>
                              <m:e>
                                <m:sSub>
                                  <m:sSubPr>
                                    <m:ctrlPr>
                                      <a:rPr lang="ru-RU" sz="1200" i="1">
                                        <a:latin typeface="Cambria Math" panose="02040503050406030204" pitchFamily="18" charset="0"/>
                                      </a:rPr>
                                    </m:ctrlPr>
                                  </m:sSubPr>
                                  <m:e>
                                    <m:r>
                                      <m:rPr>
                                        <m:nor/>
                                      </m:rPr>
                                      <a:rPr lang="ru-RU" sz="1200" i="1"/>
                                      <m:t>N</m:t>
                                    </m:r>
                                  </m:e>
                                  <m:sub>
                                    <m:r>
                                      <m:rPr>
                                        <m:nor/>
                                      </m:rPr>
                                      <a:rPr lang="ru-RU" sz="1200"/>
                                      <m:t>0</m:t>
                                    </m:r>
                                  </m:sub>
                                </m:sSub>
                              </m:e>
                            </m:mr>
                          </m:m>
                        </m:e>
                      </m:d>
                      <m:r>
                        <m:rPr>
                          <m:nor/>
                        </m:rPr>
                        <a:rPr lang="ru-RU" sz="1200"/>
                        <m:t> + </m:t>
                      </m:r>
                      <m:d>
                        <m:dPr>
                          <m:begChr m:val="["/>
                          <m:endChr m:val="]"/>
                          <m:ctrlPr>
                            <a:rPr lang="ru-RU" sz="1200" i="1">
                              <a:latin typeface="Cambria Math" panose="02040503050406030204" pitchFamily="18" charset="0"/>
                            </a:rPr>
                          </m:ctrlPr>
                        </m:dPr>
                        <m:e>
                          <m:m>
                            <m:mPr>
                              <m:mcs>
                                <m:mc>
                                  <m:mcPr>
                                    <m:count m:val="1"/>
                                    <m:mcJc m:val="center"/>
                                  </m:mcPr>
                                </m:mc>
                              </m:mcs>
                              <m:ctrlPr>
                                <a:rPr lang="ru-RU" sz="1200" i="1">
                                  <a:latin typeface="Cambria Math" panose="02040503050406030204" pitchFamily="18" charset="0"/>
                                </a:rPr>
                              </m:ctrlPr>
                            </m:mPr>
                            <m:mr>
                              <m:e>
                                <m:sSub>
                                  <m:sSubPr>
                                    <m:ctrlPr>
                                      <a:rPr lang="ru-RU" sz="1200" i="1">
                                        <a:latin typeface="Cambria Math" panose="02040503050406030204" pitchFamily="18" charset="0"/>
                                      </a:rPr>
                                    </m:ctrlPr>
                                  </m:sSubPr>
                                  <m:e>
                                    <m:r>
                                      <m:rPr>
                                        <m:nor/>
                                      </m:rPr>
                                      <a:rPr lang="en-US" sz="1200" i="1"/>
                                      <m:t>t</m:t>
                                    </m:r>
                                  </m:e>
                                  <m:sub>
                                    <m:r>
                                      <m:rPr>
                                        <m:nor/>
                                      </m:rPr>
                                      <a:rPr lang="ru-RU" sz="1200" i="1"/>
                                      <m:t>E</m:t>
                                    </m:r>
                                  </m:sub>
                                </m:sSub>
                              </m:e>
                            </m:mr>
                            <m:mr>
                              <m:e>
                                <m:sSub>
                                  <m:sSubPr>
                                    <m:ctrlPr>
                                      <a:rPr lang="ru-RU" sz="1200" i="1">
                                        <a:latin typeface="Cambria Math" panose="02040503050406030204" pitchFamily="18" charset="0"/>
                                      </a:rPr>
                                    </m:ctrlPr>
                                  </m:sSubPr>
                                  <m:e>
                                    <m:r>
                                      <m:rPr>
                                        <m:nor/>
                                      </m:rPr>
                                      <a:rPr lang="ru-RU" sz="1200" i="1"/>
                                      <m:t>t</m:t>
                                    </m:r>
                                  </m:e>
                                  <m:sub>
                                    <m:r>
                                      <m:rPr>
                                        <m:nor/>
                                      </m:rPr>
                                      <a:rPr lang="ru-RU" sz="1200" i="1"/>
                                      <m:t>N</m:t>
                                    </m:r>
                                  </m:sub>
                                </m:sSub>
                              </m:e>
                            </m:mr>
                          </m:m>
                        </m:e>
                      </m:d>
                    </m:oMath>
                  </m:oMathPara>
                </a14:m>
                <a:endParaRPr lang="ru-RU" sz="1200" dirty="0"/>
              </a:p>
            </p:txBody>
          </p:sp>
        </mc:Choice>
        <mc:Fallback xmlns="">
          <p:sp>
            <p:nvSpPr>
              <p:cNvPr id="3" name="TextBox 2">
                <a:extLst>
                  <a:ext uri="{FF2B5EF4-FFF2-40B4-BE49-F238E27FC236}">
                    <a16:creationId xmlns:a16="http://schemas.microsoft.com/office/drawing/2014/main" id="{C45F6482-033F-784B-BE29-8CCAFB8DDDC9}"/>
                  </a:ext>
                </a:extLst>
              </p:cNvPr>
              <p:cNvSpPr txBox="1">
                <a:spLocks noRot="1" noChangeAspect="1" noMove="1" noResize="1" noEditPoints="1" noAdjustHandles="1" noChangeArrowheads="1" noChangeShapeType="1" noTextEdit="1"/>
              </p:cNvSpPr>
              <p:nvPr/>
            </p:nvSpPr>
            <p:spPr>
              <a:xfrm>
                <a:off x="241245" y="4179254"/>
                <a:ext cx="2678426" cy="352276"/>
              </a:xfrm>
              <a:prstGeom prst="rect">
                <a:avLst/>
              </a:prstGeom>
              <a:blipFill>
                <a:blip r:embed="rId4"/>
                <a:stretch>
                  <a:fillRect t="-1754" b="-15789"/>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B74ACB21-48DB-52E0-C188-6492DF571568}"/>
                  </a:ext>
                </a:extLst>
              </p:cNvPr>
              <p:cNvSpPr txBox="1"/>
              <p:nvPr/>
            </p:nvSpPr>
            <p:spPr>
              <a:xfrm>
                <a:off x="314984" y="4717285"/>
                <a:ext cx="2604687" cy="131920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ru-RU" sz="1100" i="1">
                              <a:latin typeface="Cambria Math" panose="02040503050406030204" pitchFamily="18" charset="0"/>
                            </a:rPr>
                          </m:ctrlPr>
                        </m:dPr>
                        <m:e>
                          <m:m>
                            <m:mPr>
                              <m:mcs>
                                <m:mc>
                                  <m:mcPr>
                                    <m:count m:val="3"/>
                                    <m:mcJc m:val="center"/>
                                  </m:mcPr>
                                </m:mc>
                              </m:mcs>
                              <m:ctrlPr>
                                <a:rPr lang="ru-RU" sz="1100" i="1">
                                  <a:latin typeface="Cambria Math" panose="02040503050406030204" pitchFamily="18" charset="0"/>
                                </a:rPr>
                              </m:ctrlPr>
                            </m:mPr>
                            <m:mr>
                              <m:e>
                                <m:m>
                                  <m:mPr>
                                    <m:mcs>
                                      <m:mc>
                                        <m:mcPr>
                                          <m:count m:val="2"/>
                                          <m:mcJc m:val="center"/>
                                        </m:mcPr>
                                      </m:mc>
                                    </m:mcs>
                                    <m:ctrlPr>
                                      <a:rPr lang="ru-RU" sz="1100" i="1">
                                        <a:latin typeface="Cambria Math" panose="02040503050406030204" pitchFamily="18" charset="0"/>
                                      </a:rPr>
                                    </m:ctrlPr>
                                  </m:mPr>
                                  <m:mr>
                                    <m:e>
                                      <m:r>
                                        <m:rPr>
                                          <m:nor/>
                                        </m:rPr>
                                        <a:rPr lang="ru-RU" sz="1100"/>
                                        <m:t>1</m:t>
                                      </m:r>
                                    </m:e>
                                    <m:e>
                                      <m:r>
                                        <m:rPr>
                                          <m:nor/>
                                        </m:rPr>
                                        <a:rPr lang="ru-RU" sz="1100"/>
                                        <m:t>0</m:t>
                                      </m:r>
                                    </m:e>
                                  </m:mr>
                                  <m:mr>
                                    <m:e>
                                      <m:r>
                                        <m:rPr>
                                          <m:nor/>
                                        </m:rPr>
                                        <a:rPr lang="ru-RU" sz="1100"/>
                                        <m:t>0</m:t>
                                      </m:r>
                                    </m:e>
                                    <m:e>
                                      <m:r>
                                        <m:rPr>
                                          <m:nor/>
                                        </m:rPr>
                                        <a:rPr lang="ru-RU" sz="1100"/>
                                        <m:t>1</m:t>
                                      </m:r>
                                    </m:e>
                                  </m:mr>
                                </m:m>
                              </m:e>
                              <m:e>
                                <m:m>
                                  <m:mPr>
                                    <m:mcs>
                                      <m:mc>
                                        <m:mcPr>
                                          <m:count m:val="2"/>
                                          <m:mcJc m:val="center"/>
                                        </m:mcPr>
                                      </m:mc>
                                    </m:mcs>
                                    <m:ctrlPr>
                                      <a:rPr lang="ru-RU" sz="1100" i="1">
                                        <a:latin typeface="Cambria Math" panose="02040503050406030204" pitchFamily="18" charset="0"/>
                                      </a:rPr>
                                    </m:ctrlPr>
                                  </m:mPr>
                                  <m:mr>
                                    <m:e>
                                      <m:sSub>
                                        <m:sSubPr>
                                          <m:ctrlPr>
                                            <a:rPr lang="ru-RU" sz="1100" i="1">
                                              <a:latin typeface="Cambria Math" panose="02040503050406030204" pitchFamily="18" charset="0"/>
                                            </a:rPr>
                                          </m:ctrlPr>
                                        </m:sSubPr>
                                        <m:e>
                                          <m:r>
                                            <m:rPr>
                                              <m:nor/>
                                            </m:rPr>
                                            <a:rPr lang="ru-RU" sz="1100"/>
                                            <m:t>–</m:t>
                                          </m:r>
                                          <m:r>
                                            <m:rPr>
                                              <m:nor/>
                                            </m:rPr>
                                            <a:rPr lang="ru-RU" sz="1100" i="1"/>
                                            <m:t>N</m:t>
                                          </m:r>
                                        </m:e>
                                        <m:sub>
                                          <m:r>
                                            <m:rPr>
                                              <m:nor/>
                                            </m:rPr>
                                            <a:rPr lang="ru-RU" sz="1100"/>
                                            <m:t>1</m:t>
                                          </m:r>
                                        </m:sub>
                                      </m:sSub>
                                    </m:e>
                                    <m:e>
                                      <m:sSub>
                                        <m:sSubPr>
                                          <m:ctrlPr>
                                            <a:rPr lang="ru-RU" sz="1100" i="1">
                                              <a:latin typeface="Cambria Math" panose="02040503050406030204" pitchFamily="18" charset="0"/>
                                            </a:rPr>
                                          </m:ctrlPr>
                                        </m:sSubPr>
                                        <m:e>
                                          <m:r>
                                            <m:rPr>
                                              <m:nor/>
                                            </m:rPr>
                                            <a:rPr lang="ru-RU" sz="1100" i="1"/>
                                            <m:t>E</m:t>
                                          </m:r>
                                        </m:e>
                                        <m:sub>
                                          <m:r>
                                            <m:rPr>
                                              <m:nor/>
                                            </m:rPr>
                                            <a:rPr lang="ru-RU" sz="1100"/>
                                            <m:t>1</m:t>
                                          </m:r>
                                        </m:sub>
                                      </m:sSub>
                                    </m:e>
                                  </m:mr>
                                  <m:mr>
                                    <m:e>
                                      <m:sSub>
                                        <m:sSubPr>
                                          <m:ctrlPr>
                                            <a:rPr lang="ru-RU" sz="1100" i="1">
                                              <a:latin typeface="Cambria Math" panose="02040503050406030204" pitchFamily="18" charset="0"/>
                                            </a:rPr>
                                          </m:ctrlPr>
                                        </m:sSubPr>
                                        <m:e>
                                          <m:r>
                                            <m:rPr>
                                              <m:nor/>
                                            </m:rPr>
                                            <a:rPr lang="ru-RU" sz="1100" i="1"/>
                                            <m:t>E</m:t>
                                          </m:r>
                                        </m:e>
                                        <m:sub>
                                          <m:r>
                                            <m:rPr>
                                              <m:nor/>
                                            </m:rPr>
                                            <a:rPr lang="ru-RU" sz="1100"/>
                                            <m:t>1</m:t>
                                          </m:r>
                                        </m:sub>
                                      </m:sSub>
                                    </m:e>
                                    <m:e>
                                      <m:r>
                                        <m:rPr>
                                          <m:nor/>
                                        </m:rPr>
                                        <a:rPr lang="ru-RU" sz="1100"/>
                                        <m:t>0</m:t>
                                      </m:r>
                                    </m:e>
                                  </m:mr>
                                </m:m>
                              </m:e>
                              <m:e>
                                <m:m>
                                  <m:mPr>
                                    <m:mcs>
                                      <m:mc>
                                        <m:mcPr>
                                          <m:count m:val="2"/>
                                          <m:mcJc m:val="center"/>
                                        </m:mcPr>
                                      </m:mc>
                                    </m:mcs>
                                    <m:ctrlPr>
                                      <a:rPr lang="ru-RU" sz="1100" i="1">
                                        <a:latin typeface="Cambria Math" panose="02040503050406030204" pitchFamily="18" charset="0"/>
                                      </a:rPr>
                                    </m:ctrlPr>
                                  </m:mPr>
                                  <m:mr>
                                    <m:e>
                                      <m:sSub>
                                        <m:sSubPr>
                                          <m:ctrlPr>
                                            <a:rPr lang="ru-RU" sz="1100" i="1">
                                              <a:latin typeface="Cambria Math" panose="02040503050406030204" pitchFamily="18" charset="0"/>
                                            </a:rPr>
                                          </m:ctrlPr>
                                        </m:sSubPr>
                                        <m:e>
                                          <m:r>
                                            <m:rPr>
                                              <m:nor/>
                                            </m:rPr>
                                            <a:rPr lang="ru-RU" sz="1100" i="1"/>
                                            <m:t>N</m:t>
                                          </m:r>
                                        </m:e>
                                        <m:sub>
                                          <m:r>
                                            <m:rPr>
                                              <m:nor/>
                                            </m:rPr>
                                            <a:rPr lang="ru-RU" sz="1100"/>
                                            <m:t>1</m:t>
                                          </m:r>
                                        </m:sub>
                                      </m:sSub>
                                    </m:e>
                                    <m:e>
                                      <m:r>
                                        <m:rPr>
                                          <m:nor/>
                                        </m:rPr>
                                        <a:rPr lang="ru-RU" sz="1100"/>
                                        <m:t>0</m:t>
                                      </m:r>
                                    </m:e>
                                  </m:mr>
                                  <m:mr>
                                    <m:e>
                                      <m:sSub>
                                        <m:sSubPr>
                                          <m:ctrlPr>
                                            <a:rPr lang="ru-RU" sz="1100" i="1">
                                              <a:latin typeface="Cambria Math" panose="02040503050406030204" pitchFamily="18" charset="0"/>
                                            </a:rPr>
                                          </m:ctrlPr>
                                        </m:sSubPr>
                                        <m:e>
                                          <m:r>
                                            <m:rPr>
                                              <m:nor/>
                                            </m:rPr>
                                            <a:rPr lang="ru-RU" sz="1100" i="1"/>
                                            <m:t>E</m:t>
                                          </m:r>
                                        </m:e>
                                        <m:sub>
                                          <m:r>
                                            <m:rPr>
                                              <m:nor/>
                                            </m:rPr>
                                            <a:rPr lang="ru-RU" sz="1100"/>
                                            <m:t>1</m:t>
                                          </m:r>
                                        </m:sub>
                                      </m:sSub>
                                    </m:e>
                                    <m:e>
                                      <m:sSub>
                                        <m:sSubPr>
                                          <m:ctrlPr>
                                            <a:rPr lang="ru-RU" sz="1100" i="1">
                                              <a:latin typeface="Cambria Math" panose="02040503050406030204" pitchFamily="18" charset="0"/>
                                            </a:rPr>
                                          </m:ctrlPr>
                                        </m:sSubPr>
                                        <m:e>
                                          <m:r>
                                            <m:rPr>
                                              <m:nor/>
                                            </m:rPr>
                                            <a:rPr lang="ru-RU" sz="1100" i="1"/>
                                            <m:t>N</m:t>
                                          </m:r>
                                        </m:e>
                                        <m:sub>
                                          <m:r>
                                            <m:rPr>
                                              <m:nor/>
                                            </m:rPr>
                                            <a:rPr lang="ru-RU" sz="1100"/>
                                            <m:t>1</m:t>
                                          </m:r>
                                        </m:sub>
                                      </m:sSub>
                                    </m:e>
                                  </m:mr>
                                </m:m>
                              </m:e>
                            </m:mr>
                            <m:mr>
                              <m:e>
                                <m:m>
                                  <m:mPr>
                                    <m:mcs>
                                      <m:mc>
                                        <m:mcPr>
                                          <m:count m:val="2"/>
                                          <m:mcJc m:val="center"/>
                                        </m:mcPr>
                                      </m:mc>
                                    </m:mcs>
                                    <m:ctrlPr>
                                      <a:rPr lang="ru-RU" sz="1100" i="1">
                                        <a:latin typeface="Cambria Math" panose="02040503050406030204" pitchFamily="18" charset="0"/>
                                      </a:rPr>
                                    </m:ctrlPr>
                                  </m:mPr>
                                  <m:mr>
                                    <m:e>
                                      <m:r>
                                        <m:rPr>
                                          <m:nor/>
                                        </m:rPr>
                                        <a:rPr lang="ru-RU" sz="1100"/>
                                        <m:t>1</m:t>
                                      </m:r>
                                    </m:e>
                                    <m:e>
                                      <m:r>
                                        <m:rPr>
                                          <m:nor/>
                                        </m:rPr>
                                        <a:rPr lang="ru-RU" sz="1100"/>
                                        <m:t>0</m:t>
                                      </m:r>
                                    </m:e>
                                  </m:mr>
                                  <m:mr>
                                    <m:e>
                                      <m:r>
                                        <m:rPr>
                                          <m:nor/>
                                        </m:rPr>
                                        <a:rPr lang="ru-RU" sz="1100"/>
                                        <m:t>0</m:t>
                                      </m:r>
                                    </m:e>
                                    <m:e>
                                      <m:r>
                                        <m:rPr>
                                          <m:nor/>
                                        </m:rPr>
                                        <a:rPr lang="ru-RU" sz="1100"/>
                                        <m:t>1</m:t>
                                      </m:r>
                                    </m:e>
                                  </m:mr>
                                </m:m>
                              </m:e>
                              <m:e>
                                <m:m>
                                  <m:mPr>
                                    <m:mcs>
                                      <m:mc>
                                        <m:mcPr>
                                          <m:count m:val="2"/>
                                          <m:mcJc m:val="center"/>
                                        </m:mcPr>
                                      </m:mc>
                                    </m:mcs>
                                    <m:ctrlPr>
                                      <a:rPr lang="ru-RU" sz="1100" i="1">
                                        <a:latin typeface="Cambria Math" panose="02040503050406030204" pitchFamily="18" charset="0"/>
                                      </a:rPr>
                                    </m:ctrlPr>
                                  </m:mPr>
                                  <m:mr>
                                    <m:e>
                                      <m:sSub>
                                        <m:sSubPr>
                                          <m:ctrlPr>
                                            <a:rPr lang="ru-RU" sz="1100" i="1">
                                              <a:latin typeface="Cambria Math" panose="02040503050406030204" pitchFamily="18" charset="0"/>
                                            </a:rPr>
                                          </m:ctrlPr>
                                        </m:sSubPr>
                                        <m:e>
                                          <m:r>
                                            <m:rPr>
                                              <m:nor/>
                                            </m:rPr>
                                            <a:rPr lang="ru-RU" sz="1100"/>
                                            <m:t>–</m:t>
                                          </m:r>
                                          <m:r>
                                            <m:rPr>
                                              <m:nor/>
                                            </m:rPr>
                                            <a:rPr lang="ru-RU" sz="1100" i="1"/>
                                            <m:t>N</m:t>
                                          </m:r>
                                        </m:e>
                                        <m:sub>
                                          <m:r>
                                            <m:rPr>
                                              <m:nor/>
                                            </m:rPr>
                                            <a:rPr lang="ru-RU" sz="1100"/>
                                            <m:t>2</m:t>
                                          </m:r>
                                        </m:sub>
                                      </m:sSub>
                                    </m:e>
                                    <m:e>
                                      <m:sSub>
                                        <m:sSubPr>
                                          <m:ctrlPr>
                                            <a:rPr lang="ru-RU" sz="1100" i="1">
                                              <a:latin typeface="Cambria Math" panose="02040503050406030204" pitchFamily="18" charset="0"/>
                                            </a:rPr>
                                          </m:ctrlPr>
                                        </m:sSubPr>
                                        <m:e>
                                          <m:r>
                                            <m:rPr>
                                              <m:nor/>
                                            </m:rPr>
                                            <a:rPr lang="ru-RU" sz="1100" i="1"/>
                                            <m:t>E</m:t>
                                          </m:r>
                                        </m:e>
                                        <m:sub>
                                          <m:r>
                                            <m:rPr>
                                              <m:nor/>
                                            </m:rPr>
                                            <a:rPr lang="ru-RU" sz="1100"/>
                                            <m:t>2</m:t>
                                          </m:r>
                                        </m:sub>
                                      </m:sSub>
                                    </m:e>
                                  </m:mr>
                                  <m:mr>
                                    <m:e>
                                      <m:sSub>
                                        <m:sSubPr>
                                          <m:ctrlPr>
                                            <a:rPr lang="ru-RU" sz="1100" i="1">
                                              <a:latin typeface="Cambria Math" panose="02040503050406030204" pitchFamily="18" charset="0"/>
                                            </a:rPr>
                                          </m:ctrlPr>
                                        </m:sSubPr>
                                        <m:e>
                                          <m:r>
                                            <m:rPr>
                                              <m:nor/>
                                            </m:rPr>
                                            <a:rPr lang="ru-RU" sz="1100" i="1"/>
                                            <m:t>E</m:t>
                                          </m:r>
                                        </m:e>
                                        <m:sub>
                                          <m:r>
                                            <m:rPr>
                                              <m:nor/>
                                            </m:rPr>
                                            <a:rPr lang="ru-RU" sz="1100"/>
                                            <m:t>2</m:t>
                                          </m:r>
                                        </m:sub>
                                      </m:sSub>
                                    </m:e>
                                    <m:e>
                                      <m:r>
                                        <m:rPr>
                                          <m:nor/>
                                        </m:rPr>
                                        <a:rPr lang="ru-RU" sz="1100"/>
                                        <m:t>0</m:t>
                                      </m:r>
                                    </m:e>
                                  </m:mr>
                                </m:m>
                              </m:e>
                              <m:e>
                                <m:m>
                                  <m:mPr>
                                    <m:mcs>
                                      <m:mc>
                                        <m:mcPr>
                                          <m:count m:val="2"/>
                                          <m:mcJc m:val="center"/>
                                        </m:mcPr>
                                      </m:mc>
                                    </m:mcs>
                                    <m:ctrlPr>
                                      <a:rPr lang="ru-RU" sz="1100" i="1">
                                        <a:latin typeface="Cambria Math" panose="02040503050406030204" pitchFamily="18" charset="0"/>
                                      </a:rPr>
                                    </m:ctrlPr>
                                  </m:mPr>
                                  <m:mr>
                                    <m:e>
                                      <m:sSub>
                                        <m:sSubPr>
                                          <m:ctrlPr>
                                            <a:rPr lang="ru-RU" sz="1100" i="1">
                                              <a:latin typeface="Cambria Math" panose="02040503050406030204" pitchFamily="18" charset="0"/>
                                            </a:rPr>
                                          </m:ctrlPr>
                                        </m:sSubPr>
                                        <m:e>
                                          <m:r>
                                            <m:rPr>
                                              <m:nor/>
                                            </m:rPr>
                                            <a:rPr lang="ru-RU" sz="1100" i="1"/>
                                            <m:t>N</m:t>
                                          </m:r>
                                        </m:e>
                                        <m:sub>
                                          <m:r>
                                            <m:rPr>
                                              <m:nor/>
                                            </m:rPr>
                                            <a:rPr lang="ru-RU" sz="1100"/>
                                            <m:t>2</m:t>
                                          </m:r>
                                        </m:sub>
                                      </m:sSub>
                                    </m:e>
                                    <m:e>
                                      <m:r>
                                        <m:rPr>
                                          <m:nor/>
                                        </m:rPr>
                                        <a:rPr lang="ru-RU" sz="1100"/>
                                        <m:t>0</m:t>
                                      </m:r>
                                    </m:e>
                                  </m:mr>
                                  <m:mr>
                                    <m:e>
                                      <m:sSub>
                                        <m:sSubPr>
                                          <m:ctrlPr>
                                            <a:rPr lang="ru-RU" sz="1100" i="1">
                                              <a:latin typeface="Cambria Math" panose="02040503050406030204" pitchFamily="18" charset="0"/>
                                            </a:rPr>
                                          </m:ctrlPr>
                                        </m:sSubPr>
                                        <m:e>
                                          <m:r>
                                            <m:rPr>
                                              <m:nor/>
                                            </m:rPr>
                                            <a:rPr lang="ru-RU" sz="1100" i="1"/>
                                            <m:t>E</m:t>
                                          </m:r>
                                        </m:e>
                                        <m:sub>
                                          <m:r>
                                            <m:rPr>
                                              <m:nor/>
                                            </m:rPr>
                                            <a:rPr lang="ru-RU" sz="1100"/>
                                            <m:t>2</m:t>
                                          </m:r>
                                        </m:sub>
                                      </m:sSub>
                                    </m:e>
                                    <m:e>
                                      <m:sSub>
                                        <m:sSubPr>
                                          <m:ctrlPr>
                                            <a:rPr lang="ru-RU" sz="1100" i="1">
                                              <a:latin typeface="Cambria Math" panose="02040503050406030204" pitchFamily="18" charset="0"/>
                                            </a:rPr>
                                          </m:ctrlPr>
                                        </m:sSubPr>
                                        <m:e>
                                          <m:r>
                                            <m:rPr>
                                              <m:nor/>
                                            </m:rPr>
                                            <a:rPr lang="ru-RU" sz="1100" i="1"/>
                                            <m:t>N</m:t>
                                          </m:r>
                                        </m:e>
                                        <m:sub>
                                          <m:r>
                                            <m:rPr>
                                              <m:nor/>
                                            </m:rPr>
                                            <a:rPr lang="ru-RU" sz="1100"/>
                                            <m:t>2</m:t>
                                          </m:r>
                                        </m:sub>
                                      </m:sSub>
                                    </m:e>
                                  </m:mr>
                                </m:m>
                              </m:e>
                            </m:mr>
                            <m:mr>
                              <m:e>
                                <m:m>
                                  <m:mPr>
                                    <m:mcs>
                                      <m:mc>
                                        <m:mcPr>
                                          <m:count m:val="2"/>
                                          <m:mcJc m:val="center"/>
                                        </m:mcPr>
                                      </m:mc>
                                    </m:mcs>
                                    <m:ctrlPr>
                                      <a:rPr lang="ru-RU" sz="1100" i="1">
                                        <a:latin typeface="Cambria Math" panose="02040503050406030204" pitchFamily="18" charset="0"/>
                                      </a:rPr>
                                    </m:ctrlPr>
                                  </m:mPr>
                                  <m:mr>
                                    <m:e>
                                      <m:r>
                                        <m:rPr>
                                          <m:nor/>
                                        </m:rPr>
                                        <a:rPr lang="ru-RU" sz="1100"/>
                                        <m:t>1</m:t>
                                      </m:r>
                                    </m:e>
                                    <m:e>
                                      <m:r>
                                        <m:rPr>
                                          <m:nor/>
                                        </m:rPr>
                                        <a:rPr lang="ru-RU" sz="1100"/>
                                        <m:t>0</m:t>
                                      </m:r>
                                    </m:e>
                                  </m:mr>
                                  <m:mr>
                                    <m:e>
                                      <m:r>
                                        <m:rPr>
                                          <m:nor/>
                                        </m:rPr>
                                        <a:rPr lang="ru-RU" sz="1100"/>
                                        <m:t>0</m:t>
                                      </m:r>
                                    </m:e>
                                    <m:e>
                                      <m:r>
                                        <m:rPr>
                                          <m:nor/>
                                        </m:rPr>
                                        <a:rPr lang="ru-RU" sz="1100"/>
                                        <m:t>1</m:t>
                                      </m:r>
                                    </m:e>
                                  </m:mr>
                                </m:m>
                              </m:e>
                              <m:e>
                                <m:m>
                                  <m:mPr>
                                    <m:mcs>
                                      <m:mc>
                                        <m:mcPr>
                                          <m:count m:val="2"/>
                                          <m:mcJc m:val="center"/>
                                        </m:mcPr>
                                      </m:mc>
                                    </m:mcs>
                                    <m:ctrlPr>
                                      <a:rPr lang="ru-RU" sz="1100" i="1">
                                        <a:latin typeface="Cambria Math" panose="02040503050406030204" pitchFamily="18" charset="0"/>
                                      </a:rPr>
                                    </m:ctrlPr>
                                  </m:mPr>
                                  <m:mr>
                                    <m:e>
                                      <m:sSub>
                                        <m:sSubPr>
                                          <m:ctrlPr>
                                            <a:rPr lang="ru-RU" sz="1100" i="1">
                                              <a:latin typeface="Cambria Math" panose="02040503050406030204" pitchFamily="18" charset="0"/>
                                            </a:rPr>
                                          </m:ctrlPr>
                                        </m:sSubPr>
                                        <m:e>
                                          <m:r>
                                            <m:rPr>
                                              <m:nor/>
                                            </m:rPr>
                                            <a:rPr lang="ru-RU" sz="1100"/>
                                            <m:t>–</m:t>
                                          </m:r>
                                          <m:r>
                                            <m:rPr>
                                              <m:nor/>
                                            </m:rPr>
                                            <a:rPr lang="ru-RU" sz="1100" i="1"/>
                                            <m:t>N</m:t>
                                          </m:r>
                                        </m:e>
                                        <m:sub>
                                          <m:r>
                                            <m:rPr>
                                              <m:nor/>
                                            </m:rPr>
                                            <a:rPr lang="ru-RU" sz="1100"/>
                                            <m:t>3</m:t>
                                          </m:r>
                                        </m:sub>
                                      </m:sSub>
                                    </m:e>
                                    <m:e>
                                      <m:sSub>
                                        <m:sSubPr>
                                          <m:ctrlPr>
                                            <a:rPr lang="ru-RU" sz="1100" i="1">
                                              <a:latin typeface="Cambria Math" panose="02040503050406030204" pitchFamily="18" charset="0"/>
                                            </a:rPr>
                                          </m:ctrlPr>
                                        </m:sSubPr>
                                        <m:e>
                                          <m:r>
                                            <m:rPr>
                                              <m:nor/>
                                            </m:rPr>
                                            <a:rPr lang="ru-RU" sz="1100" i="1"/>
                                            <m:t>E</m:t>
                                          </m:r>
                                        </m:e>
                                        <m:sub>
                                          <m:r>
                                            <m:rPr>
                                              <m:nor/>
                                            </m:rPr>
                                            <a:rPr lang="ru-RU" sz="1100"/>
                                            <m:t>3</m:t>
                                          </m:r>
                                        </m:sub>
                                      </m:sSub>
                                    </m:e>
                                  </m:mr>
                                  <m:mr>
                                    <m:e>
                                      <m:sSub>
                                        <m:sSubPr>
                                          <m:ctrlPr>
                                            <a:rPr lang="ru-RU" sz="1100" i="1">
                                              <a:latin typeface="Cambria Math" panose="02040503050406030204" pitchFamily="18" charset="0"/>
                                            </a:rPr>
                                          </m:ctrlPr>
                                        </m:sSubPr>
                                        <m:e>
                                          <m:r>
                                            <m:rPr>
                                              <m:nor/>
                                            </m:rPr>
                                            <a:rPr lang="ru-RU" sz="1100" i="1"/>
                                            <m:t>E</m:t>
                                          </m:r>
                                        </m:e>
                                        <m:sub>
                                          <m:r>
                                            <m:rPr>
                                              <m:nor/>
                                            </m:rPr>
                                            <a:rPr lang="ru-RU" sz="1100"/>
                                            <m:t>3</m:t>
                                          </m:r>
                                        </m:sub>
                                      </m:sSub>
                                    </m:e>
                                    <m:e>
                                      <m:r>
                                        <m:rPr>
                                          <m:nor/>
                                        </m:rPr>
                                        <a:rPr lang="ru-RU" sz="1100"/>
                                        <m:t>0</m:t>
                                      </m:r>
                                    </m:e>
                                  </m:mr>
                                </m:m>
                              </m:e>
                              <m:e>
                                <m:m>
                                  <m:mPr>
                                    <m:mcs>
                                      <m:mc>
                                        <m:mcPr>
                                          <m:count m:val="2"/>
                                          <m:mcJc m:val="center"/>
                                        </m:mcPr>
                                      </m:mc>
                                    </m:mcs>
                                    <m:ctrlPr>
                                      <a:rPr lang="ru-RU" sz="1100" i="1">
                                        <a:latin typeface="Cambria Math" panose="02040503050406030204" pitchFamily="18" charset="0"/>
                                      </a:rPr>
                                    </m:ctrlPr>
                                  </m:mPr>
                                  <m:mr>
                                    <m:e>
                                      <m:sSub>
                                        <m:sSubPr>
                                          <m:ctrlPr>
                                            <a:rPr lang="ru-RU" sz="1100" i="1">
                                              <a:latin typeface="Cambria Math" panose="02040503050406030204" pitchFamily="18" charset="0"/>
                                            </a:rPr>
                                          </m:ctrlPr>
                                        </m:sSubPr>
                                        <m:e>
                                          <m:r>
                                            <m:rPr>
                                              <m:nor/>
                                            </m:rPr>
                                            <a:rPr lang="ru-RU" sz="1100" i="1"/>
                                            <m:t>N</m:t>
                                          </m:r>
                                        </m:e>
                                        <m:sub>
                                          <m:r>
                                            <m:rPr>
                                              <m:nor/>
                                            </m:rPr>
                                            <a:rPr lang="ru-RU" sz="1100"/>
                                            <m:t>3</m:t>
                                          </m:r>
                                        </m:sub>
                                      </m:sSub>
                                    </m:e>
                                    <m:e>
                                      <m:r>
                                        <m:rPr>
                                          <m:nor/>
                                        </m:rPr>
                                        <a:rPr lang="ru-RU" sz="1100"/>
                                        <m:t>0</m:t>
                                      </m:r>
                                    </m:e>
                                  </m:mr>
                                  <m:mr>
                                    <m:e>
                                      <m:sSub>
                                        <m:sSubPr>
                                          <m:ctrlPr>
                                            <a:rPr lang="ru-RU" sz="1100" i="1">
                                              <a:latin typeface="Cambria Math" panose="02040503050406030204" pitchFamily="18" charset="0"/>
                                            </a:rPr>
                                          </m:ctrlPr>
                                        </m:sSubPr>
                                        <m:e>
                                          <m:r>
                                            <m:rPr>
                                              <m:nor/>
                                            </m:rPr>
                                            <a:rPr lang="ru-RU" sz="1100" i="1"/>
                                            <m:t>E</m:t>
                                          </m:r>
                                        </m:e>
                                        <m:sub>
                                          <m:r>
                                            <m:rPr>
                                              <m:nor/>
                                            </m:rPr>
                                            <a:rPr lang="ru-RU" sz="1100"/>
                                            <m:t>3</m:t>
                                          </m:r>
                                        </m:sub>
                                      </m:sSub>
                                    </m:e>
                                    <m:e>
                                      <m:sSub>
                                        <m:sSubPr>
                                          <m:ctrlPr>
                                            <a:rPr lang="ru-RU" sz="1100" i="1">
                                              <a:latin typeface="Cambria Math" panose="02040503050406030204" pitchFamily="18" charset="0"/>
                                            </a:rPr>
                                          </m:ctrlPr>
                                        </m:sSubPr>
                                        <m:e>
                                          <m:r>
                                            <m:rPr>
                                              <m:nor/>
                                            </m:rPr>
                                            <a:rPr lang="ru-RU" sz="1100" i="1"/>
                                            <m:t>N</m:t>
                                          </m:r>
                                        </m:e>
                                        <m:sub>
                                          <m:r>
                                            <m:rPr>
                                              <m:nor/>
                                            </m:rPr>
                                            <a:rPr lang="ru-RU" sz="1100"/>
                                            <m:t>3</m:t>
                                          </m:r>
                                        </m:sub>
                                      </m:sSub>
                                    </m:e>
                                  </m:mr>
                                </m:m>
                              </m:e>
                            </m:mr>
                          </m:m>
                        </m:e>
                      </m:d>
                      <m:d>
                        <m:dPr>
                          <m:begChr m:val="["/>
                          <m:endChr m:val="]"/>
                          <m:ctrlPr>
                            <a:rPr lang="ru-RU" sz="1100" i="1">
                              <a:latin typeface="Cambria Math" panose="02040503050406030204" pitchFamily="18" charset="0"/>
                            </a:rPr>
                          </m:ctrlPr>
                        </m:dPr>
                        <m:e>
                          <m:m>
                            <m:mPr>
                              <m:mcs>
                                <m:mc>
                                  <m:mcPr>
                                    <m:count m:val="1"/>
                                    <m:mcJc m:val="center"/>
                                  </m:mcPr>
                                </m:mc>
                              </m:mcs>
                              <m:ctrlPr>
                                <a:rPr lang="ru-RU" sz="1100" i="1">
                                  <a:latin typeface="Cambria Math" panose="02040503050406030204" pitchFamily="18" charset="0"/>
                                </a:rPr>
                              </m:ctrlPr>
                            </m:mPr>
                            <m:mr>
                              <m:e>
                                <m:sSub>
                                  <m:sSubPr>
                                    <m:ctrlPr>
                                      <a:rPr lang="ru-RU" sz="1100" i="1">
                                        <a:latin typeface="Cambria Math" panose="02040503050406030204" pitchFamily="18" charset="0"/>
                                      </a:rPr>
                                    </m:ctrlPr>
                                  </m:sSubPr>
                                  <m:e>
                                    <m:r>
                                      <m:rPr>
                                        <m:nor/>
                                      </m:rPr>
                                      <a:rPr lang="ru-RU" sz="1100" i="1"/>
                                      <m:t>t</m:t>
                                    </m:r>
                                  </m:e>
                                  <m:sub>
                                    <m:r>
                                      <m:rPr>
                                        <m:nor/>
                                      </m:rPr>
                                      <a:rPr lang="ru-RU" sz="1100" i="1"/>
                                      <m:t>E</m:t>
                                    </m:r>
                                  </m:sub>
                                </m:sSub>
                              </m:e>
                            </m:mr>
                            <m:mr>
                              <m:e>
                                <m:sSub>
                                  <m:sSubPr>
                                    <m:ctrlPr>
                                      <a:rPr lang="ru-RU" sz="1100" i="1">
                                        <a:latin typeface="Cambria Math" panose="02040503050406030204" pitchFamily="18" charset="0"/>
                                      </a:rPr>
                                    </m:ctrlPr>
                                  </m:sSubPr>
                                  <m:e>
                                    <m:r>
                                      <m:rPr>
                                        <m:nor/>
                                      </m:rPr>
                                      <a:rPr lang="ru-RU" sz="1100" i="1"/>
                                      <m:t>t</m:t>
                                    </m:r>
                                  </m:e>
                                  <m:sub>
                                    <m:r>
                                      <m:rPr>
                                        <m:nor/>
                                      </m:rPr>
                                      <a:rPr lang="ru-RU" sz="1100" i="1"/>
                                      <m:t>N</m:t>
                                    </m:r>
                                  </m:sub>
                                </m:sSub>
                              </m:e>
                            </m:mr>
                            <m:mr>
                              <m:e>
                                <m:m>
                                  <m:mPr>
                                    <m:mcs>
                                      <m:mc>
                                        <m:mcPr>
                                          <m:count m:val="1"/>
                                          <m:mcJc m:val="center"/>
                                        </m:mcPr>
                                      </m:mc>
                                    </m:mcs>
                                    <m:ctrlPr>
                                      <a:rPr lang="ru-RU" sz="1100" i="1">
                                        <a:latin typeface="Cambria Math" panose="02040503050406030204" pitchFamily="18" charset="0"/>
                                      </a:rPr>
                                    </m:ctrlPr>
                                  </m:mPr>
                                  <m:mr>
                                    <m:e>
                                      <m:r>
                                        <m:rPr>
                                          <m:nor/>
                                        </m:rPr>
                                        <a:rPr lang="ru-RU" sz="1100"/>
                                        <m:t>Ω</m:t>
                                      </m:r>
                                    </m:e>
                                  </m:mr>
                                  <m:mr>
                                    <m:e>
                                      <m:sSub>
                                        <m:sSubPr>
                                          <m:ctrlPr>
                                            <a:rPr lang="ru-RU" sz="1100" i="1">
                                              <a:latin typeface="Cambria Math" panose="02040503050406030204" pitchFamily="18" charset="0"/>
                                            </a:rPr>
                                          </m:ctrlPr>
                                        </m:sSubPr>
                                        <m:e>
                                          <m:r>
                                            <m:rPr>
                                              <m:nor/>
                                            </m:rPr>
                                            <a:rPr lang="ru-RU" sz="1100"/>
                                            <m:t>ε</m:t>
                                          </m:r>
                                        </m:e>
                                        <m:sub>
                                          <m:r>
                                            <m:rPr>
                                              <m:nor/>
                                            </m:rPr>
                                            <a:rPr lang="ru-RU" sz="1100" i="1"/>
                                            <m:t>EE</m:t>
                                          </m:r>
                                        </m:sub>
                                      </m:sSub>
                                    </m:e>
                                  </m:mr>
                                  <m:mr>
                                    <m:e>
                                      <m:m>
                                        <m:mPr>
                                          <m:mcs>
                                            <m:mc>
                                              <m:mcPr>
                                                <m:count m:val="1"/>
                                                <m:mcJc m:val="center"/>
                                              </m:mcPr>
                                            </m:mc>
                                          </m:mcs>
                                          <m:ctrlPr>
                                            <a:rPr lang="ru-RU" sz="1100" i="1">
                                              <a:latin typeface="Cambria Math" panose="02040503050406030204" pitchFamily="18" charset="0"/>
                                            </a:rPr>
                                          </m:ctrlPr>
                                        </m:mPr>
                                        <m:mr>
                                          <m:e>
                                            <m:sSub>
                                              <m:sSubPr>
                                                <m:ctrlPr>
                                                  <a:rPr lang="ru-RU" sz="1100" i="1">
                                                    <a:latin typeface="Cambria Math" panose="02040503050406030204" pitchFamily="18" charset="0"/>
                                                  </a:rPr>
                                                </m:ctrlPr>
                                              </m:sSubPr>
                                              <m:e>
                                                <m:r>
                                                  <m:rPr>
                                                    <m:nor/>
                                                  </m:rPr>
                                                  <a:rPr lang="ru-RU" sz="1100"/>
                                                  <m:t>ε</m:t>
                                                </m:r>
                                              </m:e>
                                              <m:sub>
                                                <m:r>
                                                  <m:rPr>
                                                    <m:nor/>
                                                  </m:rPr>
                                                  <a:rPr lang="ru-RU" sz="1100" i="1"/>
                                                  <m:t>E</m:t>
                                                </m:r>
                                                <m:r>
                                                  <m:rPr>
                                                    <m:nor/>
                                                  </m:rPr>
                                                  <a:rPr lang="en-US" sz="1100" i="1"/>
                                                  <m:t>N</m:t>
                                                </m:r>
                                              </m:sub>
                                            </m:sSub>
                                          </m:e>
                                        </m:mr>
                                        <m:mr>
                                          <m:e>
                                            <m:sSub>
                                              <m:sSubPr>
                                                <m:ctrlPr>
                                                  <a:rPr lang="ru-RU" sz="1100" i="1">
                                                    <a:latin typeface="Cambria Math" panose="02040503050406030204" pitchFamily="18" charset="0"/>
                                                  </a:rPr>
                                                </m:ctrlPr>
                                              </m:sSubPr>
                                              <m:e>
                                                <m:r>
                                                  <m:rPr>
                                                    <m:nor/>
                                                  </m:rPr>
                                                  <a:rPr lang="ru-RU" sz="1100"/>
                                                  <m:t>ε</m:t>
                                                </m:r>
                                              </m:e>
                                              <m:sub>
                                                <m:r>
                                                  <m:rPr>
                                                    <m:nor/>
                                                  </m:rPr>
                                                  <a:rPr lang="ru-RU" sz="1100" i="1"/>
                                                  <m:t>NN</m:t>
                                                </m:r>
                                              </m:sub>
                                            </m:sSub>
                                          </m:e>
                                        </m:mr>
                                      </m:m>
                                    </m:e>
                                  </m:mr>
                                </m:m>
                              </m:e>
                            </m:mr>
                          </m:m>
                        </m:e>
                      </m:d>
                      <m:r>
                        <m:rPr>
                          <m:nor/>
                        </m:rPr>
                        <a:rPr lang="ru-RU" sz="1100"/>
                        <m:t> = </m:t>
                      </m:r>
                      <m:d>
                        <m:dPr>
                          <m:begChr m:val="["/>
                          <m:endChr m:val="]"/>
                          <m:ctrlPr>
                            <a:rPr lang="ru-RU" sz="1100" i="1">
                              <a:latin typeface="Cambria Math" panose="02040503050406030204" pitchFamily="18" charset="0"/>
                            </a:rPr>
                          </m:ctrlPr>
                        </m:dPr>
                        <m:e>
                          <m:m>
                            <m:mPr>
                              <m:mcs>
                                <m:mc>
                                  <m:mcPr>
                                    <m:count m:val="1"/>
                                    <m:mcJc m:val="center"/>
                                  </m:mcPr>
                                </m:mc>
                              </m:mcs>
                              <m:ctrlPr>
                                <a:rPr lang="ru-RU" sz="1100" i="1">
                                  <a:latin typeface="Cambria Math" panose="02040503050406030204" pitchFamily="18" charset="0"/>
                                </a:rPr>
                              </m:ctrlPr>
                            </m:mPr>
                            <m:mr>
                              <m:e>
                                <m:sSub>
                                  <m:sSubPr>
                                    <m:ctrlPr>
                                      <a:rPr lang="ru-RU" sz="1100" i="1">
                                        <a:latin typeface="Cambria Math" panose="02040503050406030204" pitchFamily="18" charset="0"/>
                                      </a:rPr>
                                    </m:ctrlPr>
                                  </m:sSubPr>
                                  <m:e>
                                    <m:r>
                                      <m:rPr>
                                        <m:nor/>
                                      </m:rPr>
                                      <a:rPr lang="ru-RU" sz="1100" i="1"/>
                                      <m:t>V</m:t>
                                    </m:r>
                                  </m:e>
                                  <m:sub>
                                    <m:sSub>
                                      <m:sSubPr>
                                        <m:ctrlPr>
                                          <a:rPr lang="ru-RU" sz="1100" i="1">
                                            <a:latin typeface="Cambria Math" panose="02040503050406030204" pitchFamily="18" charset="0"/>
                                          </a:rPr>
                                        </m:ctrlPr>
                                      </m:sSubPr>
                                      <m:e>
                                        <m:r>
                                          <m:rPr>
                                            <m:nor/>
                                          </m:rPr>
                                          <a:rPr lang="ru-RU" sz="1100" i="1"/>
                                          <m:t>E</m:t>
                                        </m:r>
                                      </m:e>
                                      <m:sub>
                                        <m:r>
                                          <m:rPr>
                                            <m:nor/>
                                          </m:rPr>
                                          <a:rPr lang="ru-RU" sz="1100"/>
                                          <m:t>1</m:t>
                                        </m:r>
                                      </m:sub>
                                    </m:sSub>
                                  </m:sub>
                                </m:sSub>
                              </m:e>
                            </m:mr>
                            <m:mr>
                              <m:e>
                                <m:sSub>
                                  <m:sSubPr>
                                    <m:ctrlPr>
                                      <a:rPr lang="ru-RU" sz="1100" i="1">
                                        <a:latin typeface="Cambria Math" panose="02040503050406030204" pitchFamily="18" charset="0"/>
                                      </a:rPr>
                                    </m:ctrlPr>
                                  </m:sSubPr>
                                  <m:e>
                                    <m:r>
                                      <m:rPr>
                                        <m:nor/>
                                      </m:rPr>
                                      <a:rPr lang="ru-RU" sz="1100" i="1"/>
                                      <m:t>V</m:t>
                                    </m:r>
                                  </m:e>
                                  <m:sub>
                                    <m:sSub>
                                      <m:sSubPr>
                                        <m:ctrlPr>
                                          <a:rPr lang="ru-RU" sz="1100" i="1">
                                            <a:latin typeface="Cambria Math" panose="02040503050406030204" pitchFamily="18" charset="0"/>
                                          </a:rPr>
                                        </m:ctrlPr>
                                      </m:sSubPr>
                                      <m:e>
                                        <m:r>
                                          <m:rPr>
                                            <m:nor/>
                                          </m:rPr>
                                          <a:rPr lang="ru-RU" sz="1100" i="1"/>
                                          <m:t>N</m:t>
                                        </m:r>
                                      </m:e>
                                      <m:sub>
                                        <m:r>
                                          <m:rPr>
                                            <m:nor/>
                                          </m:rPr>
                                          <a:rPr lang="ru-RU" sz="1100"/>
                                          <m:t>1</m:t>
                                        </m:r>
                                      </m:sub>
                                    </m:sSub>
                                  </m:sub>
                                </m:sSub>
                              </m:e>
                            </m:mr>
                            <m:mr>
                              <m:e>
                                <m:m>
                                  <m:mPr>
                                    <m:mcs>
                                      <m:mc>
                                        <m:mcPr>
                                          <m:count m:val="1"/>
                                          <m:mcJc m:val="center"/>
                                        </m:mcPr>
                                      </m:mc>
                                    </m:mcs>
                                    <m:ctrlPr>
                                      <a:rPr lang="ru-RU" sz="1100" i="1">
                                        <a:latin typeface="Cambria Math" panose="02040503050406030204" pitchFamily="18" charset="0"/>
                                      </a:rPr>
                                    </m:ctrlPr>
                                  </m:mPr>
                                  <m:mr>
                                    <m:e>
                                      <m:sSub>
                                        <m:sSubPr>
                                          <m:ctrlPr>
                                            <a:rPr lang="ru-RU" sz="1100" i="1">
                                              <a:latin typeface="Cambria Math" panose="02040503050406030204" pitchFamily="18" charset="0"/>
                                            </a:rPr>
                                          </m:ctrlPr>
                                        </m:sSubPr>
                                        <m:e>
                                          <m:r>
                                            <m:rPr>
                                              <m:nor/>
                                            </m:rPr>
                                            <a:rPr lang="ru-RU" sz="1100" i="1"/>
                                            <m:t>V</m:t>
                                          </m:r>
                                        </m:e>
                                        <m:sub>
                                          <m:sSub>
                                            <m:sSubPr>
                                              <m:ctrlPr>
                                                <a:rPr lang="ru-RU" sz="1100" i="1">
                                                  <a:latin typeface="Cambria Math" panose="02040503050406030204" pitchFamily="18" charset="0"/>
                                                </a:rPr>
                                              </m:ctrlPr>
                                            </m:sSubPr>
                                            <m:e>
                                              <m:r>
                                                <m:rPr>
                                                  <m:nor/>
                                                </m:rPr>
                                                <a:rPr lang="ru-RU" sz="1100" i="1"/>
                                                <m:t>E</m:t>
                                              </m:r>
                                            </m:e>
                                            <m:sub>
                                              <m:r>
                                                <m:rPr>
                                                  <m:nor/>
                                                </m:rPr>
                                                <a:rPr lang="ru-RU" sz="1100"/>
                                                <m:t>2</m:t>
                                              </m:r>
                                            </m:sub>
                                          </m:sSub>
                                        </m:sub>
                                      </m:sSub>
                                    </m:e>
                                  </m:mr>
                                  <m:mr>
                                    <m:e>
                                      <m:sSub>
                                        <m:sSubPr>
                                          <m:ctrlPr>
                                            <a:rPr lang="ru-RU" sz="1100" i="1">
                                              <a:latin typeface="Cambria Math" panose="02040503050406030204" pitchFamily="18" charset="0"/>
                                            </a:rPr>
                                          </m:ctrlPr>
                                        </m:sSubPr>
                                        <m:e>
                                          <m:r>
                                            <m:rPr>
                                              <m:nor/>
                                            </m:rPr>
                                            <a:rPr lang="ru-RU" sz="1100" i="1"/>
                                            <m:t>V</m:t>
                                          </m:r>
                                        </m:e>
                                        <m:sub>
                                          <m:sSub>
                                            <m:sSubPr>
                                              <m:ctrlPr>
                                                <a:rPr lang="ru-RU" sz="1100" i="1">
                                                  <a:latin typeface="Cambria Math" panose="02040503050406030204" pitchFamily="18" charset="0"/>
                                                </a:rPr>
                                              </m:ctrlPr>
                                            </m:sSubPr>
                                            <m:e>
                                              <m:r>
                                                <m:rPr>
                                                  <m:nor/>
                                                </m:rPr>
                                                <a:rPr lang="ru-RU" sz="1100" i="1"/>
                                                <m:t>N</m:t>
                                              </m:r>
                                            </m:e>
                                            <m:sub>
                                              <m:r>
                                                <m:rPr>
                                                  <m:nor/>
                                                </m:rPr>
                                                <a:rPr lang="ru-RU" sz="1100"/>
                                                <m:t>2</m:t>
                                              </m:r>
                                            </m:sub>
                                          </m:sSub>
                                        </m:sub>
                                      </m:sSub>
                                    </m:e>
                                  </m:mr>
                                  <m:mr>
                                    <m:e>
                                      <m:m>
                                        <m:mPr>
                                          <m:mcs>
                                            <m:mc>
                                              <m:mcPr>
                                                <m:count m:val="1"/>
                                                <m:mcJc m:val="center"/>
                                              </m:mcPr>
                                            </m:mc>
                                          </m:mcs>
                                          <m:ctrlPr>
                                            <a:rPr lang="ru-RU" sz="1100" i="1">
                                              <a:latin typeface="Cambria Math" panose="02040503050406030204" pitchFamily="18" charset="0"/>
                                            </a:rPr>
                                          </m:ctrlPr>
                                        </m:mPr>
                                        <m:mr>
                                          <m:e>
                                            <m:sSub>
                                              <m:sSubPr>
                                                <m:ctrlPr>
                                                  <a:rPr lang="ru-RU" sz="1100" i="1">
                                                    <a:latin typeface="Cambria Math" panose="02040503050406030204" pitchFamily="18" charset="0"/>
                                                  </a:rPr>
                                                </m:ctrlPr>
                                              </m:sSubPr>
                                              <m:e>
                                                <m:r>
                                                  <m:rPr>
                                                    <m:nor/>
                                                  </m:rPr>
                                                  <a:rPr lang="ru-RU" sz="1100" i="1"/>
                                                  <m:t>V</m:t>
                                                </m:r>
                                              </m:e>
                                              <m:sub>
                                                <m:sSub>
                                                  <m:sSubPr>
                                                    <m:ctrlPr>
                                                      <a:rPr lang="ru-RU" sz="1100" i="1">
                                                        <a:latin typeface="Cambria Math" panose="02040503050406030204" pitchFamily="18" charset="0"/>
                                                      </a:rPr>
                                                    </m:ctrlPr>
                                                  </m:sSubPr>
                                                  <m:e>
                                                    <m:r>
                                                      <m:rPr>
                                                        <m:nor/>
                                                      </m:rPr>
                                                      <a:rPr lang="ru-RU" sz="1100" i="1"/>
                                                      <m:t>E</m:t>
                                                    </m:r>
                                                  </m:e>
                                                  <m:sub>
                                                    <m:r>
                                                      <m:rPr>
                                                        <m:nor/>
                                                      </m:rPr>
                                                      <a:rPr lang="ru-RU" sz="1100"/>
                                                      <m:t>3</m:t>
                                                    </m:r>
                                                  </m:sub>
                                                </m:sSub>
                                              </m:sub>
                                            </m:sSub>
                                          </m:e>
                                        </m:mr>
                                        <m:mr>
                                          <m:e>
                                            <m:sSub>
                                              <m:sSubPr>
                                                <m:ctrlPr>
                                                  <a:rPr lang="ru-RU" sz="1100" i="1">
                                                    <a:latin typeface="Cambria Math" panose="02040503050406030204" pitchFamily="18" charset="0"/>
                                                  </a:rPr>
                                                </m:ctrlPr>
                                              </m:sSubPr>
                                              <m:e>
                                                <m:r>
                                                  <m:rPr>
                                                    <m:nor/>
                                                  </m:rPr>
                                                  <a:rPr lang="ru-RU" sz="1100" i="1"/>
                                                  <m:t>V</m:t>
                                                </m:r>
                                              </m:e>
                                              <m:sub>
                                                <m:sSub>
                                                  <m:sSubPr>
                                                    <m:ctrlPr>
                                                      <a:rPr lang="ru-RU" sz="1100" i="1">
                                                        <a:latin typeface="Cambria Math" panose="02040503050406030204" pitchFamily="18" charset="0"/>
                                                      </a:rPr>
                                                    </m:ctrlPr>
                                                  </m:sSubPr>
                                                  <m:e>
                                                    <m:r>
                                                      <m:rPr>
                                                        <m:nor/>
                                                      </m:rPr>
                                                      <a:rPr lang="ru-RU" sz="1100" i="1"/>
                                                      <m:t>N</m:t>
                                                    </m:r>
                                                  </m:e>
                                                  <m:sub>
                                                    <m:r>
                                                      <m:rPr>
                                                        <m:nor/>
                                                      </m:rPr>
                                                      <a:rPr lang="ru-RU" sz="1100"/>
                                                      <m:t>3</m:t>
                                                    </m:r>
                                                  </m:sub>
                                                </m:sSub>
                                              </m:sub>
                                            </m:sSub>
                                          </m:e>
                                        </m:mr>
                                      </m:m>
                                    </m:e>
                                  </m:mr>
                                </m:m>
                              </m:e>
                            </m:mr>
                          </m:m>
                        </m:e>
                      </m:d>
                    </m:oMath>
                  </m:oMathPara>
                </a14:m>
                <a:endParaRPr lang="ru-RU" sz="1100" dirty="0"/>
              </a:p>
            </p:txBody>
          </p:sp>
        </mc:Choice>
        <mc:Fallback xmlns="">
          <p:sp>
            <p:nvSpPr>
              <p:cNvPr id="6" name="TextBox 5">
                <a:extLst>
                  <a:ext uri="{FF2B5EF4-FFF2-40B4-BE49-F238E27FC236}">
                    <a16:creationId xmlns:a16="http://schemas.microsoft.com/office/drawing/2014/main" id="{B74ACB21-48DB-52E0-C188-6492DF571568}"/>
                  </a:ext>
                </a:extLst>
              </p:cNvPr>
              <p:cNvSpPr txBox="1">
                <a:spLocks noRot="1" noChangeAspect="1" noMove="1" noResize="1" noEditPoints="1" noAdjustHandles="1" noChangeArrowheads="1" noChangeShapeType="1" noTextEdit="1"/>
              </p:cNvSpPr>
              <p:nvPr/>
            </p:nvSpPr>
            <p:spPr>
              <a:xfrm>
                <a:off x="314984" y="4717285"/>
                <a:ext cx="2604687" cy="1319207"/>
              </a:xfrm>
              <a:prstGeom prst="rect">
                <a:avLst/>
              </a:prstGeom>
              <a:blipFill>
                <a:blip r:embed="rId5"/>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458F588-DA1B-843D-2E6F-42537BDEF021}"/>
                  </a:ext>
                </a:extLst>
              </p:cNvPr>
              <p:cNvSpPr txBox="1"/>
              <p:nvPr/>
            </p:nvSpPr>
            <p:spPr>
              <a:xfrm>
                <a:off x="931161" y="6197918"/>
                <a:ext cx="1060034" cy="23301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ru-RU" sz="1400" i="1">
                              <a:latin typeface="Cambria Math" panose="02040503050406030204" pitchFamily="18" charset="0"/>
                            </a:rPr>
                          </m:ctrlPr>
                        </m:accPr>
                        <m:e>
                          <m:r>
                            <m:rPr>
                              <m:nor/>
                            </m:rPr>
                            <a:rPr lang="en-US" sz="1400"/>
                            <m:t>δ</m:t>
                          </m:r>
                        </m:e>
                      </m:acc>
                      <m:r>
                        <m:rPr>
                          <m:nor/>
                        </m:rPr>
                        <a:rPr lang="en-US" sz="1400" b="1"/>
                        <m:t> </m:t>
                      </m:r>
                      <m:r>
                        <m:rPr>
                          <m:nor/>
                        </m:rPr>
                        <a:rPr lang="ru-RU" sz="1400" b="1"/>
                        <m:t>=</m:t>
                      </m:r>
                      <m:sSub>
                        <m:sSubPr>
                          <m:ctrlPr>
                            <a:rPr lang="ru-RU" sz="1400" i="1">
                              <a:latin typeface="Cambria Math" panose="02040503050406030204" pitchFamily="18" charset="0"/>
                            </a:rPr>
                          </m:ctrlPr>
                        </m:sSubPr>
                        <m:e>
                          <m:r>
                            <m:rPr>
                              <m:nor/>
                            </m:rPr>
                            <a:rPr lang="ru-RU" sz="1400"/>
                            <m:t> </m:t>
                          </m:r>
                          <m:r>
                            <m:rPr>
                              <m:nor/>
                            </m:rPr>
                            <a:rPr lang="ru-RU" sz="1400"/>
                            <m:t>ε</m:t>
                          </m:r>
                        </m:e>
                        <m:sub>
                          <m:r>
                            <m:rPr>
                              <m:nor/>
                            </m:rPr>
                            <a:rPr lang="ru-RU" sz="1400" i="1"/>
                            <m:t>EE</m:t>
                          </m:r>
                        </m:sub>
                      </m:sSub>
                      <m:r>
                        <m:rPr>
                          <m:nor/>
                        </m:rPr>
                        <a:rPr lang="ru-RU" sz="1400"/>
                        <m:t> + </m:t>
                      </m:r>
                      <m:sSub>
                        <m:sSubPr>
                          <m:ctrlPr>
                            <a:rPr lang="ru-RU" sz="1400" i="1">
                              <a:latin typeface="Cambria Math" panose="02040503050406030204" pitchFamily="18" charset="0"/>
                            </a:rPr>
                          </m:ctrlPr>
                        </m:sSubPr>
                        <m:e>
                          <m:r>
                            <m:rPr>
                              <m:nor/>
                            </m:rPr>
                            <a:rPr lang="ru-RU" sz="1400"/>
                            <m:t>ε</m:t>
                          </m:r>
                        </m:e>
                        <m:sub>
                          <m:r>
                            <m:rPr>
                              <m:nor/>
                            </m:rPr>
                            <a:rPr lang="ru-RU" sz="1400" i="1"/>
                            <m:t>NN</m:t>
                          </m:r>
                        </m:sub>
                      </m:sSub>
                    </m:oMath>
                  </m:oMathPara>
                </a14:m>
                <a:endParaRPr lang="ru-RU" sz="1400" dirty="0"/>
              </a:p>
            </p:txBody>
          </p:sp>
        </mc:Choice>
        <mc:Fallback xmlns="">
          <p:sp>
            <p:nvSpPr>
              <p:cNvPr id="7" name="TextBox 6">
                <a:extLst>
                  <a:ext uri="{FF2B5EF4-FFF2-40B4-BE49-F238E27FC236}">
                    <a16:creationId xmlns:a16="http://schemas.microsoft.com/office/drawing/2014/main" id="{3458F588-DA1B-843D-2E6F-42537BDEF021}"/>
                  </a:ext>
                </a:extLst>
              </p:cNvPr>
              <p:cNvSpPr txBox="1">
                <a:spLocks noRot="1" noChangeAspect="1" noMove="1" noResize="1" noEditPoints="1" noAdjustHandles="1" noChangeArrowheads="1" noChangeShapeType="1" noTextEdit="1"/>
              </p:cNvSpPr>
              <p:nvPr/>
            </p:nvSpPr>
            <p:spPr>
              <a:xfrm>
                <a:off x="931161" y="6197918"/>
                <a:ext cx="1060034" cy="233013"/>
              </a:xfrm>
              <a:prstGeom prst="rect">
                <a:avLst/>
              </a:prstGeom>
              <a:blipFill>
                <a:blip r:embed="rId6"/>
                <a:stretch>
                  <a:fillRect l="-4023" t="-7895" r="-2299" b="-21053"/>
                </a:stretch>
              </a:blipFill>
            </p:spPr>
            <p:txBody>
              <a:bodyPr/>
              <a:lstStyle/>
              <a:p>
                <a:r>
                  <a:rPr lang="ru-RU">
                    <a:noFill/>
                  </a:rPr>
                  <a:t> </a:t>
                </a:r>
              </a:p>
            </p:txBody>
          </p:sp>
        </mc:Fallback>
      </mc:AlternateContent>
      <p:pic>
        <p:nvPicPr>
          <p:cNvPr id="10" name="Рисунок 9">
            <a:extLst>
              <a:ext uri="{FF2B5EF4-FFF2-40B4-BE49-F238E27FC236}">
                <a16:creationId xmlns:a16="http://schemas.microsoft.com/office/drawing/2014/main" id="{C1D721C6-852F-2A49-73AB-8A13AA39A5C6}"/>
              </a:ext>
            </a:extLst>
          </p:cNvPr>
          <p:cNvPicPr>
            <a:picLocks noChangeAspect="1"/>
          </p:cNvPicPr>
          <p:nvPr/>
        </p:nvPicPr>
        <p:blipFill rotWithShape="1">
          <a:blip r:embed="rId7">
            <a:extLst>
              <a:ext uri="{28A0092B-C50C-407E-A947-70E740481C1C}">
                <a14:useLocalDpi xmlns:a14="http://schemas.microsoft.com/office/drawing/2010/main" val="0"/>
              </a:ext>
            </a:extLst>
          </a:blip>
          <a:srcRect l="27219" r="33470"/>
          <a:stretch/>
        </p:blipFill>
        <p:spPr>
          <a:xfrm>
            <a:off x="314983" y="604936"/>
            <a:ext cx="2604688" cy="3266502"/>
          </a:xfrm>
          <a:prstGeom prst="rect">
            <a:avLst/>
          </a:prstGeom>
        </p:spPr>
      </p:pic>
      <p:sp>
        <p:nvSpPr>
          <p:cNvPr id="11" name="1">
            <a:extLst>
              <a:ext uri="{FF2B5EF4-FFF2-40B4-BE49-F238E27FC236}">
                <a16:creationId xmlns:a16="http://schemas.microsoft.com/office/drawing/2014/main" id="{F800D3ED-E0D5-D257-DCD5-5CD6D18E95F5}"/>
              </a:ext>
            </a:extLst>
          </p:cNvPr>
          <p:cNvSpPr txBox="1"/>
          <p:nvPr/>
        </p:nvSpPr>
        <p:spPr>
          <a:xfrm>
            <a:off x="8713888" y="6317622"/>
            <a:ext cx="213200" cy="4360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defTabSz="825500">
              <a:defRPr sz="5000">
                <a:solidFill>
                  <a:srgbClr val="CCCDE4"/>
                </a:solidFill>
                <a:latin typeface="Inter Regular"/>
                <a:ea typeface="Inter Regular"/>
                <a:cs typeface="Inter Regular"/>
                <a:sym typeface="Inter Regular"/>
              </a:defRPr>
            </a:lvl1pPr>
          </a:lstStyle>
          <a:p>
            <a:fld id="{6451B66E-B795-485C-8A57-E41ACEB4C2EF}" type="slidenum">
              <a:rPr lang="ru-RU" sz="2500"/>
              <a:t>29</a:t>
            </a:fld>
            <a:endParaRPr sz="2500" dirty="0"/>
          </a:p>
        </p:txBody>
      </p:sp>
    </p:spTree>
    <p:extLst>
      <p:ext uri="{BB962C8B-B14F-4D97-AF65-F5344CB8AC3E}">
        <p14:creationId xmlns:p14="http://schemas.microsoft.com/office/powerpoint/2010/main" val="41377234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C33D29A-1F1F-8813-4DCC-D51CCEF6759E}"/>
              </a:ext>
            </a:extLst>
          </p:cNvPr>
          <p:cNvSpPr txBox="1"/>
          <p:nvPr/>
        </p:nvSpPr>
        <p:spPr>
          <a:xfrm>
            <a:off x="239485" y="1037892"/>
            <a:ext cx="4680858" cy="5016758"/>
          </a:xfrm>
          <a:prstGeom prst="rect">
            <a:avLst/>
          </a:prstGeom>
          <a:noFill/>
        </p:spPr>
        <p:txBody>
          <a:bodyPr wrap="square">
            <a:spAutoFit/>
          </a:bodyPr>
          <a:lstStyle/>
          <a:p>
            <a:pPr marL="0" indent="0">
              <a:spcBef>
                <a:spcPts val="0"/>
              </a:spcBef>
              <a:buNone/>
            </a:pPr>
            <a:r>
              <a:rPr lang="ru-RU" sz="1600" u="sng" dirty="0">
                <a:latin typeface="Times New Roman" panose="02020603050405020304" pitchFamily="18" charset="0"/>
                <a:cs typeface="Times New Roman" panose="02020603050405020304" pitchFamily="18" charset="0"/>
              </a:rPr>
              <a:t>Эндогенные</a:t>
            </a:r>
            <a:r>
              <a:rPr lang="ru-RU" sz="1600" dirty="0">
                <a:latin typeface="Times New Roman" panose="02020603050405020304" pitchFamily="18" charset="0"/>
                <a:cs typeface="Times New Roman" panose="02020603050405020304" pitchFamily="18" charset="0"/>
              </a:rPr>
              <a:t>:</a:t>
            </a:r>
          </a:p>
          <a:p>
            <a:r>
              <a:rPr lang="ru-RU" sz="1600" dirty="0">
                <a:latin typeface="Times New Roman" panose="02020603050405020304" pitchFamily="18" charset="0"/>
                <a:cs typeface="Times New Roman" panose="02020603050405020304" pitchFamily="18" charset="0"/>
              </a:rPr>
              <a:t>- движения литосферных плит, </a:t>
            </a:r>
            <a:r>
              <a:rPr lang="ru-RU" sz="1600" dirty="0" err="1">
                <a:latin typeface="Times New Roman" panose="02020603050405020304" pitchFamily="18" charset="0"/>
                <a:cs typeface="Times New Roman" panose="02020603050405020304" pitchFamily="18" charset="0"/>
              </a:rPr>
              <a:t>межплитовые</a:t>
            </a:r>
            <a:r>
              <a:rPr lang="ru-RU" sz="1600" dirty="0">
                <a:latin typeface="Times New Roman" panose="02020603050405020304" pitchFamily="18" charset="0"/>
                <a:cs typeface="Times New Roman" panose="02020603050405020304" pitchFamily="18" charset="0"/>
              </a:rPr>
              <a:t> пограничные деформации (орогенез, рифтогенез, субдукция, трансформные разломы); </a:t>
            </a:r>
          </a:p>
          <a:p>
            <a:pPr marL="0" indent="0">
              <a:spcBef>
                <a:spcPts val="0"/>
              </a:spcBef>
              <a:buNone/>
            </a:pPr>
            <a:r>
              <a:rPr lang="ru-RU" sz="1600" dirty="0">
                <a:latin typeface="Times New Roman" panose="02020603050405020304" pitchFamily="18" charset="0"/>
                <a:cs typeface="Times New Roman" panose="02020603050405020304" pitchFamily="18" charset="0"/>
              </a:rPr>
              <a:t>- сейсмические процессы, включая </a:t>
            </a:r>
            <a:r>
              <a:rPr lang="ru-RU" sz="1600" dirty="0" err="1">
                <a:latin typeface="Times New Roman" panose="02020603050405020304" pitchFamily="18" charset="0"/>
                <a:cs typeface="Times New Roman" panose="02020603050405020304" pitchFamily="18" charset="0"/>
              </a:rPr>
              <a:t>предсейсмические</a:t>
            </a:r>
            <a:r>
              <a:rPr lang="ru-RU" sz="1600" dirty="0">
                <a:latin typeface="Times New Roman" panose="02020603050405020304" pitchFamily="18" charset="0"/>
                <a:cs typeface="Times New Roman" panose="02020603050405020304" pitchFamily="18" charset="0"/>
              </a:rPr>
              <a:t> и </a:t>
            </a:r>
            <a:r>
              <a:rPr lang="ru-RU" sz="1600" dirty="0" err="1">
                <a:latin typeface="Times New Roman" panose="02020603050405020304" pitchFamily="18" charset="0"/>
                <a:cs typeface="Times New Roman" panose="02020603050405020304" pitchFamily="18" charset="0"/>
              </a:rPr>
              <a:t>постсейсмические</a:t>
            </a:r>
            <a:r>
              <a:rPr lang="ru-RU" sz="1600" dirty="0">
                <a:latin typeface="Times New Roman" panose="02020603050405020304" pitchFamily="18" charset="0"/>
                <a:cs typeface="Times New Roman" panose="02020603050405020304" pitchFamily="18" charset="0"/>
              </a:rPr>
              <a:t>; </a:t>
            </a:r>
          </a:p>
          <a:p>
            <a:pPr marL="0" indent="0">
              <a:spcBef>
                <a:spcPts val="0"/>
              </a:spcBef>
              <a:buNone/>
            </a:pPr>
            <a:r>
              <a:rPr lang="ru-RU" sz="1600" dirty="0">
                <a:latin typeface="Times New Roman" panose="02020603050405020304" pitchFamily="18" charset="0"/>
                <a:cs typeface="Times New Roman" panose="02020603050405020304" pitchFamily="18" charset="0"/>
              </a:rPr>
              <a:t>- вулканизм;</a:t>
            </a:r>
          </a:p>
          <a:p>
            <a:pPr marL="0" indent="0">
              <a:spcBef>
                <a:spcPts val="0"/>
              </a:spcBef>
              <a:buNone/>
            </a:pP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астеносферные</a:t>
            </a:r>
            <a:r>
              <a:rPr lang="ru-RU" sz="1600" dirty="0">
                <a:latin typeface="Times New Roman" panose="02020603050405020304" pitchFamily="18" charset="0"/>
                <a:cs typeface="Times New Roman" panose="02020603050405020304" pitchFamily="18" charset="0"/>
              </a:rPr>
              <a:t> течения; </a:t>
            </a:r>
          </a:p>
          <a:p>
            <a:pPr marL="0" indent="0">
              <a:spcBef>
                <a:spcPts val="0"/>
              </a:spcBef>
              <a:buNone/>
            </a:pP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постледниковая</a:t>
            </a:r>
            <a:r>
              <a:rPr lang="ru-RU" sz="1600" dirty="0">
                <a:latin typeface="Times New Roman" panose="02020603050405020304" pitchFamily="18" charset="0"/>
                <a:cs typeface="Times New Roman" panose="02020603050405020304" pitchFamily="18" charset="0"/>
              </a:rPr>
              <a:t> изостатическая компенсация;</a:t>
            </a:r>
          </a:p>
          <a:p>
            <a:pPr marL="0" indent="0">
              <a:spcBef>
                <a:spcPts val="0"/>
              </a:spcBef>
              <a:buNone/>
            </a:pPr>
            <a:r>
              <a:rPr lang="ru-RU" sz="1600" dirty="0">
                <a:latin typeface="Times New Roman" panose="02020603050405020304" pitchFamily="18" charset="0"/>
                <a:cs typeface="Times New Roman" panose="02020603050405020304" pitchFamily="18" charset="0"/>
              </a:rPr>
              <a:t>- вариации параметров вращения и фигуры Земли, положение </a:t>
            </a:r>
            <a:r>
              <a:rPr lang="ru-RU" sz="1600" dirty="0" err="1">
                <a:latin typeface="Times New Roman" panose="02020603050405020304" pitchFamily="18" charset="0"/>
                <a:cs typeface="Times New Roman" panose="02020603050405020304" pitchFamily="18" charset="0"/>
              </a:rPr>
              <a:t>геоцентра</a:t>
            </a:r>
            <a:r>
              <a:rPr lang="ru-RU" sz="1600" dirty="0">
                <a:latin typeface="Times New Roman" panose="02020603050405020304" pitchFamily="18" charset="0"/>
                <a:cs typeface="Times New Roman" panose="02020603050405020304" pitchFamily="18" charset="0"/>
              </a:rPr>
              <a:t>;</a:t>
            </a:r>
          </a:p>
          <a:p>
            <a:pPr marL="0" indent="0">
              <a:spcBef>
                <a:spcPts val="0"/>
              </a:spcBef>
              <a:buNone/>
            </a:pPr>
            <a:endParaRPr lang="ru-RU" sz="1600" u="sng" dirty="0">
              <a:latin typeface="Times New Roman" panose="02020603050405020304" pitchFamily="18" charset="0"/>
              <a:cs typeface="Times New Roman" panose="02020603050405020304" pitchFamily="18" charset="0"/>
            </a:endParaRPr>
          </a:p>
          <a:p>
            <a:pPr marL="0" indent="0">
              <a:spcBef>
                <a:spcPts val="0"/>
              </a:spcBef>
              <a:buNone/>
            </a:pPr>
            <a:r>
              <a:rPr lang="ru-RU" sz="1600" u="sng" dirty="0">
                <a:latin typeface="Times New Roman" panose="02020603050405020304" pitchFamily="18" charset="0"/>
                <a:cs typeface="Times New Roman" panose="02020603050405020304" pitchFamily="18" charset="0"/>
              </a:rPr>
              <a:t>Экзогенные</a:t>
            </a:r>
            <a:r>
              <a:rPr lang="ru-RU" sz="1600" dirty="0">
                <a:latin typeface="Times New Roman" panose="02020603050405020304" pitchFamily="18" charset="0"/>
                <a:cs typeface="Times New Roman" panose="02020603050405020304" pitchFamily="18" charset="0"/>
              </a:rPr>
              <a:t>:</a:t>
            </a:r>
          </a:p>
          <a:p>
            <a:pPr marL="0" indent="0">
              <a:spcBef>
                <a:spcPts val="0"/>
              </a:spcBef>
              <a:buNone/>
            </a:pPr>
            <a:r>
              <a:rPr lang="ru-RU" sz="1600" dirty="0">
                <a:latin typeface="Times New Roman" panose="02020603050405020304" pitchFamily="18" charset="0"/>
                <a:cs typeface="Times New Roman" panose="02020603050405020304" pitchFamily="18" charset="0"/>
              </a:rPr>
              <a:t>- приливные воздействия небесных тел;</a:t>
            </a:r>
          </a:p>
          <a:p>
            <a:pPr marL="0" indent="0">
              <a:spcBef>
                <a:spcPts val="0"/>
              </a:spcBef>
              <a:buNone/>
            </a:pPr>
            <a:r>
              <a:rPr lang="ru-RU" sz="1600" dirty="0">
                <a:latin typeface="Times New Roman" panose="02020603050405020304" pitchFamily="18" charset="0"/>
                <a:cs typeface="Times New Roman" panose="02020603050405020304" pitchFamily="18" charset="0"/>
              </a:rPr>
              <a:t>- перераспределение масс подвижных оболочек Земли (атмосфера, гидросфера, криосфера).</a:t>
            </a:r>
          </a:p>
          <a:p>
            <a:pPr marL="0" indent="0">
              <a:spcBef>
                <a:spcPts val="0"/>
              </a:spcBef>
              <a:buNone/>
            </a:pPr>
            <a:endParaRPr lang="ru-RU" sz="1600" u="sng" dirty="0">
              <a:latin typeface="Times New Roman" panose="02020603050405020304" pitchFamily="18" charset="0"/>
              <a:cs typeface="Times New Roman" panose="02020603050405020304" pitchFamily="18" charset="0"/>
            </a:endParaRPr>
          </a:p>
          <a:p>
            <a:pPr marL="0" indent="0">
              <a:spcBef>
                <a:spcPts val="0"/>
              </a:spcBef>
              <a:buNone/>
            </a:pPr>
            <a:r>
              <a:rPr lang="ru-RU" sz="1600" u="sng" dirty="0">
                <a:latin typeface="Times New Roman" panose="02020603050405020304" pitchFamily="18" charset="0"/>
                <a:cs typeface="Times New Roman" panose="02020603050405020304" pitchFamily="18" charset="0"/>
              </a:rPr>
              <a:t>Техногенные</a:t>
            </a:r>
            <a:r>
              <a:rPr lang="ru-RU" sz="1600" dirty="0">
                <a:latin typeface="Times New Roman" panose="02020603050405020304" pitchFamily="18" charset="0"/>
                <a:cs typeface="Times New Roman" panose="02020603050405020304" pitchFamily="18" charset="0"/>
              </a:rPr>
              <a:t>: </a:t>
            </a:r>
          </a:p>
          <a:p>
            <a:pPr marL="0" indent="0">
              <a:spcBef>
                <a:spcPts val="0"/>
              </a:spcBef>
              <a:buNone/>
            </a:pPr>
            <a:r>
              <a:rPr lang="ru-RU" sz="1600" dirty="0">
                <a:latin typeface="Times New Roman" panose="02020603050405020304" pitchFamily="18" charset="0"/>
                <a:cs typeface="Times New Roman" panose="02020603050405020304" pitchFamily="18" charset="0"/>
              </a:rPr>
              <a:t>- последствия эксплуатации недр: добыча рудных и нефтегазовых ископаемых.</a:t>
            </a:r>
          </a:p>
        </p:txBody>
      </p:sp>
      <p:sp>
        <p:nvSpPr>
          <p:cNvPr id="10" name="Заголовок 1">
            <a:extLst>
              <a:ext uri="{FF2B5EF4-FFF2-40B4-BE49-F238E27FC236}">
                <a16:creationId xmlns:a16="http://schemas.microsoft.com/office/drawing/2014/main" id="{63646DC5-754D-5ECA-0418-E8B3E117D536}"/>
              </a:ext>
            </a:extLst>
          </p:cNvPr>
          <p:cNvSpPr>
            <a:spLocks noGrp="1"/>
          </p:cNvSpPr>
          <p:nvPr>
            <p:ph type="title"/>
          </p:nvPr>
        </p:nvSpPr>
        <p:spPr>
          <a:xfrm>
            <a:off x="628650" y="9343"/>
            <a:ext cx="7886700" cy="968374"/>
          </a:xfrm>
        </p:spPr>
        <p:txBody>
          <a:bodyPr>
            <a:noAutofit/>
          </a:bodyPr>
          <a:lstStyle/>
          <a:p>
            <a:pPr algn="ctr"/>
            <a:r>
              <a:rPr lang="ru-RU" sz="2000" b="1" dirty="0"/>
              <a:t>Геодинамические процессы различного пространственного и временного масштаба на уровне разрешающей способности спутниковой геодезии</a:t>
            </a:r>
            <a:endParaRPr lang="ru-RU" sz="2000" dirty="0"/>
          </a:p>
        </p:txBody>
      </p:sp>
      <p:sp>
        <p:nvSpPr>
          <p:cNvPr id="11" name="Прямоугольник 10">
            <a:extLst>
              <a:ext uri="{FF2B5EF4-FFF2-40B4-BE49-F238E27FC236}">
                <a16:creationId xmlns:a16="http://schemas.microsoft.com/office/drawing/2014/main" id="{FC9D966A-FC61-820A-E23B-CF73CFE145DE}"/>
              </a:ext>
            </a:extLst>
          </p:cNvPr>
          <p:cNvSpPr/>
          <p:nvPr/>
        </p:nvSpPr>
        <p:spPr>
          <a:xfrm>
            <a:off x="4920343" y="1037892"/>
            <a:ext cx="3998406" cy="2800767"/>
          </a:xfrm>
          <a:prstGeom prst="rect">
            <a:avLst/>
          </a:prstGeom>
        </p:spPr>
        <p:txBody>
          <a:bodyPr wrap="square">
            <a:spAutoFit/>
          </a:bodyPr>
          <a:lstStyle/>
          <a:p>
            <a:r>
              <a:rPr lang="ru-RU" sz="1600" u="sng" dirty="0">
                <a:latin typeface="Times New Roman" panose="02020603050405020304" pitchFamily="18" charset="0"/>
                <a:cs typeface="Times New Roman" panose="02020603050405020304" pitchFamily="18" charset="0"/>
              </a:rPr>
              <a:t>Пространственно-временные масштабы  и интенсивность</a:t>
            </a:r>
            <a:r>
              <a:rPr lang="ru-RU" sz="1600" dirty="0">
                <a:latin typeface="Times New Roman" panose="02020603050405020304" pitchFamily="18" charset="0"/>
                <a:cs typeface="Times New Roman" panose="02020603050405020304" pitchFamily="18" charset="0"/>
              </a:rPr>
              <a:t>:</a:t>
            </a:r>
          </a:p>
          <a:p>
            <a:endParaRPr lang="ru-RU" sz="1600" dirty="0">
              <a:latin typeface="Times New Roman" panose="02020603050405020304" pitchFamily="18" charset="0"/>
              <a:cs typeface="Times New Roman" panose="02020603050405020304" pitchFamily="18" charset="0"/>
            </a:endParaRPr>
          </a:p>
          <a:p>
            <a:r>
              <a:rPr lang="ru-RU" sz="1600" b="1" dirty="0">
                <a:latin typeface="Times New Roman" panose="02020603050405020304" pitchFamily="18" charset="0"/>
                <a:cs typeface="Times New Roman" panose="02020603050405020304" pitchFamily="18" charset="0"/>
              </a:rPr>
              <a:t>Длительность:</a:t>
            </a:r>
            <a:r>
              <a:rPr lang="ru-RU" sz="1600" dirty="0">
                <a:latin typeface="Times New Roman" panose="02020603050405020304" pitchFamily="18" charset="0"/>
                <a:cs typeface="Times New Roman" panose="02020603050405020304" pitchFamily="18" charset="0"/>
              </a:rPr>
              <a:t> </a:t>
            </a:r>
            <a:endParaRPr lang="en-US" sz="1600" dirty="0">
              <a:latin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rPr>
              <a:t>от секунд до миллионов лет</a:t>
            </a:r>
          </a:p>
          <a:p>
            <a:r>
              <a:rPr lang="ru-RU" sz="1600" b="1" dirty="0">
                <a:latin typeface="Times New Roman" panose="02020603050405020304" pitchFamily="18" charset="0"/>
                <a:cs typeface="Times New Roman" panose="02020603050405020304" pitchFamily="18" charset="0"/>
              </a:rPr>
              <a:t>Пространственный масштаб: </a:t>
            </a:r>
            <a:endParaRPr lang="en-US" sz="1600" b="1" dirty="0">
              <a:latin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rPr>
              <a:t>от километров до всего земного шара </a:t>
            </a:r>
          </a:p>
          <a:p>
            <a:r>
              <a:rPr lang="ru-RU" sz="1600" b="1" dirty="0">
                <a:latin typeface="Times New Roman" panose="02020603050405020304" pitchFamily="18" charset="0"/>
                <a:cs typeface="Times New Roman" panose="02020603050405020304" pitchFamily="18" charset="0"/>
              </a:rPr>
              <a:t>Величина смещений</a:t>
            </a:r>
            <a:r>
              <a:rPr lang="ru-RU" sz="1600" dirty="0">
                <a:latin typeface="Times New Roman" panose="02020603050405020304" pitchFamily="18" charset="0"/>
                <a:cs typeface="Times New Roman" panose="02020603050405020304" pitchFamily="18" charset="0"/>
              </a:rPr>
              <a:t> </a:t>
            </a:r>
            <a:endParaRPr lang="en-US" sz="1600" dirty="0">
              <a:latin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rPr>
              <a:t>от миллиметров до метров, </a:t>
            </a:r>
            <a:endParaRPr lang="en-US" sz="1600" dirty="0">
              <a:latin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cs typeface="Times New Roman" panose="02020603050405020304" pitchFamily="18" charset="0"/>
              </a:rPr>
              <a:t>(</a:t>
            </a:r>
            <a:r>
              <a:rPr lang="ru-RU" sz="1600" dirty="0">
                <a:latin typeface="Times New Roman" panose="02020603050405020304" pitchFamily="18" charset="0"/>
                <a:cs typeface="Times New Roman" panose="02020603050405020304" pitchFamily="18" charset="0"/>
              </a:rPr>
              <a:t>включая как горизонтальные, так и вертикальные компоненты</a:t>
            </a:r>
            <a:r>
              <a:rPr lang="en-US" sz="1600" dirty="0">
                <a:latin typeface="Times New Roman" panose="02020603050405020304" pitchFamily="18" charset="0"/>
                <a:cs typeface="Times New Roman" panose="02020603050405020304" pitchFamily="18" charset="0"/>
              </a:rPr>
              <a:t>)</a:t>
            </a:r>
            <a:endParaRPr lang="ru-RU" sz="1600" dirty="0">
              <a:latin typeface="Times New Roman" panose="02020603050405020304" pitchFamily="18" charset="0"/>
              <a:cs typeface="Times New Roman" panose="02020603050405020304" pitchFamily="18" charset="0"/>
            </a:endParaRPr>
          </a:p>
        </p:txBody>
      </p:sp>
      <p:sp>
        <p:nvSpPr>
          <p:cNvPr id="2" name="1">
            <a:extLst>
              <a:ext uri="{FF2B5EF4-FFF2-40B4-BE49-F238E27FC236}">
                <a16:creationId xmlns:a16="http://schemas.microsoft.com/office/drawing/2014/main" id="{67765E49-0A5F-6A01-3FF5-7255F00D5A16}"/>
              </a:ext>
            </a:extLst>
          </p:cNvPr>
          <p:cNvSpPr txBox="1"/>
          <p:nvPr/>
        </p:nvSpPr>
        <p:spPr>
          <a:xfrm>
            <a:off x="8713888" y="6317622"/>
            <a:ext cx="213200" cy="4360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defTabSz="825500">
              <a:defRPr sz="5000">
                <a:solidFill>
                  <a:srgbClr val="CCCDE4"/>
                </a:solidFill>
                <a:latin typeface="Inter Regular"/>
                <a:ea typeface="Inter Regular"/>
                <a:cs typeface="Inter Regular"/>
                <a:sym typeface="Inter Regular"/>
              </a:defRPr>
            </a:lvl1pPr>
          </a:lstStyle>
          <a:p>
            <a:fld id="{6451B66E-B795-485C-8A57-E41ACEB4C2EF}" type="slidenum">
              <a:rPr lang="ru-RU" sz="2500"/>
              <a:t>3</a:t>
            </a:fld>
            <a:endParaRPr sz="2500" dirty="0"/>
          </a:p>
        </p:txBody>
      </p:sp>
    </p:spTree>
    <p:extLst>
      <p:ext uri="{BB962C8B-B14F-4D97-AF65-F5344CB8AC3E}">
        <p14:creationId xmlns:p14="http://schemas.microsoft.com/office/powerpoint/2010/main" val="12968115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C33D29A-1F1F-8813-4DCC-D51CCEF6759E}"/>
              </a:ext>
            </a:extLst>
          </p:cNvPr>
          <p:cNvSpPr txBox="1"/>
          <p:nvPr/>
        </p:nvSpPr>
        <p:spPr>
          <a:xfrm>
            <a:off x="227762" y="920621"/>
            <a:ext cx="4680858" cy="5755422"/>
          </a:xfrm>
          <a:prstGeom prst="rect">
            <a:avLst/>
          </a:prstGeom>
          <a:noFill/>
        </p:spPr>
        <p:txBody>
          <a:bodyPr wrap="square">
            <a:spAutoFit/>
          </a:bodyPr>
          <a:lstStyle/>
          <a:p>
            <a:pPr marL="0" indent="0">
              <a:spcBef>
                <a:spcPts val="0"/>
              </a:spcBef>
              <a:buNone/>
            </a:pPr>
            <a:r>
              <a:rPr lang="ru-RU" sz="1600" u="sng" dirty="0">
                <a:latin typeface="Times New Roman" panose="02020603050405020304" pitchFamily="18" charset="0"/>
                <a:cs typeface="Times New Roman" panose="02020603050405020304" pitchFamily="18" charset="0"/>
              </a:rPr>
              <a:t>Концепции изучения тектонических процессов с помощью геодезических наблюдений</a:t>
            </a:r>
            <a:r>
              <a:rPr lang="ru-RU" sz="1600" dirty="0">
                <a:latin typeface="Times New Roman" panose="02020603050405020304" pitchFamily="18" charset="0"/>
                <a:cs typeface="Times New Roman" panose="02020603050405020304" pitchFamily="18" charset="0"/>
              </a:rPr>
              <a:t>:</a:t>
            </a:r>
          </a:p>
          <a:p>
            <a:pPr marL="0" indent="0">
              <a:spcBef>
                <a:spcPts val="0"/>
              </a:spcBef>
              <a:buNone/>
            </a:pPr>
            <a:endParaRPr lang="ru-RU" sz="1600" dirty="0">
              <a:latin typeface="Times New Roman" panose="02020603050405020304" pitchFamily="18" charset="0"/>
              <a:cs typeface="Times New Roman" panose="02020603050405020304" pitchFamily="18" charset="0"/>
            </a:endParaRPr>
          </a:p>
          <a:p>
            <a:pPr marL="0" indent="0">
              <a:spcBef>
                <a:spcPts val="0"/>
              </a:spcBef>
              <a:buNone/>
            </a:pPr>
            <a:r>
              <a:rPr lang="ru-RU" sz="1600" dirty="0">
                <a:latin typeface="Times New Roman" panose="02020603050405020304" pitchFamily="18" charset="0"/>
                <a:cs typeface="Times New Roman" panose="02020603050405020304" pitchFamily="18" charset="0"/>
              </a:rPr>
              <a:t>- моделирование разнообразных эндогенных процессов и их ожидаемых проявлений в виде смещений земной поверхности; сравнение результатов моделирования с фактически наблюдаемыми смещениями позволяет проверить корректность рассматриваемых моделей и уточнить их параметры, решая соответствующие обратные задачи.</a:t>
            </a:r>
          </a:p>
          <a:p>
            <a:pPr marL="0" indent="0">
              <a:spcBef>
                <a:spcPts val="0"/>
              </a:spcBef>
              <a:buNone/>
            </a:pPr>
            <a:r>
              <a:rPr lang="ru-RU" sz="1600" dirty="0">
                <a:latin typeface="Times New Roman" panose="02020603050405020304" pitchFamily="18" charset="0"/>
                <a:cs typeface="Times New Roman" panose="02020603050405020304" pitchFamily="18" charset="0"/>
              </a:rPr>
              <a:t>- возможности разрешения пространственных и временных деталей изучаемых процессов определяется плотностью покрытия земной поверхности наблюдательными пунктами и частотой опроса измерительной аппаратуры, а также параметризацией рассматриваемых моделей. </a:t>
            </a:r>
          </a:p>
          <a:p>
            <a:pPr marL="0" indent="0">
              <a:spcBef>
                <a:spcPts val="0"/>
              </a:spcBef>
              <a:buNone/>
            </a:pPr>
            <a:r>
              <a:rPr lang="ru-RU" sz="1600" dirty="0">
                <a:latin typeface="Times New Roman" panose="02020603050405020304" pitchFamily="18" charset="0"/>
                <a:cs typeface="Times New Roman" panose="02020603050405020304" pitchFamily="18" charset="0"/>
              </a:rPr>
              <a:t>- сочетание геодинамических процессов, одновременно проявляющихся в смещениях земной поверхности, требует комплексного моделирования для разделения в наблюдаемых смещениях характерных пространственно-временным признаков различных процессов.</a:t>
            </a:r>
          </a:p>
        </p:txBody>
      </p:sp>
      <p:sp>
        <p:nvSpPr>
          <p:cNvPr id="10" name="Заголовок 1">
            <a:extLst>
              <a:ext uri="{FF2B5EF4-FFF2-40B4-BE49-F238E27FC236}">
                <a16:creationId xmlns:a16="http://schemas.microsoft.com/office/drawing/2014/main" id="{63646DC5-754D-5ECA-0418-E8B3E117D536}"/>
              </a:ext>
            </a:extLst>
          </p:cNvPr>
          <p:cNvSpPr>
            <a:spLocks noGrp="1"/>
          </p:cNvSpPr>
          <p:nvPr>
            <p:ph type="title"/>
          </p:nvPr>
        </p:nvSpPr>
        <p:spPr>
          <a:xfrm>
            <a:off x="628650" y="9343"/>
            <a:ext cx="7886700" cy="968374"/>
          </a:xfrm>
        </p:spPr>
        <p:txBody>
          <a:bodyPr>
            <a:noAutofit/>
          </a:bodyPr>
          <a:lstStyle/>
          <a:p>
            <a:pPr algn="ctr"/>
            <a:r>
              <a:rPr lang="ru-RU" sz="2000" b="1" dirty="0"/>
              <a:t>Геодинамическая интерпретация спутниковых геодезических наблюдений: перспективы развития</a:t>
            </a:r>
            <a:endParaRPr lang="ru-RU" sz="2000" dirty="0"/>
          </a:p>
        </p:txBody>
      </p:sp>
      <p:sp>
        <p:nvSpPr>
          <p:cNvPr id="11" name="Прямоугольник 10">
            <a:extLst>
              <a:ext uri="{FF2B5EF4-FFF2-40B4-BE49-F238E27FC236}">
                <a16:creationId xmlns:a16="http://schemas.microsoft.com/office/drawing/2014/main" id="{FC9D966A-FC61-820A-E23B-CF73CFE145DE}"/>
              </a:ext>
            </a:extLst>
          </p:cNvPr>
          <p:cNvSpPr/>
          <p:nvPr/>
        </p:nvSpPr>
        <p:spPr>
          <a:xfrm>
            <a:off x="4908620" y="920621"/>
            <a:ext cx="3998406" cy="5016758"/>
          </a:xfrm>
          <a:prstGeom prst="rect">
            <a:avLst/>
          </a:prstGeom>
        </p:spPr>
        <p:txBody>
          <a:bodyPr wrap="square">
            <a:spAutoFit/>
          </a:bodyPr>
          <a:lstStyle/>
          <a:p>
            <a:r>
              <a:rPr lang="ru-RU" sz="1600" u="sng" dirty="0">
                <a:latin typeface="Times New Roman" panose="02020603050405020304" pitchFamily="18" charset="0"/>
                <a:cs typeface="Times New Roman" panose="02020603050405020304" pitchFamily="18" charset="0"/>
              </a:rPr>
              <a:t>Основные направления развития спутниковых геодезических исследований</a:t>
            </a:r>
            <a:r>
              <a:rPr lang="ru-RU" sz="1600" dirty="0">
                <a:latin typeface="Times New Roman" panose="02020603050405020304" pitchFamily="18" charset="0"/>
                <a:cs typeface="Times New Roman" panose="02020603050405020304" pitchFamily="18" charset="0"/>
              </a:rPr>
              <a:t>:</a:t>
            </a:r>
          </a:p>
          <a:p>
            <a:endParaRPr lang="ru-RU" sz="1600" dirty="0">
              <a:latin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cs typeface="Times New Roman" panose="02020603050405020304" pitchFamily="18" charset="0"/>
              </a:rPr>
              <a:t>-</a:t>
            </a:r>
            <a:r>
              <a:rPr lang="ru-RU" sz="1600" dirty="0">
                <a:latin typeface="Times New Roman" panose="02020603050405020304" pitchFamily="18" charset="0"/>
                <a:cs typeface="Times New Roman" panose="02020603050405020304" pitchFamily="18" charset="0"/>
              </a:rPr>
              <a:t> повышение пространственной детальности</a:t>
            </a:r>
            <a:r>
              <a:rPr lang="en-US" sz="1600" dirty="0">
                <a:latin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rPr>
              <a:t>наблюдений за счет распространения и сгущение наземных наблюдательных сетей;</a:t>
            </a:r>
          </a:p>
          <a:p>
            <a:r>
              <a:rPr lang="ru-RU" sz="1600" dirty="0">
                <a:latin typeface="Times New Roman" panose="02020603050405020304" pitchFamily="18" charset="0"/>
                <a:cs typeface="Times New Roman" panose="02020603050405020304" pitchFamily="18" charset="0"/>
              </a:rPr>
              <a:t>- усовершенствование геодинамической интерпретации наблюдений за счет комплексирования и детализации моделей разномасштабных геодинамических процессов;</a:t>
            </a:r>
            <a:endParaRPr lang="en-US" sz="1600" dirty="0">
              <a:latin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rPr>
              <a:t>повышение точности и оперативности наблюдений, приближение моделирования  геодинамических процессов к реальному масштабу времени за счет современной измерительная аппаратура и инфраструктура передачи и обработки информации.</a:t>
            </a:r>
          </a:p>
          <a:p>
            <a:endParaRPr lang="ru-RU" sz="1600" dirty="0">
              <a:latin typeface="Times New Roman" panose="02020603050405020304" pitchFamily="18" charset="0"/>
              <a:cs typeface="Times New Roman" panose="02020603050405020304" pitchFamily="18" charset="0"/>
            </a:endParaRPr>
          </a:p>
        </p:txBody>
      </p:sp>
      <p:sp>
        <p:nvSpPr>
          <p:cNvPr id="2" name="1">
            <a:extLst>
              <a:ext uri="{FF2B5EF4-FFF2-40B4-BE49-F238E27FC236}">
                <a16:creationId xmlns:a16="http://schemas.microsoft.com/office/drawing/2014/main" id="{D3A30A43-CB5E-4331-445B-8002597F45C5}"/>
              </a:ext>
            </a:extLst>
          </p:cNvPr>
          <p:cNvSpPr txBox="1"/>
          <p:nvPr/>
        </p:nvSpPr>
        <p:spPr>
          <a:xfrm>
            <a:off x="8713888" y="6317622"/>
            <a:ext cx="213200" cy="4360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defTabSz="825500">
              <a:defRPr sz="5000">
                <a:solidFill>
                  <a:srgbClr val="CCCDE4"/>
                </a:solidFill>
                <a:latin typeface="Inter Regular"/>
                <a:ea typeface="Inter Regular"/>
                <a:cs typeface="Inter Regular"/>
                <a:sym typeface="Inter Regular"/>
              </a:defRPr>
            </a:lvl1pPr>
          </a:lstStyle>
          <a:p>
            <a:fld id="{6451B66E-B795-485C-8A57-E41ACEB4C2EF}" type="slidenum">
              <a:rPr lang="ru-RU" sz="2500"/>
              <a:t>30</a:t>
            </a:fld>
            <a:endParaRPr sz="2500" dirty="0"/>
          </a:p>
        </p:txBody>
      </p:sp>
    </p:spTree>
    <p:extLst>
      <p:ext uri="{BB962C8B-B14F-4D97-AF65-F5344CB8AC3E}">
        <p14:creationId xmlns:p14="http://schemas.microsoft.com/office/powerpoint/2010/main" val="10899368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a:xfrm>
            <a:off x="406267" y="64378"/>
            <a:ext cx="8370277" cy="677509"/>
          </a:xfrm>
        </p:spPr>
        <p:txBody>
          <a:bodyPr>
            <a:normAutofit fontScale="90000"/>
          </a:bodyPr>
          <a:lstStyle/>
          <a:p>
            <a:r>
              <a:rPr lang="ru-RU" sz="2800" dirty="0"/>
              <a:t>Геодинамическая интерпретация спутниковых геодезических наблюдений</a:t>
            </a:r>
          </a:p>
        </p:txBody>
      </p:sp>
      <p:sp>
        <p:nvSpPr>
          <p:cNvPr id="3" name="Содержимое 2"/>
          <p:cNvSpPr>
            <a:spLocks noGrp="1"/>
          </p:cNvSpPr>
          <p:nvPr>
            <p:ph idx="1"/>
          </p:nvPr>
        </p:nvSpPr>
        <p:spPr>
          <a:xfrm>
            <a:off x="406267" y="919913"/>
            <a:ext cx="8229600" cy="5437692"/>
          </a:xfrm>
        </p:spPr>
        <p:txBody>
          <a:bodyPr>
            <a:normAutofit fontScale="70000" lnSpcReduction="20000"/>
          </a:bodyPr>
          <a:lstStyle/>
          <a:p>
            <a:r>
              <a:rPr lang="ru-RU" dirty="0"/>
              <a:t>В свете задач геодинамики, в основе концепции изучения тектонических процессов с помощью геодезических наблюдений лежит моделирование разнообразных эндогенных процессов и их ожидаемых проявлений в виде смещений земной поверхности. Сравнение результатов моделирования с фактически наблюдаемыми смещениями позволяет проверить корректность рассматриваемых моделей и уточнить их параметры, решая соответствующие обратные задачи.</a:t>
            </a:r>
          </a:p>
          <a:p>
            <a:r>
              <a:rPr lang="ru-RU" dirty="0"/>
              <a:t>Возможности разрешения пространственных и временных деталей изучаемых процессов определяется плотностью покрытия земной поверхности наблюдательными пунктами и частотой опроса измерительной аппаратуры, а также параметризацией рассматриваемых моделей. </a:t>
            </a:r>
          </a:p>
          <a:p>
            <a:r>
              <a:rPr lang="ru-RU" dirty="0"/>
              <a:t>Сочетание геодинамических процессов, одновременно проявляющихся в смещениях земной поверхности, требует комплексного моделирования для разделения в наблюдаемых смещениях характерных пространственно-временным признаков различных процессов.</a:t>
            </a:r>
          </a:p>
        </p:txBody>
      </p:sp>
      <p:sp>
        <p:nvSpPr>
          <p:cNvPr id="4" name="1">
            <a:extLst>
              <a:ext uri="{FF2B5EF4-FFF2-40B4-BE49-F238E27FC236}">
                <a16:creationId xmlns:a16="http://schemas.microsoft.com/office/drawing/2014/main" id="{F79F7A90-E341-99D1-D521-3C4A656BCAE1}"/>
              </a:ext>
            </a:extLst>
          </p:cNvPr>
          <p:cNvSpPr txBox="1"/>
          <p:nvPr/>
        </p:nvSpPr>
        <p:spPr>
          <a:xfrm>
            <a:off x="8713888" y="6317622"/>
            <a:ext cx="213200" cy="4360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defTabSz="825500">
              <a:defRPr sz="5000">
                <a:solidFill>
                  <a:srgbClr val="CCCDE4"/>
                </a:solidFill>
                <a:latin typeface="Inter Regular"/>
                <a:ea typeface="Inter Regular"/>
                <a:cs typeface="Inter Regular"/>
                <a:sym typeface="Inter Regular"/>
              </a:defRPr>
            </a:lvl1pPr>
          </a:lstStyle>
          <a:p>
            <a:fld id="{6451B66E-B795-485C-8A57-E41ACEB4C2EF}" type="slidenum">
              <a:rPr lang="ru-RU" sz="2500"/>
              <a:t>4</a:t>
            </a:fld>
            <a:endParaRPr sz="2500" dirty="0"/>
          </a:p>
        </p:txBody>
      </p:sp>
    </p:spTree>
    <p:extLst>
      <p:ext uri="{BB962C8B-B14F-4D97-AF65-F5344CB8AC3E}">
        <p14:creationId xmlns:p14="http://schemas.microsoft.com/office/powerpoint/2010/main" val="21349102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Основная тема заголовка:…"/>
          <p:cNvSpPr txBox="1"/>
          <p:nvPr/>
        </p:nvSpPr>
        <p:spPr>
          <a:xfrm>
            <a:off x="2982574" y="36354"/>
            <a:ext cx="3173113" cy="4839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t" anchorCtr="0">
            <a:spAutoFit/>
          </a:bodyPr>
          <a:lstStyle/>
          <a:p>
            <a:pPr algn="r" defTabSz="412750">
              <a:lnSpc>
                <a:spcPts val="3600"/>
              </a:lnSpc>
              <a:defRPr sz="5100">
                <a:solidFill>
                  <a:srgbClr val="0B1DAB"/>
                </a:solidFill>
                <a:latin typeface="Inter Bold"/>
                <a:ea typeface="Inter Bold"/>
                <a:cs typeface="Inter Bold"/>
                <a:sym typeface="Inter Bold"/>
              </a:defRPr>
            </a:pPr>
            <a:r>
              <a:rPr lang="ru-RU" sz="2550" dirty="0"/>
              <a:t>Космическая геодезия</a:t>
            </a:r>
          </a:p>
        </p:txBody>
      </p:sp>
      <p:pic>
        <p:nvPicPr>
          <p:cNvPr id="27" name="Содержимое 3" descr="1398_fig1.jpg">
            <a:extLst>
              <a:ext uri="{FF2B5EF4-FFF2-40B4-BE49-F238E27FC236}">
                <a16:creationId xmlns:a16="http://schemas.microsoft.com/office/drawing/2014/main" id="{3571FC01-AEF5-4FCD-B6BF-1AE311443FA3}"/>
              </a:ext>
            </a:extLst>
          </p:cNvPr>
          <p:cNvPicPr>
            <a:picLocks noChangeAspect="1"/>
          </p:cNvPicPr>
          <p:nvPr/>
        </p:nvPicPr>
        <p:blipFill>
          <a:blip r:embed="rId3" cstate="print">
            <a:extLst>
              <a:ext uri="{28A0092B-C50C-407E-A947-70E740481C1C}">
                <a14:useLocalDpi xmlns:a14="http://schemas.microsoft.com/office/drawing/2010/main" val="0"/>
              </a:ext>
            </a:extLst>
          </a:blip>
          <a:srcRect t="13322" b="13322"/>
          <a:stretch>
            <a:fillRect/>
          </a:stretch>
        </p:blipFill>
        <p:spPr>
          <a:xfrm>
            <a:off x="4387640" y="3294642"/>
            <a:ext cx="2551698" cy="1403435"/>
          </a:xfrm>
          <a:prstGeom prst="rect">
            <a:avLst/>
          </a:prstGeom>
        </p:spPr>
      </p:pic>
      <p:grpSp>
        <p:nvGrpSpPr>
          <p:cNvPr id="3" name="Группа 2">
            <a:extLst>
              <a:ext uri="{FF2B5EF4-FFF2-40B4-BE49-F238E27FC236}">
                <a16:creationId xmlns:a16="http://schemas.microsoft.com/office/drawing/2014/main" id="{17B0A3DC-53E7-4B83-B660-7DDF46D025F4}"/>
              </a:ext>
            </a:extLst>
          </p:cNvPr>
          <p:cNvGrpSpPr/>
          <p:nvPr/>
        </p:nvGrpSpPr>
        <p:grpSpPr>
          <a:xfrm>
            <a:off x="6571320" y="836247"/>
            <a:ext cx="2150891" cy="2330674"/>
            <a:chOff x="8770686" y="1730725"/>
            <a:chExt cx="4301782" cy="4661348"/>
          </a:xfrm>
        </p:grpSpPr>
        <p:pic>
          <p:nvPicPr>
            <p:cNvPr id="26" name="Изображение 7" descr="VLBI2.jpg">
              <a:extLst>
                <a:ext uri="{FF2B5EF4-FFF2-40B4-BE49-F238E27FC236}">
                  <a16:creationId xmlns:a16="http://schemas.microsoft.com/office/drawing/2014/main" id="{14291404-1BC8-481D-9E47-803CB5E501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70686" y="2414576"/>
              <a:ext cx="4301782" cy="3977497"/>
            </a:xfrm>
            <a:prstGeom prst="rect">
              <a:avLst/>
            </a:prstGeom>
          </p:spPr>
        </p:pic>
        <p:sp>
          <p:nvSpPr>
            <p:cNvPr id="33" name="Основной текст набирается шрифтом Montserrat">
              <a:extLst>
                <a:ext uri="{FF2B5EF4-FFF2-40B4-BE49-F238E27FC236}">
                  <a16:creationId xmlns:a16="http://schemas.microsoft.com/office/drawing/2014/main" id="{761125A3-1231-40C4-A645-3249845F227D}"/>
                </a:ext>
              </a:extLst>
            </p:cNvPr>
            <p:cNvSpPr txBox="1"/>
            <p:nvPr/>
          </p:nvSpPr>
          <p:spPr>
            <a:xfrm>
              <a:off x="8795680" y="1730725"/>
              <a:ext cx="1362554" cy="7797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defTabSz="825500">
                <a:defRPr sz="4000">
                  <a:solidFill>
                    <a:srgbClr val="051A56"/>
                  </a:solidFill>
                  <a:latin typeface="Montserrat Regular"/>
                  <a:ea typeface="Montserrat Regular"/>
                  <a:cs typeface="Montserrat Regular"/>
                  <a:sym typeface="Montserrat Regular"/>
                </a:defRPr>
              </a:lvl1pPr>
            </a:lstStyle>
            <a:p>
              <a:r>
                <a:rPr lang="ru-RU" sz="2200" dirty="0">
                  <a:solidFill>
                    <a:schemeClr val="tx1"/>
                  </a:solidFill>
                  <a:latin typeface="+mn-lt"/>
                  <a:ea typeface="+mn-ea"/>
                  <a:cs typeface="+mn-cs"/>
                </a:rPr>
                <a:t>РСДБ</a:t>
              </a:r>
              <a:endParaRPr sz="2200" dirty="0">
                <a:solidFill>
                  <a:schemeClr val="tx1"/>
                </a:solidFill>
                <a:latin typeface="+mn-lt"/>
                <a:ea typeface="+mn-ea"/>
                <a:cs typeface="+mn-cs"/>
              </a:endParaRPr>
            </a:p>
          </p:txBody>
        </p:sp>
      </p:grpSp>
      <p:grpSp>
        <p:nvGrpSpPr>
          <p:cNvPr id="2" name="Группа 1">
            <a:extLst>
              <a:ext uri="{FF2B5EF4-FFF2-40B4-BE49-F238E27FC236}">
                <a16:creationId xmlns:a16="http://schemas.microsoft.com/office/drawing/2014/main" id="{92BCFA41-BF49-4434-8828-AEDB9FB64C34}"/>
              </a:ext>
            </a:extLst>
          </p:cNvPr>
          <p:cNvGrpSpPr/>
          <p:nvPr/>
        </p:nvGrpSpPr>
        <p:grpSpPr>
          <a:xfrm>
            <a:off x="4374479" y="843139"/>
            <a:ext cx="2069522" cy="2409829"/>
            <a:chOff x="13222914" y="1733965"/>
            <a:chExt cx="4139044" cy="4819657"/>
          </a:xfrm>
        </p:grpSpPr>
        <p:pic>
          <p:nvPicPr>
            <p:cNvPr id="29" name="Picture 2">
              <a:extLst>
                <a:ext uri="{FF2B5EF4-FFF2-40B4-BE49-F238E27FC236}">
                  <a16:creationId xmlns:a16="http://schemas.microsoft.com/office/drawing/2014/main" id="{9D85AF03-8A83-4DDE-AD02-9B70AF209E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222914" y="2414574"/>
              <a:ext cx="4139044" cy="4139048"/>
            </a:xfrm>
            <a:prstGeom prst="rect">
              <a:avLst/>
            </a:prstGeom>
            <a:noFill/>
            <a:extLst>
              <a:ext uri="{909E8E84-426E-40DD-AFC4-6F175D3DCCD1}">
                <a14:hiddenFill xmlns:a14="http://schemas.microsoft.com/office/drawing/2010/main">
                  <a:solidFill>
                    <a:srgbClr val="FFFFFF"/>
                  </a:solidFill>
                </a14:hiddenFill>
              </a:ext>
            </a:extLst>
          </p:spPr>
        </p:pic>
        <p:sp>
          <p:nvSpPr>
            <p:cNvPr id="34" name="Основной текст набирается шрифтом Montserrat">
              <a:extLst>
                <a:ext uri="{FF2B5EF4-FFF2-40B4-BE49-F238E27FC236}">
                  <a16:creationId xmlns:a16="http://schemas.microsoft.com/office/drawing/2014/main" id="{E1FF1EA0-FDE8-47EC-8895-F9694C86E5E2}"/>
                </a:ext>
              </a:extLst>
            </p:cNvPr>
            <p:cNvSpPr txBox="1"/>
            <p:nvPr/>
          </p:nvSpPr>
          <p:spPr>
            <a:xfrm>
              <a:off x="13264882" y="1733965"/>
              <a:ext cx="1297792" cy="7797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defTabSz="825500">
                <a:defRPr sz="4000">
                  <a:solidFill>
                    <a:srgbClr val="051A56"/>
                  </a:solidFill>
                  <a:latin typeface="Montserrat Regular"/>
                  <a:ea typeface="Montserrat Regular"/>
                  <a:cs typeface="Montserrat Regular"/>
                  <a:sym typeface="Montserrat Regular"/>
                </a:defRPr>
              </a:lvl1pPr>
            </a:lstStyle>
            <a:p>
              <a:r>
                <a:rPr lang="ru-RU" sz="2200" dirty="0">
                  <a:solidFill>
                    <a:schemeClr val="tx1"/>
                  </a:solidFill>
                  <a:latin typeface="+mn-lt"/>
                  <a:ea typeface="+mn-ea"/>
                  <a:cs typeface="+mn-cs"/>
                </a:rPr>
                <a:t>ГНСС</a:t>
              </a:r>
              <a:endParaRPr sz="2200" dirty="0">
                <a:solidFill>
                  <a:schemeClr val="tx1"/>
                </a:solidFill>
                <a:latin typeface="+mn-lt"/>
                <a:ea typeface="+mn-ea"/>
                <a:cs typeface="+mn-cs"/>
              </a:endParaRPr>
            </a:p>
          </p:txBody>
        </p:sp>
      </p:grpSp>
      <p:sp>
        <p:nvSpPr>
          <p:cNvPr id="35" name="Основной текст набирается шрифтом Montserrat">
            <a:extLst>
              <a:ext uri="{FF2B5EF4-FFF2-40B4-BE49-F238E27FC236}">
                <a16:creationId xmlns:a16="http://schemas.microsoft.com/office/drawing/2014/main" id="{6C4ECB87-2A43-475A-A32F-7E2152EBA60E}"/>
              </a:ext>
            </a:extLst>
          </p:cNvPr>
          <p:cNvSpPr txBox="1"/>
          <p:nvPr/>
        </p:nvSpPr>
        <p:spPr>
          <a:xfrm>
            <a:off x="6930199" y="3626781"/>
            <a:ext cx="548227" cy="3898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defTabSz="825500">
              <a:defRPr sz="4000">
                <a:solidFill>
                  <a:srgbClr val="051A56"/>
                </a:solidFill>
                <a:latin typeface="Montserrat Regular"/>
                <a:ea typeface="Montserrat Regular"/>
                <a:cs typeface="Montserrat Regular"/>
                <a:sym typeface="Montserrat Regular"/>
              </a:defRPr>
            </a:lvl1pPr>
          </a:lstStyle>
          <a:p>
            <a:r>
              <a:rPr lang="ru-RU" sz="2200" dirty="0">
                <a:solidFill>
                  <a:schemeClr val="tx1"/>
                </a:solidFill>
                <a:latin typeface="+mn-lt"/>
                <a:ea typeface="+mn-ea"/>
                <a:cs typeface="+mn-cs"/>
              </a:rPr>
              <a:t>ЛЛС</a:t>
            </a:r>
            <a:endParaRPr lang="en-US" sz="2200" dirty="0">
              <a:solidFill>
                <a:schemeClr val="tx1"/>
              </a:solidFill>
              <a:latin typeface="+mn-lt"/>
              <a:ea typeface="+mn-ea"/>
              <a:cs typeface="+mn-cs"/>
            </a:endParaRPr>
          </a:p>
        </p:txBody>
      </p:sp>
      <p:sp>
        <p:nvSpPr>
          <p:cNvPr id="37" name="Основной текст набирается шрифтом Montserrat">
            <a:extLst>
              <a:ext uri="{FF2B5EF4-FFF2-40B4-BE49-F238E27FC236}">
                <a16:creationId xmlns:a16="http://schemas.microsoft.com/office/drawing/2014/main" id="{5DACFE35-4F87-4EBF-904C-6DAE4AF96451}"/>
              </a:ext>
            </a:extLst>
          </p:cNvPr>
          <p:cNvSpPr txBox="1"/>
          <p:nvPr/>
        </p:nvSpPr>
        <p:spPr>
          <a:xfrm>
            <a:off x="6943366" y="5444091"/>
            <a:ext cx="893386" cy="3898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defTabSz="825500">
              <a:defRPr sz="4000">
                <a:solidFill>
                  <a:srgbClr val="051A56"/>
                </a:solidFill>
                <a:latin typeface="Montserrat Regular"/>
                <a:ea typeface="Montserrat Regular"/>
                <a:cs typeface="Montserrat Regular"/>
                <a:sym typeface="Montserrat Regular"/>
              </a:defRPr>
            </a:lvl1pPr>
          </a:lstStyle>
          <a:p>
            <a:r>
              <a:rPr lang="ru-RU" sz="2200" dirty="0">
                <a:solidFill>
                  <a:schemeClr val="tx1"/>
                </a:solidFill>
                <a:latin typeface="+mn-lt"/>
                <a:ea typeface="+mn-ea"/>
                <a:cs typeface="+mn-cs"/>
              </a:rPr>
              <a:t>ДОРИС</a:t>
            </a:r>
            <a:endParaRPr sz="2200" dirty="0">
              <a:solidFill>
                <a:schemeClr val="tx1"/>
              </a:solidFill>
              <a:latin typeface="+mn-lt"/>
              <a:ea typeface="+mn-ea"/>
              <a:cs typeface="+mn-cs"/>
            </a:endParaRPr>
          </a:p>
        </p:txBody>
      </p:sp>
      <p:sp>
        <p:nvSpPr>
          <p:cNvPr id="23" name="Основной текст набирается шрифтом Montserrat">
            <a:extLst>
              <a:ext uri="{FF2B5EF4-FFF2-40B4-BE49-F238E27FC236}">
                <a16:creationId xmlns:a16="http://schemas.microsoft.com/office/drawing/2014/main" id="{277C1D30-3ABB-4ADA-BFDB-80DCDE813212}"/>
              </a:ext>
            </a:extLst>
          </p:cNvPr>
          <p:cNvSpPr txBox="1"/>
          <p:nvPr/>
        </p:nvSpPr>
        <p:spPr>
          <a:xfrm>
            <a:off x="476663" y="928005"/>
            <a:ext cx="3803834" cy="4452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lvl1pPr defTabSz="825500">
              <a:defRPr sz="4000">
                <a:solidFill>
                  <a:srgbClr val="051A56"/>
                </a:solidFill>
                <a:latin typeface="Montserrat Regular"/>
                <a:ea typeface="Montserrat Regular"/>
                <a:cs typeface="Montserrat Regular"/>
                <a:sym typeface="Montserrat Regular"/>
              </a:defRPr>
            </a:lvl1pPr>
          </a:lstStyle>
          <a:p>
            <a:pPr algn="l"/>
            <a:r>
              <a:rPr lang="ru-RU" sz="2200" dirty="0">
                <a:solidFill>
                  <a:schemeClr val="tx1"/>
                </a:solidFill>
                <a:latin typeface="+mn-lt"/>
                <a:ea typeface="+mn-ea"/>
                <a:cs typeface="+mn-cs"/>
              </a:rPr>
              <a:t>Координатные методы:</a:t>
            </a:r>
          </a:p>
          <a:p>
            <a:pPr marL="180000" indent="-180000">
              <a:buFontTx/>
              <a:buChar char="−"/>
            </a:pPr>
            <a:r>
              <a:rPr lang="ru-RU" sz="2200" dirty="0">
                <a:solidFill>
                  <a:schemeClr val="tx1"/>
                </a:solidFill>
                <a:latin typeface="+mn-lt"/>
                <a:ea typeface="+mn-ea"/>
                <a:cs typeface="+mn-cs"/>
              </a:rPr>
              <a:t>Глобальная навигационная спутниковая система (ГНСС/</a:t>
            </a:r>
            <a:r>
              <a:rPr lang="en-US" sz="2200" dirty="0">
                <a:solidFill>
                  <a:schemeClr val="tx1"/>
                </a:solidFill>
                <a:latin typeface="+mn-lt"/>
                <a:ea typeface="+mn-ea"/>
                <a:cs typeface="+mn-cs"/>
              </a:rPr>
              <a:t>GNSS</a:t>
            </a:r>
            <a:r>
              <a:rPr lang="ru-RU" sz="2200" dirty="0">
                <a:solidFill>
                  <a:schemeClr val="tx1"/>
                </a:solidFill>
                <a:latin typeface="+mn-lt"/>
                <a:ea typeface="+mn-ea"/>
                <a:cs typeface="+mn-cs"/>
              </a:rPr>
              <a:t>)</a:t>
            </a:r>
            <a:endParaRPr lang="en-US" sz="2200" dirty="0">
              <a:solidFill>
                <a:schemeClr val="tx1"/>
              </a:solidFill>
              <a:latin typeface="+mn-lt"/>
              <a:ea typeface="+mn-ea"/>
              <a:cs typeface="+mn-cs"/>
            </a:endParaRPr>
          </a:p>
          <a:p>
            <a:pPr marL="180000" indent="-180000">
              <a:buFontTx/>
              <a:buChar char="−"/>
            </a:pPr>
            <a:r>
              <a:rPr lang="ru-RU" sz="2200" dirty="0" err="1">
                <a:solidFill>
                  <a:schemeClr val="tx1"/>
                </a:solidFill>
                <a:latin typeface="+mn-lt"/>
                <a:ea typeface="+mn-ea"/>
                <a:cs typeface="+mn-cs"/>
              </a:rPr>
              <a:t>Радиоинтерферометрия</a:t>
            </a:r>
            <a:r>
              <a:rPr lang="ru-RU" sz="2200" dirty="0">
                <a:solidFill>
                  <a:schemeClr val="tx1"/>
                </a:solidFill>
                <a:latin typeface="+mn-lt"/>
                <a:ea typeface="+mn-ea"/>
                <a:cs typeface="+mn-cs"/>
              </a:rPr>
              <a:t> со сверхдлинной базой (РСДБ</a:t>
            </a:r>
            <a:r>
              <a:rPr lang="en-US" sz="2200" dirty="0">
                <a:solidFill>
                  <a:schemeClr val="tx1"/>
                </a:solidFill>
                <a:latin typeface="+mn-lt"/>
                <a:ea typeface="+mn-ea"/>
                <a:cs typeface="+mn-cs"/>
              </a:rPr>
              <a:t>/VLBI)</a:t>
            </a:r>
          </a:p>
          <a:p>
            <a:pPr marL="180000" indent="-180000">
              <a:buFontTx/>
              <a:buChar char="−"/>
            </a:pPr>
            <a:r>
              <a:rPr lang="ru-RU" sz="2200" dirty="0">
                <a:solidFill>
                  <a:schemeClr val="tx1"/>
                </a:solidFill>
                <a:latin typeface="+mn-lt"/>
                <a:ea typeface="+mn-ea"/>
                <a:cs typeface="+mn-cs"/>
              </a:rPr>
              <a:t>Лазерная локация спутников (ЛЛС/</a:t>
            </a:r>
            <a:r>
              <a:rPr lang="en-US" sz="2200" dirty="0">
                <a:solidFill>
                  <a:schemeClr val="tx1"/>
                </a:solidFill>
                <a:latin typeface="+mn-lt"/>
                <a:ea typeface="+mn-ea"/>
                <a:cs typeface="+mn-cs"/>
              </a:rPr>
              <a:t>SLR</a:t>
            </a:r>
            <a:r>
              <a:rPr lang="ru-RU" sz="2200" dirty="0">
                <a:solidFill>
                  <a:schemeClr val="tx1"/>
                </a:solidFill>
                <a:latin typeface="+mn-lt"/>
                <a:ea typeface="+mn-ea"/>
                <a:cs typeface="+mn-cs"/>
              </a:rPr>
              <a:t>)</a:t>
            </a:r>
            <a:endParaRPr lang="en-US" sz="2200" dirty="0">
              <a:solidFill>
                <a:schemeClr val="tx1"/>
              </a:solidFill>
              <a:latin typeface="+mn-lt"/>
              <a:ea typeface="+mn-ea"/>
              <a:cs typeface="+mn-cs"/>
            </a:endParaRPr>
          </a:p>
          <a:p>
            <a:pPr marL="180000" indent="-180000">
              <a:buFontTx/>
              <a:buChar char="−"/>
            </a:pPr>
            <a:r>
              <a:rPr lang="ru-RU" sz="2200" dirty="0">
                <a:solidFill>
                  <a:schemeClr val="tx1"/>
                </a:solidFill>
                <a:latin typeface="+mn-lt"/>
                <a:ea typeface="+mn-ea"/>
                <a:cs typeface="+mn-cs"/>
              </a:rPr>
              <a:t>Доплеровская </a:t>
            </a:r>
            <a:r>
              <a:rPr lang="ru-RU" sz="2200" dirty="0" err="1">
                <a:solidFill>
                  <a:schemeClr val="tx1"/>
                </a:solidFill>
                <a:latin typeface="+mn-lt"/>
                <a:ea typeface="+mn-ea"/>
                <a:cs typeface="+mn-cs"/>
              </a:rPr>
              <a:t>орбитография</a:t>
            </a:r>
            <a:r>
              <a:rPr lang="ru-RU" sz="2200" dirty="0">
                <a:solidFill>
                  <a:schemeClr val="tx1"/>
                </a:solidFill>
                <a:latin typeface="+mn-lt"/>
                <a:ea typeface="+mn-ea"/>
                <a:cs typeface="+mn-cs"/>
              </a:rPr>
              <a:t> и </a:t>
            </a:r>
            <a:r>
              <a:rPr lang="ru-RU" sz="2200" dirty="0" err="1">
                <a:solidFill>
                  <a:schemeClr val="tx1"/>
                </a:solidFill>
                <a:latin typeface="+mn-lt"/>
                <a:ea typeface="+mn-ea"/>
                <a:cs typeface="+mn-cs"/>
              </a:rPr>
              <a:t>радиопозиционирование</a:t>
            </a:r>
            <a:r>
              <a:rPr lang="ru-RU" sz="2200" dirty="0">
                <a:solidFill>
                  <a:schemeClr val="tx1"/>
                </a:solidFill>
                <a:latin typeface="+mn-lt"/>
                <a:ea typeface="+mn-ea"/>
                <a:cs typeface="+mn-cs"/>
              </a:rPr>
              <a:t>, интегрированные со спутника (ДОРИС/</a:t>
            </a:r>
            <a:r>
              <a:rPr lang="en-US" sz="2200" dirty="0">
                <a:solidFill>
                  <a:schemeClr val="tx1"/>
                </a:solidFill>
                <a:latin typeface="+mn-lt"/>
                <a:ea typeface="+mn-ea"/>
                <a:cs typeface="+mn-cs"/>
              </a:rPr>
              <a:t>DORIS</a:t>
            </a:r>
            <a:r>
              <a:rPr lang="ru-RU" sz="2200" dirty="0">
                <a:solidFill>
                  <a:schemeClr val="tx1"/>
                </a:solidFill>
                <a:latin typeface="+mn-lt"/>
                <a:ea typeface="+mn-ea"/>
                <a:cs typeface="+mn-cs"/>
              </a:rPr>
              <a:t>)</a:t>
            </a:r>
          </a:p>
        </p:txBody>
      </p:sp>
      <p:grpSp>
        <p:nvGrpSpPr>
          <p:cNvPr id="24" name="Группа 23">
            <a:extLst>
              <a:ext uri="{FF2B5EF4-FFF2-40B4-BE49-F238E27FC236}">
                <a16:creationId xmlns:a16="http://schemas.microsoft.com/office/drawing/2014/main" id="{A53DF218-4AA5-4448-93B1-436FF2599338}"/>
              </a:ext>
            </a:extLst>
          </p:cNvPr>
          <p:cNvGrpSpPr>
            <a:grpSpLocks noChangeAspect="1"/>
          </p:cNvGrpSpPr>
          <p:nvPr/>
        </p:nvGrpSpPr>
        <p:grpSpPr>
          <a:xfrm>
            <a:off x="4258917" y="4686363"/>
            <a:ext cx="2659213" cy="1692403"/>
            <a:chOff x="1" y="1352000"/>
            <a:chExt cx="5878803" cy="3741446"/>
          </a:xfrm>
        </p:grpSpPr>
        <p:pic>
          <p:nvPicPr>
            <p:cNvPr id="25" name="Рисунок 24">
              <a:extLst>
                <a:ext uri="{FF2B5EF4-FFF2-40B4-BE49-F238E27FC236}">
                  <a16:creationId xmlns:a16="http://schemas.microsoft.com/office/drawing/2014/main" id="{D871E7E5-A996-4078-ADD0-7AF9CC9245E7}"/>
                </a:ext>
              </a:extLst>
            </p:cNvPr>
            <p:cNvPicPr>
              <a:picLocks noChangeAspect="1"/>
            </p:cNvPicPr>
            <p:nvPr/>
          </p:nvPicPr>
          <p:blipFill>
            <a:blip r:embed="rId6"/>
            <a:stretch>
              <a:fillRect/>
            </a:stretch>
          </p:blipFill>
          <p:spPr>
            <a:xfrm>
              <a:off x="332705" y="1435846"/>
              <a:ext cx="4941083" cy="3657600"/>
            </a:xfrm>
            <a:prstGeom prst="rect">
              <a:avLst/>
            </a:prstGeom>
          </p:spPr>
        </p:pic>
        <p:pic>
          <p:nvPicPr>
            <p:cNvPr id="30" name="Рисунок 29">
              <a:extLst>
                <a:ext uri="{FF2B5EF4-FFF2-40B4-BE49-F238E27FC236}">
                  <a16:creationId xmlns:a16="http://schemas.microsoft.com/office/drawing/2014/main" id="{8CBE9056-D81E-4ECE-9EEB-99B985FB3156}"/>
                </a:ext>
              </a:extLst>
            </p:cNvPr>
            <p:cNvPicPr>
              <a:picLocks noChangeAspect="1"/>
            </p:cNvPicPr>
            <p:nvPr/>
          </p:nvPicPr>
          <p:blipFill>
            <a:blip r:embed="rId7"/>
            <a:stretch>
              <a:fillRect/>
            </a:stretch>
          </p:blipFill>
          <p:spPr>
            <a:xfrm>
              <a:off x="1" y="1740495"/>
              <a:ext cx="1371600" cy="687618"/>
            </a:xfrm>
            <a:prstGeom prst="rect">
              <a:avLst/>
            </a:prstGeom>
          </p:spPr>
        </p:pic>
        <p:pic>
          <p:nvPicPr>
            <p:cNvPr id="31" name="Рисунок 30">
              <a:extLst>
                <a:ext uri="{FF2B5EF4-FFF2-40B4-BE49-F238E27FC236}">
                  <a16:creationId xmlns:a16="http://schemas.microsoft.com/office/drawing/2014/main" id="{5755BDB0-B04C-4043-8650-540834EF0403}"/>
                </a:ext>
              </a:extLst>
            </p:cNvPr>
            <p:cNvPicPr>
              <a:picLocks noChangeAspect="1"/>
            </p:cNvPicPr>
            <p:nvPr/>
          </p:nvPicPr>
          <p:blipFill>
            <a:blip r:embed="rId8"/>
            <a:stretch>
              <a:fillRect/>
            </a:stretch>
          </p:blipFill>
          <p:spPr>
            <a:xfrm>
              <a:off x="3647647" y="1352000"/>
              <a:ext cx="1300246" cy="934000"/>
            </a:xfrm>
            <a:prstGeom prst="rect">
              <a:avLst/>
            </a:prstGeom>
          </p:spPr>
        </p:pic>
        <p:pic>
          <p:nvPicPr>
            <p:cNvPr id="36" name="Рисунок 35">
              <a:extLst>
                <a:ext uri="{FF2B5EF4-FFF2-40B4-BE49-F238E27FC236}">
                  <a16:creationId xmlns:a16="http://schemas.microsoft.com/office/drawing/2014/main" id="{05DD14FC-89E7-4B47-A272-16A9D45781F3}"/>
                </a:ext>
              </a:extLst>
            </p:cNvPr>
            <p:cNvPicPr>
              <a:picLocks noChangeAspect="1"/>
            </p:cNvPicPr>
            <p:nvPr/>
          </p:nvPicPr>
          <p:blipFill>
            <a:blip r:embed="rId9"/>
            <a:stretch>
              <a:fillRect/>
            </a:stretch>
          </p:blipFill>
          <p:spPr>
            <a:xfrm>
              <a:off x="4310215" y="2193417"/>
              <a:ext cx="1568589" cy="918829"/>
            </a:xfrm>
            <a:prstGeom prst="rect">
              <a:avLst/>
            </a:prstGeom>
          </p:spPr>
        </p:pic>
      </p:grpSp>
      <p:sp>
        <p:nvSpPr>
          <p:cNvPr id="4" name="1">
            <a:extLst>
              <a:ext uri="{FF2B5EF4-FFF2-40B4-BE49-F238E27FC236}">
                <a16:creationId xmlns:a16="http://schemas.microsoft.com/office/drawing/2014/main" id="{0603AC62-BAF9-7530-61E3-E21906175CAD}"/>
              </a:ext>
            </a:extLst>
          </p:cNvPr>
          <p:cNvSpPr txBox="1"/>
          <p:nvPr/>
        </p:nvSpPr>
        <p:spPr>
          <a:xfrm>
            <a:off x="8713888" y="6317622"/>
            <a:ext cx="213200" cy="4360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defTabSz="825500">
              <a:defRPr sz="5000">
                <a:solidFill>
                  <a:srgbClr val="CCCDE4"/>
                </a:solidFill>
                <a:latin typeface="Inter Regular"/>
                <a:ea typeface="Inter Regular"/>
                <a:cs typeface="Inter Regular"/>
                <a:sym typeface="Inter Regular"/>
              </a:defRPr>
            </a:lvl1pPr>
          </a:lstStyle>
          <a:p>
            <a:fld id="{6451B66E-B795-485C-8A57-E41ACEB4C2EF}" type="slidenum">
              <a:rPr lang="ru-RU" sz="2500"/>
              <a:t>5</a:t>
            </a:fld>
            <a:endParaRPr sz="2500" dirty="0"/>
          </a:p>
        </p:txBody>
      </p:sp>
    </p:spTree>
    <p:extLst>
      <p:ext uri="{BB962C8B-B14F-4D97-AF65-F5344CB8AC3E}">
        <p14:creationId xmlns:p14="http://schemas.microsoft.com/office/powerpoint/2010/main" val="31003363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Основная тема заголовка:…"/>
          <p:cNvSpPr txBox="1"/>
          <p:nvPr/>
        </p:nvSpPr>
        <p:spPr>
          <a:xfrm>
            <a:off x="1966466" y="24846"/>
            <a:ext cx="4957101" cy="4839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t" anchorCtr="0">
            <a:spAutoFit/>
          </a:bodyPr>
          <a:lstStyle/>
          <a:p>
            <a:pPr algn="r" defTabSz="412750">
              <a:lnSpc>
                <a:spcPts val="3600"/>
              </a:lnSpc>
              <a:defRPr sz="5100">
                <a:solidFill>
                  <a:srgbClr val="0B1DAB"/>
                </a:solidFill>
                <a:latin typeface="Inter Bold"/>
                <a:ea typeface="Inter Bold"/>
                <a:cs typeface="Inter Bold"/>
                <a:sym typeface="Inter Bold"/>
              </a:defRPr>
            </a:pPr>
            <a:r>
              <a:rPr lang="ru-RU" sz="2550" dirty="0"/>
              <a:t>Космическая геодезия:</a:t>
            </a:r>
            <a:r>
              <a:rPr lang="en-US" sz="2550" dirty="0"/>
              <a:t> </a:t>
            </a:r>
            <a:r>
              <a:rPr lang="ru-RU" sz="2550" dirty="0"/>
              <a:t>РСДБ</a:t>
            </a:r>
            <a:r>
              <a:rPr lang="en-US" sz="2550" dirty="0"/>
              <a:t> (VLBI)</a:t>
            </a:r>
            <a:endParaRPr lang="ru-RU" sz="2550" dirty="0"/>
          </a:p>
        </p:txBody>
      </p:sp>
      <p:pic>
        <p:nvPicPr>
          <p:cNvPr id="7" name="Изображение 7" descr="VLBI2.jpg">
            <a:extLst>
              <a:ext uri="{FF2B5EF4-FFF2-40B4-BE49-F238E27FC236}">
                <a16:creationId xmlns:a16="http://schemas.microsoft.com/office/drawing/2014/main" id="{C498A8A3-5737-40EA-A2AA-9FF27AA450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133" y="1259937"/>
            <a:ext cx="3021519" cy="2793743"/>
          </a:xfrm>
          <a:prstGeom prst="rect">
            <a:avLst/>
          </a:prstGeom>
        </p:spPr>
      </p:pic>
      <p:pic>
        <p:nvPicPr>
          <p:cNvPr id="9" name="Содержимое 3" descr="IMG_0856.JPG">
            <a:extLst>
              <a:ext uri="{FF2B5EF4-FFF2-40B4-BE49-F238E27FC236}">
                <a16:creationId xmlns:a16="http://schemas.microsoft.com/office/drawing/2014/main" id="{CE84D351-6CCC-46DA-8BF2-C65ACEDBEC5C}"/>
              </a:ext>
            </a:extLst>
          </p:cNvPr>
          <p:cNvPicPr>
            <a:picLocks noChangeAspect="1"/>
          </p:cNvPicPr>
          <p:nvPr/>
        </p:nvPicPr>
        <p:blipFill>
          <a:blip r:embed="rId4" cstate="print">
            <a:extLst>
              <a:ext uri="{28A0092B-C50C-407E-A947-70E740481C1C}">
                <a14:useLocalDpi xmlns:a14="http://schemas.microsoft.com/office/drawing/2010/main" val="0"/>
              </a:ext>
            </a:extLst>
          </a:blip>
          <a:srcRect l="-18187" r="-18187"/>
          <a:stretch>
            <a:fillRect/>
          </a:stretch>
        </p:blipFill>
        <p:spPr>
          <a:xfrm>
            <a:off x="3409766" y="1250825"/>
            <a:ext cx="4957101" cy="2726215"/>
          </a:xfrm>
          <a:prstGeom prst="rect">
            <a:avLst/>
          </a:prstGeom>
        </p:spPr>
      </p:pic>
      <p:pic>
        <p:nvPicPr>
          <p:cNvPr id="10" name="Изображение 6" descr="IMG_0864.JPG">
            <a:extLst>
              <a:ext uri="{FF2B5EF4-FFF2-40B4-BE49-F238E27FC236}">
                <a16:creationId xmlns:a16="http://schemas.microsoft.com/office/drawing/2014/main" id="{5BB4EBEB-E544-41CB-81D7-F8E953B37FA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0446" y="2371740"/>
            <a:ext cx="1014582" cy="760936"/>
          </a:xfrm>
          <a:prstGeom prst="rect">
            <a:avLst/>
          </a:prstGeom>
        </p:spPr>
      </p:pic>
      <p:sp>
        <p:nvSpPr>
          <p:cNvPr id="11" name="TextBox 10">
            <a:extLst>
              <a:ext uri="{FF2B5EF4-FFF2-40B4-BE49-F238E27FC236}">
                <a16:creationId xmlns:a16="http://schemas.microsoft.com/office/drawing/2014/main" id="{C81778B0-1191-4D51-90A0-016E0CA1AEFA}"/>
              </a:ext>
            </a:extLst>
          </p:cNvPr>
          <p:cNvSpPr txBox="1"/>
          <p:nvPr/>
        </p:nvSpPr>
        <p:spPr>
          <a:xfrm>
            <a:off x="4142082" y="1369543"/>
            <a:ext cx="1297426" cy="400110"/>
          </a:xfrm>
          <a:prstGeom prst="rect">
            <a:avLst/>
          </a:prstGeom>
          <a:noFill/>
        </p:spPr>
        <p:txBody>
          <a:bodyPr wrap="square" rtlCol="0">
            <a:spAutoFit/>
          </a:bodyPr>
          <a:lstStyle/>
          <a:p>
            <a:r>
              <a:rPr lang="ru-RU" sz="2000" dirty="0">
                <a:solidFill>
                  <a:srgbClr val="FFFF00"/>
                </a:solidFill>
                <a:latin typeface="Calibri" panose="020F0502020204030204" pitchFamily="34" charset="0"/>
                <a:cs typeface="Calibri" panose="020F0502020204030204" pitchFamily="34" charset="0"/>
                <a:sym typeface="Montserrat Regular"/>
              </a:rPr>
              <a:t>Светлое</a:t>
            </a:r>
          </a:p>
        </p:txBody>
      </p:sp>
      <p:pic>
        <p:nvPicPr>
          <p:cNvPr id="12" name="Изображение 5" descr="IMG_0860.JPG">
            <a:extLst>
              <a:ext uri="{FF2B5EF4-FFF2-40B4-BE49-F238E27FC236}">
                <a16:creationId xmlns:a16="http://schemas.microsoft.com/office/drawing/2014/main" id="{1FC1A538-C9D6-4D89-AE63-5B4797FE212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1159" y="4087444"/>
            <a:ext cx="3015727" cy="2261795"/>
          </a:xfrm>
          <a:prstGeom prst="rect">
            <a:avLst/>
          </a:prstGeom>
        </p:spPr>
      </p:pic>
      <p:pic>
        <p:nvPicPr>
          <p:cNvPr id="13" name="Изображение 4" descr="IMG_0858.JPG">
            <a:extLst>
              <a:ext uri="{FF2B5EF4-FFF2-40B4-BE49-F238E27FC236}">
                <a16:creationId xmlns:a16="http://schemas.microsoft.com/office/drawing/2014/main" id="{4DE83144-4C69-46EA-8C75-B4EF9D3C15F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28268" y="3977040"/>
            <a:ext cx="3202302" cy="2401726"/>
          </a:xfrm>
          <a:prstGeom prst="rect">
            <a:avLst/>
          </a:prstGeom>
        </p:spPr>
      </p:pic>
      <p:sp>
        <p:nvSpPr>
          <p:cNvPr id="2" name="1">
            <a:extLst>
              <a:ext uri="{FF2B5EF4-FFF2-40B4-BE49-F238E27FC236}">
                <a16:creationId xmlns:a16="http://schemas.microsoft.com/office/drawing/2014/main" id="{5B94585E-B2E6-16CB-D4C3-070C3CF6647E}"/>
              </a:ext>
            </a:extLst>
          </p:cNvPr>
          <p:cNvSpPr txBox="1"/>
          <p:nvPr/>
        </p:nvSpPr>
        <p:spPr>
          <a:xfrm>
            <a:off x="8713888" y="6317622"/>
            <a:ext cx="213200" cy="4360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defTabSz="825500">
              <a:defRPr sz="5000">
                <a:solidFill>
                  <a:srgbClr val="CCCDE4"/>
                </a:solidFill>
                <a:latin typeface="Inter Regular"/>
                <a:ea typeface="Inter Regular"/>
                <a:cs typeface="Inter Regular"/>
                <a:sym typeface="Inter Regular"/>
              </a:defRPr>
            </a:lvl1pPr>
          </a:lstStyle>
          <a:p>
            <a:fld id="{6451B66E-B795-485C-8A57-E41ACEB4C2EF}" type="slidenum">
              <a:rPr lang="ru-RU" sz="2500"/>
              <a:t>6</a:t>
            </a:fld>
            <a:endParaRPr sz="2500" dirty="0"/>
          </a:p>
        </p:txBody>
      </p:sp>
    </p:spTree>
    <p:extLst>
      <p:ext uri="{BB962C8B-B14F-4D97-AF65-F5344CB8AC3E}">
        <p14:creationId xmlns:p14="http://schemas.microsoft.com/office/powerpoint/2010/main" val="32123885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Основная тема заголовка:…"/>
          <p:cNvSpPr txBox="1"/>
          <p:nvPr/>
        </p:nvSpPr>
        <p:spPr>
          <a:xfrm>
            <a:off x="2274278" y="57764"/>
            <a:ext cx="4665784" cy="4839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t" anchorCtr="0">
            <a:spAutoFit/>
          </a:bodyPr>
          <a:lstStyle/>
          <a:p>
            <a:pPr algn="r" defTabSz="412750">
              <a:lnSpc>
                <a:spcPts val="3600"/>
              </a:lnSpc>
              <a:defRPr sz="5100">
                <a:solidFill>
                  <a:srgbClr val="0B1DAB"/>
                </a:solidFill>
                <a:latin typeface="Inter Bold"/>
                <a:ea typeface="Inter Bold"/>
                <a:cs typeface="Inter Bold"/>
                <a:sym typeface="Inter Bold"/>
              </a:defRPr>
            </a:pPr>
            <a:r>
              <a:rPr lang="ru-RU" sz="2550" dirty="0"/>
              <a:t>Космическая геодезия:</a:t>
            </a:r>
            <a:r>
              <a:rPr lang="en-US" sz="2550" dirty="0"/>
              <a:t> </a:t>
            </a:r>
            <a:r>
              <a:rPr lang="ru-RU" sz="2550" dirty="0"/>
              <a:t>ЛЛС (</a:t>
            </a:r>
            <a:r>
              <a:rPr lang="en-US" sz="2550" dirty="0"/>
              <a:t>SLR</a:t>
            </a:r>
            <a:r>
              <a:rPr lang="ru-RU" sz="2550" dirty="0"/>
              <a:t>)</a:t>
            </a:r>
          </a:p>
        </p:txBody>
      </p:sp>
      <p:pic>
        <p:nvPicPr>
          <p:cNvPr id="14" name="Изображение 7" descr="12061657-image_laserstation_2.jpg">
            <a:extLst>
              <a:ext uri="{FF2B5EF4-FFF2-40B4-BE49-F238E27FC236}">
                <a16:creationId xmlns:a16="http://schemas.microsoft.com/office/drawing/2014/main" id="{F0426F4A-03CA-4AAD-A09D-45EEACDBF57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3248" y="1259209"/>
            <a:ext cx="3631493" cy="24197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extBox 10">
            <a:extLst>
              <a:ext uri="{FF2B5EF4-FFF2-40B4-BE49-F238E27FC236}">
                <a16:creationId xmlns:a16="http://schemas.microsoft.com/office/drawing/2014/main" id="{C81778B0-1191-4D51-90A0-016E0CA1AEFA}"/>
              </a:ext>
            </a:extLst>
          </p:cNvPr>
          <p:cNvSpPr txBox="1"/>
          <p:nvPr/>
        </p:nvSpPr>
        <p:spPr>
          <a:xfrm>
            <a:off x="2958760" y="1327301"/>
            <a:ext cx="1383229" cy="400110"/>
          </a:xfrm>
          <a:prstGeom prst="rect">
            <a:avLst/>
          </a:prstGeom>
          <a:noFill/>
        </p:spPr>
        <p:txBody>
          <a:bodyPr wrap="square" rtlCol="0">
            <a:spAutoFit/>
          </a:bodyPr>
          <a:lstStyle/>
          <a:p>
            <a:r>
              <a:rPr lang="ru-RU" sz="2000" dirty="0">
                <a:solidFill>
                  <a:srgbClr val="FFFF00"/>
                </a:solidFill>
                <a:latin typeface="Calibri" panose="020F0502020204030204" pitchFamily="34" charset="0"/>
                <a:cs typeface="Calibri" panose="020F0502020204030204" pitchFamily="34" charset="0"/>
                <a:sym typeface="Montserrat Regular"/>
              </a:rPr>
              <a:t>Потсдам</a:t>
            </a:r>
          </a:p>
        </p:txBody>
      </p:sp>
      <p:pic>
        <p:nvPicPr>
          <p:cNvPr id="15" name="Содержимое 3" descr="1398_fig1.jpg">
            <a:extLst>
              <a:ext uri="{FF2B5EF4-FFF2-40B4-BE49-F238E27FC236}">
                <a16:creationId xmlns:a16="http://schemas.microsoft.com/office/drawing/2014/main" id="{1563FA13-A018-4521-B83F-6177ED4FACE7}"/>
              </a:ext>
            </a:extLst>
          </p:cNvPr>
          <p:cNvPicPr>
            <a:picLocks noChangeAspect="1"/>
          </p:cNvPicPr>
          <p:nvPr/>
        </p:nvPicPr>
        <p:blipFill>
          <a:blip r:embed="rId4">
            <a:extLst>
              <a:ext uri="{28A0092B-C50C-407E-A947-70E740481C1C}">
                <a14:useLocalDpi xmlns:a14="http://schemas.microsoft.com/office/drawing/2010/main" val="0"/>
              </a:ext>
            </a:extLst>
          </a:blip>
          <a:srcRect t="13322" b="13322"/>
          <a:stretch>
            <a:fillRect/>
          </a:stretch>
        </p:blipFill>
        <p:spPr>
          <a:xfrm>
            <a:off x="4398151" y="1561657"/>
            <a:ext cx="3849586" cy="2117273"/>
          </a:xfrm>
          <a:prstGeom prst="rect">
            <a:avLst/>
          </a:prstGeom>
        </p:spPr>
      </p:pic>
      <p:pic>
        <p:nvPicPr>
          <p:cNvPr id="16" name="Изображение 8" descr="70396005-image_laserstation_3.jpg">
            <a:extLst>
              <a:ext uri="{FF2B5EF4-FFF2-40B4-BE49-F238E27FC236}">
                <a16:creationId xmlns:a16="http://schemas.microsoft.com/office/drawing/2014/main" id="{3C16BEA4-3166-40F5-906E-C343D282A61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3248" y="3745549"/>
            <a:ext cx="3631493" cy="26211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Изображение 6" descr="12061540-image_laserstation_1.jpg">
            <a:extLst>
              <a:ext uri="{FF2B5EF4-FFF2-40B4-BE49-F238E27FC236}">
                <a16:creationId xmlns:a16="http://schemas.microsoft.com/office/drawing/2014/main" id="{1111754F-F11F-4C06-A397-7B22B4480FC5}"/>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398151" y="3745549"/>
            <a:ext cx="3849586" cy="258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1">
            <a:extLst>
              <a:ext uri="{FF2B5EF4-FFF2-40B4-BE49-F238E27FC236}">
                <a16:creationId xmlns:a16="http://schemas.microsoft.com/office/drawing/2014/main" id="{88807A33-D479-50BD-6905-92389D2ABE8E}"/>
              </a:ext>
            </a:extLst>
          </p:cNvPr>
          <p:cNvSpPr txBox="1"/>
          <p:nvPr/>
        </p:nvSpPr>
        <p:spPr>
          <a:xfrm>
            <a:off x="8713888" y="6317622"/>
            <a:ext cx="213200" cy="4360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defTabSz="825500">
              <a:defRPr sz="5000">
                <a:solidFill>
                  <a:srgbClr val="CCCDE4"/>
                </a:solidFill>
                <a:latin typeface="Inter Regular"/>
                <a:ea typeface="Inter Regular"/>
                <a:cs typeface="Inter Regular"/>
                <a:sym typeface="Inter Regular"/>
              </a:defRPr>
            </a:lvl1pPr>
          </a:lstStyle>
          <a:p>
            <a:fld id="{6451B66E-B795-485C-8A57-E41ACEB4C2EF}" type="slidenum">
              <a:rPr lang="ru-RU" sz="2500"/>
              <a:t>7</a:t>
            </a:fld>
            <a:endParaRPr sz="2500" dirty="0"/>
          </a:p>
        </p:txBody>
      </p:sp>
    </p:spTree>
    <p:extLst>
      <p:ext uri="{BB962C8B-B14F-4D97-AF65-F5344CB8AC3E}">
        <p14:creationId xmlns:p14="http://schemas.microsoft.com/office/powerpoint/2010/main" val="17154002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Основная тема заголовка:…"/>
          <p:cNvSpPr txBox="1"/>
          <p:nvPr/>
        </p:nvSpPr>
        <p:spPr>
          <a:xfrm>
            <a:off x="1735015" y="42676"/>
            <a:ext cx="5427785" cy="4839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t" anchorCtr="0">
            <a:spAutoFit/>
          </a:bodyPr>
          <a:lstStyle/>
          <a:p>
            <a:pPr algn="r" defTabSz="412750">
              <a:lnSpc>
                <a:spcPts val="3600"/>
              </a:lnSpc>
              <a:defRPr sz="5100">
                <a:solidFill>
                  <a:srgbClr val="0B1DAB"/>
                </a:solidFill>
                <a:latin typeface="Inter Bold"/>
                <a:ea typeface="Inter Bold"/>
                <a:cs typeface="Inter Bold"/>
                <a:sym typeface="Inter Bold"/>
              </a:defRPr>
            </a:pPr>
            <a:r>
              <a:rPr lang="ru-RU" sz="2550" dirty="0"/>
              <a:t>Космическая геодезия: ДОРИС (</a:t>
            </a:r>
            <a:r>
              <a:rPr lang="en-US" sz="2550" dirty="0"/>
              <a:t>DORIS</a:t>
            </a:r>
            <a:r>
              <a:rPr lang="ru-RU" sz="2550" dirty="0"/>
              <a:t>)</a:t>
            </a:r>
          </a:p>
        </p:txBody>
      </p:sp>
      <p:pic>
        <p:nvPicPr>
          <p:cNvPr id="10" name="Рисунок 9">
            <a:extLst>
              <a:ext uri="{FF2B5EF4-FFF2-40B4-BE49-F238E27FC236}">
                <a16:creationId xmlns:a16="http://schemas.microsoft.com/office/drawing/2014/main" id="{BF4359DC-DB89-4C00-9A2F-1385E44A6E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6619" y="3025804"/>
            <a:ext cx="2136721" cy="3297834"/>
          </a:xfrm>
          <a:prstGeom prst="rect">
            <a:avLst/>
          </a:prstGeom>
        </p:spPr>
      </p:pic>
      <p:pic>
        <p:nvPicPr>
          <p:cNvPr id="12" name="Рисунок 11">
            <a:extLst>
              <a:ext uri="{FF2B5EF4-FFF2-40B4-BE49-F238E27FC236}">
                <a16:creationId xmlns:a16="http://schemas.microsoft.com/office/drawing/2014/main" id="{378ACD9F-D862-48ED-A546-56ABC36ED7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672" y="3692590"/>
            <a:ext cx="3490453" cy="2617840"/>
          </a:xfrm>
          <a:prstGeom prst="rect">
            <a:avLst/>
          </a:prstGeom>
        </p:spPr>
      </p:pic>
      <p:pic>
        <p:nvPicPr>
          <p:cNvPr id="22" name="Рисунок 21">
            <a:extLst>
              <a:ext uri="{FF2B5EF4-FFF2-40B4-BE49-F238E27FC236}">
                <a16:creationId xmlns:a16="http://schemas.microsoft.com/office/drawing/2014/main" id="{46E4FE7E-9580-4FEB-8F84-1FFE6AEC505E}"/>
              </a:ext>
            </a:extLst>
          </p:cNvPr>
          <p:cNvPicPr>
            <a:picLocks noChangeAspect="1"/>
          </p:cNvPicPr>
          <p:nvPr/>
        </p:nvPicPr>
        <p:blipFill>
          <a:blip r:embed="rId5"/>
          <a:stretch>
            <a:fillRect/>
          </a:stretch>
        </p:blipFill>
        <p:spPr>
          <a:xfrm>
            <a:off x="4678840" y="988256"/>
            <a:ext cx="2193010" cy="1922227"/>
          </a:xfrm>
          <a:prstGeom prst="rect">
            <a:avLst/>
          </a:prstGeom>
        </p:spPr>
      </p:pic>
      <p:sp>
        <p:nvSpPr>
          <p:cNvPr id="23" name="TextBox 22">
            <a:extLst>
              <a:ext uri="{FF2B5EF4-FFF2-40B4-BE49-F238E27FC236}">
                <a16:creationId xmlns:a16="http://schemas.microsoft.com/office/drawing/2014/main" id="{0FDABEF7-ABFE-4EE9-A72F-59CD0374884E}"/>
              </a:ext>
            </a:extLst>
          </p:cNvPr>
          <p:cNvSpPr txBox="1"/>
          <p:nvPr/>
        </p:nvSpPr>
        <p:spPr>
          <a:xfrm>
            <a:off x="4608532" y="2568034"/>
            <a:ext cx="2333625" cy="400110"/>
          </a:xfrm>
          <a:prstGeom prst="rect">
            <a:avLst/>
          </a:prstGeom>
          <a:noFill/>
        </p:spPr>
        <p:txBody>
          <a:bodyPr wrap="square" rtlCol="0">
            <a:spAutoFit/>
          </a:bodyPr>
          <a:lstStyle/>
          <a:p>
            <a:r>
              <a:rPr lang="en-US" sz="2000" dirty="0">
                <a:solidFill>
                  <a:srgbClr val="FFFF00"/>
                </a:solidFill>
                <a:latin typeface="Calibri" panose="020F0502020204030204" pitchFamily="34" charset="0"/>
                <a:cs typeface="Calibri" panose="020F0502020204030204" pitchFamily="34" charset="0"/>
              </a:rPr>
              <a:t>Sentinel-6/Jason-CS</a:t>
            </a:r>
            <a:endParaRPr lang="ru-RU" sz="2000" dirty="0">
              <a:solidFill>
                <a:srgbClr val="FFFF00"/>
              </a:solidFill>
              <a:latin typeface="Calibri" panose="020F0502020204030204" pitchFamily="34" charset="0"/>
              <a:cs typeface="Calibri" panose="020F0502020204030204" pitchFamily="34" charset="0"/>
            </a:endParaRPr>
          </a:p>
        </p:txBody>
      </p:sp>
      <p:grpSp>
        <p:nvGrpSpPr>
          <p:cNvPr id="24" name="Группа 23">
            <a:extLst>
              <a:ext uri="{FF2B5EF4-FFF2-40B4-BE49-F238E27FC236}">
                <a16:creationId xmlns:a16="http://schemas.microsoft.com/office/drawing/2014/main" id="{18B5199F-4FD7-4042-BDA3-8A0BD9D2C588}"/>
              </a:ext>
            </a:extLst>
          </p:cNvPr>
          <p:cNvGrpSpPr>
            <a:grpSpLocks noChangeAspect="1"/>
          </p:cNvGrpSpPr>
          <p:nvPr/>
        </p:nvGrpSpPr>
        <p:grpSpPr>
          <a:xfrm>
            <a:off x="390005" y="1044798"/>
            <a:ext cx="4166432" cy="2651642"/>
            <a:chOff x="1" y="1352000"/>
            <a:chExt cx="5878803" cy="3741446"/>
          </a:xfrm>
        </p:grpSpPr>
        <p:pic>
          <p:nvPicPr>
            <p:cNvPr id="25" name="Рисунок 24">
              <a:extLst>
                <a:ext uri="{FF2B5EF4-FFF2-40B4-BE49-F238E27FC236}">
                  <a16:creationId xmlns:a16="http://schemas.microsoft.com/office/drawing/2014/main" id="{D4AE1B23-F76B-4CA1-B914-47C3DFCA9DE1}"/>
                </a:ext>
              </a:extLst>
            </p:cNvPr>
            <p:cNvPicPr>
              <a:picLocks noChangeAspect="1"/>
            </p:cNvPicPr>
            <p:nvPr/>
          </p:nvPicPr>
          <p:blipFill>
            <a:blip r:embed="rId6"/>
            <a:stretch>
              <a:fillRect/>
            </a:stretch>
          </p:blipFill>
          <p:spPr>
            <a:xfrm>
              <a:off x="332705" y="1435846"/>
              <a:ext cx="4941083" cy="3657600"/>
            </a:xfrm>
            <a:prstGeom prst="rect">
              <a:avLst/>
            </a:prstGeom>
          </p:spPr>
        </p:pic>
        <p:pic>
          <p:nvPicPr>
            <p:cNvPr id="26" name="Рисунок 25">
              <a:extLst>
                <a:ext uri="{FF2B5EF4-FFF2-40B4-BE49-F238E27FC236}">
                  <a16:creationId xmlns:a16="http://schemas.microsoft.com/office/drawing/2014/main" id="{1DB0E1C3-A406-44E8-AEB8-40D9A57BDB69}"/>
                </a:ext>
              </a:extLst>
            </p:cNvPr>
            <p:cNvPicPr>
              <a:picLocks noChangeAspect="1"/>
            </p:cNvPicPr>
            <p:nvPr/>
          </p:nvPicPr>
          <p:blipFill>
            <a:blip r:embed="rId7"/>
            <a:stretch>
              <a:fillRect/>
            </a:stretch>
          </p:blipFill>
          <p:spPr>
            <a:xfrm>
              <a:off x="1" y="1740495"/>
              <a:ext cx="1371600" cy="687618"/>
            </a:xfrm>
            <a:prstGeom prst="rect">
              <a:avLst/>
            </a:prstGeom>
          </p:spPr>
        </p:pic>
        <p:pic>
          <p:nvPicPr>
            <p:cNvPr id="27" name="Рисунок 26">
              <a:extLst>
                <a:ext uri="{FF2B5EF4-FFF2-40B4-BE49-F238E27FC236}">
                  <a16:creationId xmlns:a16="http://schemas.microsoft.com/office/drawing/2014/main" id="{22F3EF65-9617-4822-AEED-A378704510EE}"/>
                </a:ext>
              </a:extLst>
            </p:cNvPr>
            <p:cNvPicPr>
              <a:picLocks noChangeAspect="1"/>
            </p:cNvPicPr>
            <p:nvPr/>
          </p:nvPicPr>
          <p:blipFill>
            <a:blip r:embed="rId8"/>
            <a:stretch>
              <a:fillRect/>
            </a:stretch>
          </p:blipFill>
          <p:spPr>
            <a:xfrm>
              <a:off x="3647647" y="1352000"/>
              <a:ext cx="1300246" cy="934000"/>
            </a:xfrm>
            <a:prstGeom prst="rect">
              <a:avLst/>
            </a:prstGeom>
          </p:spPr>
        </p:pic>
        <p:pic>
          <p:nvPicPr>
            <p:cNvPr id="28" name="Рисунок 27">
              <a:extLst>
                <a:ext uri="{FF2B5EF4-FFF2-40B4-BE49-F238E27FC236}">
                  <a16:creationId xmlns:a16="http://schemas.microsoft.com/office/drawing/2014/main" id="{B6A238E9-93F1-436C-BCC5-E8B6614AA448}"/>
                </a:ext>
              </a:extLst>
            </p:cNvPr>
            <p:cNvPicPr>
              <a:picLocks noChangeAspect="1"/>
            </p:cNvPicPr>
            <p:nvPr/>
          </p:nvPicPr>
          <p:blipFill>
            <a:blip r:embed="rId9"/>
            <a:stretch>
              <a:fillRect/>
            </a:stretch>
          </p:blipFill>
          <p:spPr>
            <a:xfrm>
              <a:off x="4310215" y="2193417"/>
              <a:ext cx="1568589" cy="918829"/>
            </a:xfrm>
            <a:prstGeom prst="rect">
              <a:avLst/>
            </a:prstGeom>
          </p:spPr>
        </p:pic>
      </p:grpSp>
      <p:sp>
        <p:nvSpPr>
          <p:cNvPr id="2" name="1">
            <a:extLst>
              <a:ext uri="{FF2B5EF4-FFF2-40B4-BE49-F238E27FC236}">
                <a16:creationId xmlns:a16="http://schemas.microsoft.com/office/drawing/2014/main" id="{4B0026B2-BE5E-6316-B33D-4431B6A074B0}"/>
              </a:ext>
            </a:extLst>
          </p:cNvPr>
          <p:cNvSpPr txBox="1"/>
          <p:nvPr/>
        </p:nvSpPr>
        <p:spPr>
          <a:xfrm>
            <a:off x="8713888" y="6317622"/>
            <a:ext cx="213200" cy="4360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defTabSz="825500">
              <a:defRPr sz="5000">
                <a:solidFill>
                  <a:srgbClr val="CCCDE4"/>
                </a:solidFill>
                <a:latin typeface="Inter Regular"/>
                <a:ea typeface="Inter Regular"/>
                <a:cs typeface="Inter Regular"/>
                <a:sym typeface="Inter Regular"/>
              </a:defRPr>
            </a:lvl1pPr>
          </a:lstStyle>
          <a:p>
            <a:fld id="{6451B66E-B795-485C-8A57-E41ACEB4C2EF}" type="slidenum">
              <a:rPr lang="ru-RU" sz="2500"/>
              <a:t>8</a:t>
            </a:fld>
            <a:endParaRPr sz="2500" dirty="0"/>
          </a:p>
        </p:txBody>
      </p:sp>
    </p:spTree>
    <p:extLst>
      <p:ext uri="{BB962C8B-B14F-4D97-AF65-F5344CB8AC3E}">
        <p14:creationId xmlns:p14="http://schemas.microsoft.com/office/powerpoint/2010/main" val="4519974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Основная тема заголовка:…"/>
          <p:cNvSpPr txBox="1"/>
          <p:nvPr/>
        </p:nvSpPr>
        <p:spPr>
          <a:xfrm>
            <a:off x="2197899" y="16480"/>
            <a:ext cx="4026872" cy="4839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t" anchorCtr="0">
            <a:spAutoFit/>
          </a:bodyPr>
          <a:lstStyle/>
          <a:p>
            <a:pPr algn="r" defTabSz="412750">
              <a:lnSpc>
                <a:spcPts val="3600"/>
              </a:lnSpc>
              <a:defRPr sz="5100">
                <a:solidFill>
                  <a:srgbClr val="0B1DAB"/>
                </a:solidFill>
                <a:latin typeface="Inter Bold"/>
                <a:ea typeface="Inter Bold"/>
                <a:cs typeface="Inter Bold"/>
                <a:sym typeface="Inter Bold"/>
              </a:defRPr>
            </a:pPr>
            <a:r>
              <a:rPr lang="ru-RU" sz="2550" dirty="0"/>
              <a:t>Космическая геодезия: ГНСС</a:t>
            </a:r>
          </a:p>
        </p:txBody>
      </p:sp>
      <p:grpSp>
        <p:nvGrpSpPr>
          <p:cNvPr id="2" name="Группа 1">
            <a:extLst>
              <a:ext uri="{FF2B5EF4-FFF2-40B4-BE49-F238E27FC236}">
                <a16:creationId xmlns:a16="http://schemas.microsoft.com/office/drawing/2014/main" id="{78D49921-11E9-4E7D-9502-F8AABBB9A9FB}"/>
              </a:ext>
            </a:extLst>
          </p:cNvPr>
          <p:cNvGrpSpPr>
            <a:grpSpLocks noChangeAspect="1"/>
          </p:cNvGrpSpPr>
          <p:nvPr/>
        </p:nvGrpSpPr>
        <p:grpSpPr>
          <a:xfrm>
            <a:off x="731934" y="1032356"/>
            <a:ext cx="6891510" cy="5325249"/>
            <a:chOff x="1362724" y="1082033"/>
            <a:chExt cx="7117839" cy="5500139"/>
          </a:xfrm>
        </p:grpSpPr>
        <p:pic>
          <p:nvPicPr>
            <p:cNvPr id="14" name="Picture 2" descr="C:\Users\steblov\Documents\Stations\TIXI\Photos\IMG_1429a.jpg">
              <a:extLst>
                <a:ext uri="{FF2B5EF4-FFF2-40B4-BE49-F238E27FC236}">
                  <a16:creationId xmlns:a16="http://schemas.microsoft.com/office/drawing/2014/main" id="{863D0E40-37F9-4DDD-852C-4EE33453DD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6218" y="3278918"/>
              <a:ext cx="2477014" cy="33032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3" descr="C:\Users\steblov\Documents\Stations\TIXI\Photos\IMG_1437a.jpg">
              <a:extLst>
                <a:ext uri="{FF2B5EF4-FFF2-40B4-BE49-F238E27FC236}">
                  <a16:creationId xmlns:a16="http://schemas.microsoft.com/office/drawing/2014/main" id="{2619D277-6FF5-4725-877B-48A4B38645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3973" y="3603583"/>
              <a:ext cx="3956052" cy="29674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Рисунок 15">
              <a:extLst>
                <a:ext uri="{FF2B5EF4-FFF2-40B4-BE49-F238E27FC236}">
                  <a16:creationId xmlns:a16="http://schemas.microsoft.com/office/drawing/2014/main" id="{01DD1A8C-7E1B-4E56-8778-1A03D50BC9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65856" y="1082033"/>
              <a:ext cx="2214707" cy="2323627"/>
            </a:xfrm>
            <a:prstGeom prst="rect">
              <a:avLst/>
            </a:prstGeom>
          </p:spPr>
        </p:pic>
        <p:pic>
          <p:nvPicPr>
            <p:cNvPr id="17" name="Рисунок 16">
              <a:extLst>
                <a:ext uri="{FF2B5EF4-FFF2-40B4-BE49-F238E27FC236}">
                  <a16:creationId xmlns:a16="http://schemas.microsoft.com/office/drawing/2014/main" id="{8D475794-C73D-4B61-8B00-2F33ED533134}"/>
                </a:ext>
              </a:extLst>
            </p:cNvPr>
            <p:cNvPicPr>
              <a:picLocks noChangeAspect="1"/>
            </p:cNvPicPr>
            <p:nvPr/>
          </p:nvPicPr>
          <p:blipFill rotWithShape="1">
            <a:blip r:embed="rId6">
              <a:extLst>
                <a:ext uri="{28A0092B-C50C-407E-A947-70E740481C1C}">
                  <a14:useLocalDpi xmlns:a14="http://schemas.microsoft.com/office/drawing/2010/main" val="0"/>
                </a:ext>
              </a:extLst>
            </a:blip>
            <a:srcRect l="30747"/>
            <a:stretch/>
          </p:blipFill>
          <p:spPr>
            <a:xfrm>
              <a:off x="1362724" y="1513446"/>
              <a:ext cx="4633912" cy="1383827"/>
            </a:xfrm>
            <a:prstGeom prst="rect">
              <a:avLst/>
            </a:prstGeom>
          </p:spPr>
        </p:pic>
      </p:grpSp>
      <p:sp>
        <p:nvSpPr>
          <p:cNvPr id="3" name="1">
            <a:extLst>
              <a:ext uri="{FF2B5EF4-FFF2-40B4-BE49-F238E27FC236}">
                <a16:creationId xmlns:a16="http://schemas.microsoft.com/office/drawing/2014/main" id="{CB997D24-9DE7-F34B-717D-5FA876B02C82}"/>
              </a:ext>
            </a:extLst>
          </p:cNvPr>
          <p:cNvSpPr txBox="1"/>
          <p:nvPr/>
        </p:nvSpPr>
        <p:spPr>
          <a:xfrm>
            <a:off x="8713888" y="6317622"/>
            <a:ext cx="213200" cy="4360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defTabSz="825500">
              <a:defRPr sz="5000">
                <a:solidFill>
                  <a:srgbClr val="CCCDE4"/>
                </a:solidFill>
                <a:latin typeface="Inter Regular"/>
                <a:ea typeface="Inter Regular"/>
                <a:cs typeface="Inter Regular"/>
                <a:sym typeface="Inter Regular"/>
              </a:defRPr>
            </a:lvl1pPr>
          </a:lstStyle>
          <a:p>
            <a:fld id="{6451B66E-B795-485C-8A57-E41ACEB4C2EF}" type="slidenum">
              <a:rPr lang="ru-RU" sz="2500"/>
              <a:t>9</a:t>
            </a:fld>
            <a:endParaRPr sz="2500" dirty="0"/>
          </a:p>
        </p:txBody>
      </p:sp>
    </p:spTree>
    <p:extLst>
      <p:ext uri="{BB962C8B-B14F-4D97-AF65-F5344CB8AC3E}">
        <p14:creationId xmlns:p14="http://schemas.microsoft.com/office/powerpoint/2010/main" val="1895187550"/>
      </p:ext>
    </p:extLst>
  </p:cSld>
  <p:clrMapOvr>
    <a:masterClrMapping/>
  </p:clrMapOvr>
</p:sld>
</file>

<file path=ppt/theme/theme1.xml><?xml version="1.0" encoding="utf-8"?>
<a:theme xmlns:a="http://schemas.openxmlformats.org/drawingml/2006/main" name="Тема Office">
  <a:themeElements>
    <a:clrScheme name="Тема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Тема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Тема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9982</TotalTime>
  <Words>2624</Words>
  <Application>Microsoft Office PowerPoint</Application>
  <PresentationFormat>Экран (4:3)</PresentationFormat>
  <Paragraphs>366</Paragraphs>
  <Slides>30</Slides>
  <Notes>21</Notes>
  <HiddenSlides>0</HiddenSlides>
  <MMClips>1</MMClips>
  <ScaleCrop>false</ScaleCrop>
  <HeadingPairs>
    <vt:vector size="6" baseType="variant">
      <vt:variant>
        <vt:lpstr>Использованные шрифты</vt:lpstr>
      </vt:variant>
      <vt:variant>
        <vt:i4>7</vt:i4>
      </vt:variant>
      <vt:variant>
        <vt:lpstr>Тема</vt:lpstr>
      </vt:variant>
      <vt:variant>
        <vt:i4>2</vt:i4>
      </vt:variant>
      <vt:variant>
        <vt:lpstr>Заголовки слайдов</vt:lpstr>
      </vt:variant>
      <vt:variant>
        <vt:i4>30</vt:i4>
      </vt:variant>
    </vt:vector>
  </HeadingPairs>
  <TitlesOfParts>
    <vt:vector size="39" baseType="lpstr">
      <vt:lpstr>Arial</vt:lpstr>
      <vt:lpstr>Arial Narrow</vt:lpstr>
      <vt:lpstr>Calibri</vt:lpstr>
      <vt:lpstr>Calibri Light</vt:lpstr>
      <vt:lpstr>Cambria Math</vt:lpstr>
      <vt:lpstr>Montserrat Regular</vt:lpstr>
      <vt:lpstr>Times New Roman</vt:lpstr>
      <vt:lpstr>Тема Office</vt:lpstr>
      <vt:lpstr>3_Тема Office</vt:lpstr>
      <vt:lpstr>Спутниковая геодезия в задачах геодинамики </vt:lpstr>
      <vt:lpstr>Спутниковая геодезия  в задачах геодинамики</vt:lpstr>
      <vt:lpstr>Геодинамические процессы различного пространственного и временного масштаба на уровне разрешающей способности спутниковой геодезии</vt:lpstr>
      <vt:lpstr>Геодинамическая интерпретация спутниковых геодезических наблюдений</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March 11, 2011:The GSI GEONET GPS Array </vt:lpstr>
      <vt:lpstr>Презентация PowerPoint</vt:lpstr>
      <vt:lpstr>Геодинамическая интерпретация спутниковых геодезических наблюдений: перспективы развития</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Спутниковая геодезия в задачах геодинамики</dc:title>
  <dc:creator>GMS</dc:creator>
  <cp:lastModifiedBy>Grigory Steblov</cp:lastModifiedBy>
  <cp:revision>102</cp:revision>
  <dcterms:created xsi:type="dcterms:W3CDTF">2019-02-08T16:06:32Z</dcterms:created>
  <dcterms:modified xsi:type="dcterms:W3CDTF">2024-07-01T09:17:05Z</dcterms:modified>
</cp:coreProperties>
</file>