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6"/>
  </p:notesMasterIdLst>
  <p:sldIdLst>
    <p:sldId id="334" r:id="rId2"/>
    <p:sldId id="754" r:id="rId3"/>
    <p:sldId id="755" r:id="rId4"/>
    <p:sldId id="305" r:id="rId5"/>
    <p:sldId id="352" r:id="rId6"/>
    <p:sldId id="310" r:id="rId7"/>
    <p:sldId id="756" r:id="rId8"/>
    <p:sldId id="349" r:id="rId9"/>
    <p:sldId id="353" r:id="rId10"/>
    <p:sldId id="773" r:id="rId11"/>
    <p:sldId id="774" r:id="rId12"/>
    <p:sldId id="354" r:id="rId13"/>
    <p:sldId id="346" r:id="rId14"/>
    <p:sldId id="282" r:id="rId15"/>
    <p:sldId id="775" r:id="rId16"/>
    <p:sldId id="326" r:id="rId17"/>
    <p:sldId id="356" r:id="rId18"/>
    <p:sldId id="779" r:id="rId19"/>
    <p:sldId id="780" r:id="rId20"/>
    <p:sldId id="260" r:id="rId21"/>
    <p:sldId id="351" r:id="rId22"/>
    <p:sldId id="357" r:id="rId23"/>
    <p:sldId id="350" r:id="rId24"/>
    <p:sldId id="776" r:id="rId25"/>
    <p:sldId id="355" r:id="rId26"/>
    <p:sldId id="358" r:id="rId27"/>
    <p:sldId id="342" r:id="rId28"/>
    <p:sldId id="318" r:id="rId29"/>
    <p:sldId id="337" r:id="rId30"/>
    <p:sldId id="313" r:id="rId31"/>
    <p:sldId id="315" r:id="rId32"/>
    <p:sldId id="316" r:id="rId33"/>
    <p:sldId id="764" r:id="rId34"/>
    <p:sldId id="265" r:id="rId35"/>
    <p:sldId id="323" r:id="rId36"/>
    <p:sldId id="781" r:id="rId37"/>
    <p:sldId id="257" r:id="rId38"/>
    <p:sldId id="782" r:id="rId39"/>
    <p:sldId id="783" r:id="rId40"/>
    <p:sldId id="261" r:id="rId41"/>
    <p:sldId id="262" r:id="rId42"/>
    <p:sldId id="264" r:id="rId43"/>
    <p:sldId id="784" r:id="rId44"/>
    <p:sldId id="267" r:id="rId45"/>
    <p:sldId id="268" r:id="rId46"/>
    <p:sldId id="273" r:id="rId47"/>
    <p:sldId id="269" r:id="rId48"/>
    <p:sldId id="276" r:id="rId49"/>
    <p:sldId id="785" r:id="rId50"/>
    <p:sldId id="777" r:id="rId51"/>
    <p:sldId id="778" r:id="rId52"/>
    <p:sldId id="259" r:id="rId53"/>
    <p:sldId id="338" r:id="rId54"/>
    <p:sldId id="752" r:id="rId5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6666FF"/>
    <a:srgbClr val="6699FF"/>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8" autoAdjust="0"/>
    <p:restoredTop sz="94652" autoAdjust="0"/>
  </p:normalViewPr>
  <p:slideViewPr>
    <p:cSldViewPr>
      <p:cViewPr varScale="1">
        <p:scale>
          <a:sx n="110" d="100"/>
          <a:sy n="110" d="100"/>
        </p:scale>
        <p:origin x="23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ru-RU"/>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ru-RU"/>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ru-RU"/>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9C78C7E-D7FF-42E5-A78F-A4268D192BE4}" type="slidenum">
              <a:rPr lang="ru-RU"/>
              <a:pPr>
                <a:defRPr/>
              </a:pPr>
              <a:t>‹#›</a:t>
            </a:fld>
            <a:endParaRPr lang="ru-RU"/>
          </a:p>
        </p:txBody>
      </p:sp>
    </p:spTree>
    <p:extLst>
      <p:ext uri="{BB962C8B-B14F-4D97-AF65-F5344CB8AC3E}">
        <p14:creationId xmlns:p14="http://schemas.microsoft.com/office/powerpoint/2010/main" val="3706401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59C78C7E-D7FF-42E5-A78F-A4268D192BE4}" type="slidenum">
              <a:rPr lang="ru-RU" smtClean="0"/>
              <a:pPr>
                <a:defRPr/>
              </a:pPr>
              <a:t>22</a:t>
            </a:fld>
            <a:endParaRPr lang="ru-RU"/>
          </a:p>
        </p:txBody>
      </p:sp>
    </p:spTree>
    <p:extLst>
      <p:ext uri="{BB962C8B-B14F-4D97-AF65-F5344CB8AC3E}">
        <p14:creationId xmlns:p14="http://schemas.microsoft.com/office/powerpoint/2010/main" val="302791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9F48-E3F7-4432-94C0-BC9DA42EA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112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Заголовок 28"/>
          <p:cNvSpPr>
            <a:spLocks noGrp="1"/>
          </p:cNvSpPr>
          <p:nvPr>
            <p:ph type="ctrTitle"/>
          </p:nvPr>
        </p:nvSpPr>
        <p:spPr>
          <a:xfrm>
            <a:off x="381000" y="4853411"/>
            <a:ext cx="8458200" cy="1222375"/>
          </a:xfrm>
        </p:spPr>
        <p:txBody>
          <a:bodyPr anchor="t"/>
          <a:lstStyle/>
          <a:p>
            <a:r>
              <a:rPr lang="ru-RU"/>
              <a:t>Образец заголовка</a:t>
            </a:r>
            <a:endParaRPr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a:t>Образец подзаголовка</a:t>
            </a:r>
            <a:endParaRPr lang="en-US"/>
          </a:p>
        </p:txBody>
      </p:sp>
      <p:sp>
        <p:nvSpPr>
          <p:cNvPr id="5" name="Дата 15"/>
          <p:cNvSpPr>
            <a:spLocks noGrp="1"/>
          </p:cNvSpPr>
          <p:nvPr>
            <p:ph type="dt" sz="half" idx="10"/>
          </p:nvPr>
        </p:nvSpPr>
        <p:spPr/>
        <p:txBody>
          <a:bodyPr/>
          <a:lstStyle>
            <a:lvl1pPr>
              <a:defRPr/>
            </a:lvl1pPr>
          </a:lstStyle>
          <a:p>
            <a:pPr>
              <a:defRPr/>
            </a:pPr>
            <a:endParaRPr lang="ru-RU"/>
          </a:p>
        </p:txBody>
      </p:sp>
      <p:sp>
        <p:nvSpPr>
          <p:cNvPr id="6" name="Нижний колонтитул 1"/>
          <p:cNvSpPr>
            <a:spLocks noGrp="1"/>
          </p:cNvSpPr>
          <p:nvPr>
            <p:ph type="ftr" sz="quarter" idx="11"/>
          </p:nvPr>
        </p:nvSpPr>
        <p:spPr/>
        <p:txBody>
          <a:bodyPr/>
          <a:lstStyle>
            <a:lvl1pPr>
              <a:defRPr/>
            </a:lvl1pPr>
          </a:lstStyle>
          <a:p>
            <a:pPr>
              <a:defRPr/>
            </a:pPr>
            <a:endParaRPr lang="ru-RU"/>
          </a:p>
        </p:txBody>
      </p:sp>
      <p:sp>
        <p:nvSpPr>
          <p:cNvPr id="7" name="Номер слайда 14"/>
          <p:cNvSpPr>
            <a:spLocks noGrp="1"/>
          </p:cNvSpPr>
          <p:nvPr>
            <p:ph type="sldNum" sz="quarter" idx="12"/>
          </p:nvPr>
        </p:nvSpPr>
        <p:spPr>
          <a:xfrm>
            <a:off x="8229600" y="6473825"/>
            <a:ext cx="758825" cy="247650"/>
          </a:xfrm>
        </p:spPr>
        <p:txBody>
          <a:bodyPr/>
          <a:lstStyle>
            <a:lvl1pPr>
              <a:defRPr/>
            </a:lvl1pPr>
          </a:lstStyle>
          <a:p>
            <a:pPr>
              <a:defRPr/>
            </a:pPr>
            <a:fld id="{7406C9C1-E53D-4F4A-8BBD-BF9D24AA49B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0"/>
          <p:cNvSpPr>
            <a:spLocks noGrp="1"/>
          </p:cNvSpPr>
          <p:nvPr>
            <p:ph type="dt" sz="half" idx="10"/>
          </p:nvPr>
        </p:nvSpPr>
        <p:spPr/>
        <p:txBody>
          <a:bodyPr/>
          <a:lstStyle>
            <a:lvl1pPr>
              <a:defRPr/>
            </a:lvl1pPr>
          </a:lstStyle>
          <a:p>
            <a:pPr>
              <a:defRPr/>
            </a:pPr>
            <a:endParaRPr lang="ru-RU"/>
          </a:p>
        </p:txBody>
      </p:sp>
      <p:sp>
        <p:nvSpPr>
          <p:cNvPr id="5" name="Нижний колонтитул 2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424211E3-7A00-4673-BD87-B26E67D46D03}"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C4EF9AA-5C71-413E-98F5-EFFD376791DD}"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1_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675" y="304800"/>
            <a:ext cx="8001000" cy="1216025"/>
          </a:xfrm>
        </p:spPr>
        <p:txBody>
          <a:bodyPr/>
          <a:lstStyle/>
          <a:p>
            <a:r>
              <a:rPr lang="ru-RU"/>
              <a:t>Образец заголовка</a:t>
            </a:r>
          </a:p>
        </p:txBody>
      </p:sp>
      <p:sp>
        <p:nvSpPr>
          <p:cNvPr id="3" name="Клип 2"/>
          <p:cNvSpPr>
            <a:spLocks noGrp="1"/>
          </p:cNvSpPr>
          <p:nvPr>
            <p:ph type="clipArt" sz="half" idx="1"/>
          </p:nvPr>
        </p:nvSpPr>
        <p:spPr>
          <a:xfrm>
            <a:off x="566738" y="1752600"/>
            <a:ext cx="3924300" cy="4267200"/>
          </a:xfrm>
        </p:spPr>
        <p:txBody>
          <a:bodyPr rtlCol="0">
            <a:normAutofit/>
          </a:bodyPr>
          <a:lstStyle/>
          <a:p>
            <a:pPr lvl="0"/>
            <a:endParaRPr lang="ru-RU" noProof="0"/>
          </a:p>
        </p:txBody>
      </p:sp>
      <p:sp>
        <p:nvSpPr>
          <p:cNvPr id="4" name="Текст 3"/>
          <p:cNvSpPr>
            <a:spLocks noGrp="1"/>
          </p:cNvSpPr>
          <p:nvPr>
            <p:ph type="body" sz="half" idx="2"/>
          </p:nvPr>
        </p:nvSpPr>
        <p:spPr>
          <a:xfrm>
            <a:off x="4643438" y="1752600"/>
            <a:ext cx="39243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19812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553200" y="6245225"/>
            <a:ext cx="1981200" cy="476250"/>
          </a:xfrm>
        </p:spPr>
        <p:txBody>
          <a:bodyPr/>
          <a:lstStyle>
            <a:lvl1pPr>
              <a:defRPr/>
            </a:lvl1pPr>
          </a:lstStyle>
          <a:p>
            <a:pPr>
              <a:defRPr/>
            </a:pPr>
            <a:fld id="{90DB6658-A864-4ED5-9D04-F897F5A0C6B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lang="ru-RU"/>
              <a:t>Образец заголовка</a:t>
            </a:r>
            <a:endParaRPr lang="en-US"/>
          </a:p>
        </p:txBody>
      </p:sp>
      <p:sp>
        <p:nvSpPr>
          <p:cNvPr id="27" name="Содержимое 26"/>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4"/>
          <p:cNvSpPr>
            <a:spLocks noGrp="1"/>
          </p:cNvSpPr>
          <p:nvPr>
            <p:ph type="dt" sz="half" idx="10"/>
          </p:nvPr>
        </p:nvSpPr>
        <p:spPr/>
        <p:txBody>
          <a:bodyPr/>
          <a:lstStyle>
            <a:lvl1pPr>
              <a:defRPr/>
            </a:lvl1pPr>
          </a:lstStyle>
          <a:p>
            <a:pPr>
              <a:defRPr/>
            </a:pPr>
            <a:endParaRPr lang="ru-RU"/>
          </a:p>
        </p:txBody>
      </p:sp>
      <p:sp>
        <p:nvSpPr>
          <p:cNvPr id="5" name="Нижний колонтитул 18"/>
          <p:cNvSpPr>
            <a:spLocks noGrp="1"/>
          </p:cNvSpPr>
          <p:nvPr>
            <p:ph type="ftr" sz="quarter" idx="11"/>
          </p:nvPr>
        </p:nvSpPr>
        <p:spPr>
          <a:xfrm>
            <a:off x="3581400" y="76200"/>
            <a:ext cx="2895600" cy="288925"/>
          </a:xfrm>
        </p:spPr>
        <p:txBody>
          <a:bodyPr/>
          <a:lstStyle>
            <a:lvl1pPr>
              <a:defRPr/>
            </a:lvl1pPr>
          </a:lstStyle>
          <a:p>
            <a:pPr>
              <a:defRPr/>
            </a:pPr>
            <a:endParaRPr lang="ru-RU"/>
          </a:p>
        </p:txBody>
      </p:sp>
      <p:sp>
        <p:nvSpPr>
          <p:cNvPr id="6" name="Номер слайда 15"/>
          <p:cNvSpPr>
            <a:spLocks noGrp="1"/>
          </p:cNvSpPr>
          <p:nvPr>
            <p:ph type="sldNum" sz="quarter" idx="12"/>
          </p:nvPr>
        </p:nvSpPr>
        <p:spPr>
          <a:xfrm>
            <a:off x="8229600" y="6473825"/>
            <a:ext cx="758825" cy="247650"/>
          </a:xfrm>
        </p:spPr>
        <p:txBody>
          <a:bodyPr/>
          <a:lstStyle>
            <a:lvl1pPr>
              <a:defRPr/>
            </a:lvl1pPr>
          </a:lstStyle>
          <a:p>
            <a:pPr>
              <a:defRPr/>
            </a:pPr>
            <a:fld id="{F8A08EDB-07A2-451A-B79B-DB8174349C0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lang="ru-RU"/>
              <a:t>Образец заголовка</a:t>
            </a:r>
            <a:endParaRPr lang="en-US"/>
          </a:p>
        </p:txBody>
      </p:sp>
      <p:sp>
        <p:nvSpPr>
          <p:cNvPr id="5" name="Дата 18"/>
          <p:cNvSpPr>
            <a:spLocks noGrp="1"/>
          </p:cNvSpPr>
          <p:nvPr>
            <p:ph type="dt" sz="half" idx="10"/>
          </p:nvPr>
        </p:nvSpPr>
        <p:spPr/>
        <p:txBody>
          <a:bodyPr/>
          <a:lstStyle>
            <a:lvl1pPr>
              <a:defRPr/>
            </a:lvl1pPr>
          </a:lstStyle>
          <a:p>
            <a:pPr>
              <a:defRPr/>
            </a:pPr>
            <a:endParaRPr lang="ru-RU"/>
          </a:p>
        </p:txBody>
      </p:sp>
      <p:sp>
        <p:nvSpPr>
          <p:cNvPr id="7" name="Нижний колонтитул 10"/>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5D79F7D2-E1A7-4EA6-BB0F-47783334596E}"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lang="ru-RU"/>
              <a:t>Образец заголовка</a:t>
            </a:r>
            <a:endParaRPr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0"/>
          <p:cNvSpPr>
            <a:spLocks noGrp="1"/>
          </p:cNvSpPr>
          <p:nvPr>
            <p:ph type="dt" sz="half" idx="10"/>
          </p:nvPr>
        </p:nvSpPr>
        <p:spPr/>
        <p:txBody>
          <a:bodyPr/>
          <a:lstStyle>
            <a:lvl1pPr>
              <a:defRPr/>
            </a:lvl1pPr>
          </a:lstStyle>
          <a:p>
            <a:pPr>
              <a:defRPr/>
            </a:pPr>
            <a:endParaRPr lang="ru-RU"/>
          </a:p>
        </p:txBody>
      </p:sp>
      <p:sp>
        <p:nvSpPr>
          <p:cNvPr id="6" name="Нижний колонтитул 2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a:defRPr/>
            </a:lvl1pPr>
          </a:lstStyle>
          <a:p>
            <a:pPr>
              <a:defRPr/>
            </a:pPr>
            <a:fld id="{34CE28D7-5F55-4A03-BE07-EEC4435EF49E}"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Заголовок 28"/>
          <p:cNvSpPr>
            <a:spLocks noGrp="1"/>
          </p:cNvSpPr>
          <p:nvPr>
            <p:ph type="title"/>
          </p:nvPr>
        </p:nvSpPr>
        <p:spPr>
          <a:xfrm>
            <a:off x="304800" y="5410200"/>
            <a:ext cx="8610600" cy="882650"/>
          </a:xfrm>
        </p:spPr>
        <p:txBody>
          <a:bodyPr/>
          <a:lstStyle>
            <a:lvl1pPr>
              <a:defRPr/>
            </a:lvl1pPr>
          </a:lstStyle>
          <a:p>
            <a:r>
              <a:rPr lang="ru-RU"/>
              <a:t>Образец заголовка</a:t>
            </a:r>
            <a:endParaRPr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8" name="Дата 9"/>
          <p:cNvSpPr>
            <a:spLocks noGrp="1"/>
          </p:cNvSpPr>
          <p:nvPr>
            <p:ph type="dt" sz="half" idx="10"/>
          </p:nvPr>
        </p:nvSpPr>
        <p:spPr/>
        <p:txBody>
          <a:bodyPr/>
          <a:lstStyle>
            <a:lvl1pPr>
              <a:defRPr/>
            </a:lvl1pPr>
          </a:lstStyle>
          <a:p>
            <a:pPr>
              <a:defRPr/>
            </a:pPr>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a:xfrm>
            <a:off x="8229600" y="6477000"/>
            <a:ext cx="762000" cy="247650"/>
          </a:xfrm>
        </p:spPr>
        <p:txBody>
          <a:bodyPr/>
          <a:lstStyle>
            <a:lvl1pPr>
              <a:defRPr/>
            </a:lvl1pPr>
          </a:lstStyle>
          <a:p>
            <a:pPr>
              <a:defRPr/>
            </a:pPr>
            <a:fld id="{D7979C6F-1F35-49E1-B1F6-F46896729E5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lang="ru-RU"/>
              <a:t>Образец заголовка</a:t>
            </a:r>
            <a:endParaRPr lang="en-US"/>
          </a:p>
        </p:txBody>
      </p:sp>
      <p:sp>
        <p:nvSpPr>
          <p:cNvPr id="3" name="Дата 10"/>
          <p:cNvSpPr>
            <a:spLocks noGrp="1"/>
          </p:cNvSpPr>
          <p:nvPr>
            <p:ph type="dt" sz="half" idx="10"/>
          </p:nvPr>
        </p:nvSpPr>
        <p:spPr/>
        <p:txBody>
          <a:bodyPr/>
          <a:lstStyle>
            <a:lvl1pPr>
              <a:defRPr/>
            </a:lvl1pPr>
          </a:lstStyle>
          <a:p>
            <a:pPr>
              <a:defRPr/>
            </a:pPr>
            <a:endParaRPr lang="ru-RU"/>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E78DE674-AF71-4572-ADCC-8B0224CCF1B5}"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2"/>
          <p:cNvSpPr>
            <a:spLocks noGrp="1"/>
          </p:cNvSpPr>
          <p:nvPr>
            <p:ph type="dt" sz="half" idx="10"/>
          </p:nvPr>
        </p:nvSpPr>
        <p:spPr/>
        <p:txBody>
          <a:bodyPr/>
          <a:lstStyle>
            <a:lvl1pPr>
              <a:defRPr/>
            </a:lvl1pPr>
          </a:lstStyle>
          <a:p>
            <a:pPr>
              <a:defRPr/>
            </a:pPr>
            <a:endParaRPr lang="ru-RU"/>
          </a:p>
        </p:txBody>
      </p:sp>
      <p:sp>
        <p:nvSpPr>
          <p:cNvPr id="3" name="Нижний колонтитул 23"/>
          <p:cNvSpPr>
            <a:spLocks noGrp="1"/>
          </p:cNvSpPr>
          <p:nvPr>
            <p:ph type="ftr" sz="quarter" idx="11"/>
          </p:nvPr>
        </p:nvSpPr>
        <p:spPr/>
        <p:txBody>
          <a:bodyPr/>
          <a:lstStyle>
            <a:lvl1pPr>
              <a:defRPr/>
            </a:lvl1pPr>
          </a:lstStyle>
          <a:p>
            <a:pPr>
              <a:defRPr/>
            </a:pPr>
            <a:endParaRPr lang="ru-RU"/>
          </a:p>
        </p:txBody>
      </p:sp>
      <p:sp>
        <p:nvSpPr>
          <p:cNvPr id="4" name="Номер слайда 6"/>
          <p:cNvSpPr>
            <a:spLocks noGrp="1"/>
          </p:cNvSpPr>
          <p:nvPr>
            <p:ph type="sldNum" sz="quarter" idx="12"/>
          </p:nvPr>
        </p:nvSpPr>
        <p:spPr/>
        <p:txBody>
          <a:bodyPr/>
          <a:lstStyle>
            <a:lvl1pPr>
              <a:defRPr/>
            </a:lvl1pPr>
          </a:lstStyle>
          <a:p>
            <a:pPr>
              <a:defRPr/>
            </a:pPr>
            <a:fld id="{C7B23F46-5285-422A-AA12-D688DBC8250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Заголовок 11"/>
          <p:cNvSpPr>
            <a:spLocks noGrp="1"/>
          </p:cNvSpPr>
          <p:nvPr>
            <p:ph type="title"/>
          </p:nvPr>
        </p:nvSpPr>
        <p:spPr>
          <a:xfrm>
            <a:off x="457200" y="5486400"/>
            <a:ext cx="8458200" cy="520700"/>
          </a:xfrm>
        </p:spPr>
        <p:txBody>
          <a:bodyPr/>
          <a:lstStyle>
            <a:lvl1pPr algn="l">
              <a:buNone/>
              <a:defRPr sz="2000" b="1"/>
            </a:lvl1pPr>
          </a:lstStyle>
          <a:p>
            <a:r>
              <a:rPr lang="ru-RU"/>
              <a:t>Образец заголовка</a:t>
            </a:r>
            <a:endParaRPr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Дата 24"/>
          <p:cNvSpPr>
            <a:spLocks noGrp="1"/>
          </p:cNvSpPr>
          <p:nvPr>
            <p:ph type="dt" sz="half" idx="10"/>
          </p:nvPr>
        </p:nvSpPr>
        <p:spPr/>
        <p:txBody>
          <a:bodyPr/>
          <a:lstStyle>
            <a:lvl1pPr>
              <a:defRPr/>
            </a:lvl1pPr>
          </a:lstStyle>
          <a:p>
            <a:pPr>
              <a:defRPr/>
            </a:pPr>
            <a:endParaRPr lang="ru-RU"/>
          </a:p>
        </p:txBody>
      </p:sp>
      <p:sp>
        <p:nvSpPr>
          <p:cNvPr id="7" name="Нижний колонтитул 28"/>
          <p:cNvSpPr>
            <a:spLocks noGrp="1"/>
          </p:cNvSpPr>
          <p:nvPr>
            <p:ph type="ftr" sz="quarter" idx="11"/>
          </p:nvPr>
        </p:nvSpPr>
        <p:spPr/>
        <p:txBody>
          <a:bodyPr/>
          <a:lstStyle>
            <a:lvl1pPr>
              <a:defRPr/>
            </a:lvl1pPr>
          </a:lstStyle>
          <a:p>
            <a:pPr>
              <a:defRPr/>
            </a:pPr>
            <a:endParaRPr lang="ru-RU"/>
          </a:p>
        </p:txBody>
      </p:sp>
      <p:sp>
        <p:nvSpPr>
          <p:cNvPr id="8" name="Номер слайда 6"/>
          <p:cNvSpPr>
            <a:spLocks noGrp="1"/>
          </p:cNvSpPr>
          <p:nvPr>
            <p:ph type="sldNum" sz="quarter" idx="12"/>
          </p:nvPr>
        </p:nvSpPr>
        <p:spPr/>
        <p:txBody>
          <a:bodyPr/>
          <a:lstStyle>
            <a:lvl1pPr>
              <a:defRPr/>
            </a:lvl1pPr>
          </a:lstStyle>
          <a:p>
            <a:pPr>
              <a:defRPr/>
            </a:pPr>
            <a:fld id="{61FB1EAD-C941-44B4-B441-E848784C4781}"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ru-RU" noProof="0"/>
              <a:t>Вставка рисунка</a:t>
            </a:r>
            <a:endParaRPr lang="en-US" noProof="0" dirty="0"/>
          </a:p>
        </p:txBody>
      </p:sp>
      <p:sp>
        <p:nvSpPr>
          <p:cNvPr id="17" name="Заголовок 16"/>
          <p:cNvSpPr>
            <a:spLocks noGrp="1"/>
          </p:cNvSpPr>
          <p:nvPr>
            <p:ph type="title"/>
          </p:nvPr>
        </p:nvSpPr>
        <p:spPr>
          <a:xfrm>
            <a:off x="381000" y="4993760"/>
            <a:ext cx="5867400" cy="522288"/>
          </a:xfrm>
        </p:spPr>
        <p:txBody>
          <a:bodyPr/>
          <a:lstStyle>
            <a:lvl1pPr algn="l">
              <a:buNone/>
              <a:defRPr sz="2000" b="1"/>
            </a:lvl1pPr>
          </a:lstStyle>
          <a:p>
            <a:r>
              <a:rPr lang="ru-RU"/>
              <a:t>Образец заголовка</a:t>
            </a:r>
            <a:endParaRPr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ru-RU"/>
              <a:t>Образец текста</a:t>
            </a:r>
          </a:p>
        </p:txBody>
      </p:sp>
      <p:sp>
        <p:nvSpPr>
          <p:cNvPr id="5" name="Дата 6"/>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30"/>
          <p:cNvSpPr>
            <a:spLocks noGrp="1"/>
          </p:cNvSpPr>
          <p:nvPr>
            <p:ph type="sldNum" sz="quarter" idx="12"/>
          </p:nvPr>
        </p:nvSpPr>
        <p:spPr/>
        <p:txBody>
          <a:bodyPr/>
          <a:lstStyle>
            <a:lvl1pPr>
              <a:defRPr/>
            </a:lvl1pPr>
          </a:lstStyle>
          <a:p>
            <a:pPr>
              <a:defRPr/>
            </a:pPr>
            <a:fld id="{52E02580-0AA8-4260-9FA8-5C653228FB7A}"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4101" name="Текст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3CFF8B18-AB20-40A1-8B01-7FB6B37F512B}" type="slidenum">
              <a:rPr lang="ru-RU"/>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lang="ru-RU"/>
              <a:t>Образец заголовка</a:t>
            </a:r>
            <a:endParaRPr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78" r:id="rId4"/>
    <p:sldLayoutId id="2147483784" r:id="rId5"/>
    <p:sldLayoutId id="2147483779" r:id="rId6"/>
    <p:sldLayoutId id="2147483785" r:id="rId7"/>
    <p:sldLayoutId id="2147483786" r:id="rId8"/>
    <p:sldLayoutId id="2147483787" r:id="rId9"/>
    <p:sldLayoutId id="2147483780" r:id="rId10"/>
    <p:sldLayoutId id="2147483788" r:id="rId11"/>
    <p:sldLayoutId id="2147483790" r:id="rId12"/>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hyperlink" Target="http://www-th.bo.infn.it/tunguska/99-NewMap.htm" TargetMode="Externa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3.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hyperlink" Target="http://asteroidhazard.pro/" TargetMode="Externa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astrophoto.com/meteor.htm"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23850" y="404813"/>
            <a:ext cx="1771650" cy="1165225"/>
          </a:xfrm>
          <a:prstGeom prst="rect">
            <a:avLst/>
          </a:prstGeom>
          <a:noFill/>
          <a:ln w="9525">
            <a:noFill/>
            <a:miter lim="800000"/>
            <a:headEnd/>
            <a:tailEnd/>
          </a:ln>
        </p:spPr>
      </p:pic>
      <p:sp>
        <p:nvSpPr>
          <p:cNvPr id="15364" name="TextBox 3"/>
          <p:cNvSpPr txBox="1">
            <a:spLocks noChangeArrowheads="1"/>
          </p:cNvSpPr>
          <p:nvPr/>
        </p:nvSpPr>
        <p:spPr bwMode="auto">
          <a:xfrm>
            <a:off x="2339752" y="260648"/>
            <a:ext cx="6804248" cy="1477328"/>
          </a:xfrm>
          <a:prstGeom prst="rect">
            <a:avLst/>
          </a:prstGeom>
          <a:noFill/>
          <a:ln w="9525">
            <a:noFill/>
            <a:miter lim="800000"/>
            <a:headEnd/>
            <a:tailEnd/>
          </a:ln>
        </p:spPr>
        <p:txBody>
          <a:bodyPr wrap="square">
            <a:spAutoFit/>
          </a:bodyPr>
          <a:lstStyle/>
          <a:p>
            <a:r>
              <a:rPr lang="ru-RU" sz="3000" dirty="0"/>
              <a:t>Численное моделирование</a:t>
            </a:r>
          </a:p>
          <a:p>
            <a:r>
              <a:rPr lang="ru-RU" sz="3000" dirty="0"/>
              <a:t>последствий падения на Землю</a:t>
            </a:r>
          </a:p>
          <a:p>
            <a:r>
              <a:rPr lang="ru-RU" sz="3000" dirty="0"/>
              <a:t>космических тел </a:t>
            </a:r>
          </a:p>
        </p:txBody>
      </p:sp>
      <p:sp>
        <p:nvSpPr>
          <p:cNvPr id="15365" name="TextBox 4"/>
          <p:cNvSpPr txBox="1">
            <a:spLocks noChangeArrowheads="1"/>
          </p:cNvSpPr>
          <p:nvPr/>
        </p:nvSpPr>
        <p:spPr bwMode="auto">
          <a:xfrm>
            <a:off x="4211961" y="2415242"/>
            <a:ext cx="1728192" cy="647700"/>
          </a:xfrm>
          <a:prstGeom prst="rect">
            <a:avLst/>
          </a:prstGeom>
          <a:noFill/>
          <a:ln w="9525">
            <a:noFill/>
            <a:miter lim="800000"/>
            <a:headEnd/>
            <a:tailEnd/>
          </a:ln>
        </p:spPr>
        <p:txBody>
          <a:bodyPr wrap="square">
            <a:spAutoFit/>
          </a:bodyPr>
          <a:lstStyle/>
          <a:p>
            <a:r>
              <a:rPr lang="ru-RU" dirty="0"/>
              <a:t>В. Шувалов</a:t>
            </a:r>
          </a:p>
          <a:p>
            <a:endParaRPr lang="ru-RU" dirty="0"/>
          </a:p>
        </p:txBody>
      </p:sp>
      <p:pic>
        <p:nvPicPr>
          <p:cNvPr id="8194" name="Picture 2">
            <a:extLst>
              <a:ext uri="{FF2B5EF4-FFF2-40B4-BE49-F238E27FC236}">
                <a16:creationId xmlns:a16="http://schemas.microsoft.com/office/drawing/2014/main" id="{05F139B0-1851-43DE-8B0D-FCA8696C8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827" y="2443660"/>
            <a:ext cx="4979623" cy="37347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290EAF9-0A85-42D9-92B4-30AB40C3D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442" y="188640"/>
            <a:ext cx="3855198" cy="6552728"/>
          </a:xfrm>
          <a:prstGeom prst="rect">
            <a:avLst/>
          </a:prstGeom>
        </p:spPr>
      </p:pic>
      <p:sp>
        <p:nvSpPr>
          <p:cNvPr id="5" name="TextBox 4">
            <a:extLst>
              <a:ext uri="{FF2B5EF4-FFF2-40B4-BE49-F238E27FC236}">
                <a16:creationId xmlns:a16="http://schemas.microsoft.com/office/drawing/2014/main" id="{FD270355-D0A6-4560-AB70-B69E620CA25F}"/>
              </a:ext>
            </a:extLst>
          </p:cNvPr>
          <p:cNvSpPr txBox="1"/>
          <p:nvPr/>
        </p:nvSpPr>
        <p:spPr>
          <a:xfrm>
            <a:off x="4355976" y="4077072"/>
            <a:ext cx="4572000" cy="2308324"/>
          </a:xfrm>
          <a:prstGeom prst="rect">
            <a:avLst/>
          </a:prstGeom>
          <a:noFill/>
        </p:spPr>
        <p:txBody>
          <a:bodyPr wrap="square">
            <a:spAutoFit/>
          </a:bodyPr>
          <a:lstStyle/>
          <a:p>
            <a:r>
              <a:rPr lang="ru-RU" sz="1200" dirty="0"/>
              <a:t>Зависимости от высоты полета Н энергии метеороида или его фрагментов (коричневая линия), полной (сплошная оранжевая линия) и кинетической вдоль траектории (пунктирная оранжевая линия) энергии паров , полной (сплошная синяя линия) и кинетической вдоль траектории (пунктирная синяя линия) энергии ударно-сжатого воздуха и скорости метеора (зеленая кривая) при падении метеороида диаметром D=50 м (а), 20 м (б) и 30 м (в)  под углом 45 градусов. Все энергии отнесены к начальной энергии метеороида, а скорость отнесена к начальной скорости метеороида.</a:t>
            </a:r>
          </a:p>
        </p:txBody>
      </p:sp>
      <p:sp>
        <p:nvSpPr>
          <p:cNvPr id="7" name="TextBox 6">
            <a:extLst>
              <a:ext uri="{FF2B5EF4-FFF2-40B4-BE49-F238E27FC236}">
                <a16:creationId xmlns:a16="http://schemas.microsoft.com/office/drawing/2014/main" id="{E6F81B43-21BB-427D-BA0C-DB95A5D74792}"/>
              </a:ext>
            </a:extLst>
          </p:cNvPr>
          <p:cNvSpPr txBox="1"/>
          <p:nvPr/>
        </p:nvSpPr>
        <p:spPr>
          <a:xfrm>
            <a:off x="4427984" y="472604"/>
            <a:ext cx="4153701" cy="646331"/>
          </a:xfrm>
          <a:prstGeom prst="rect">
            <a:avLst/>
          </a:prstGeom>
          <a:noFill/>
        </p:spPr>
        <p:txBody>
          <a:bodyPr wrap="none" rtlCol="0">
            <a:spAutoFit/>
          </a:bodyPr>
          <a:lstStyle/>
          <a:p>
            <a:r>
              <a:rPr lang="ru-RU" dirty="0"/>
              <a:t>Выделение энергии в атмосфере</a:t>
            </a:r>
          </a:p>
          <a:p>
            <a:r>
              <a:rPr lang="ru-RU" dirty="0"/>
              <a:t>При «метеорных взрывах»</a:t>
            </a:r>
          </a:p>
        </p:txBody>
      </p:sp>
    </p:spTree>
    <p:extLst>
      <p:ext uri="{BB962C8B-B14F-4D97-AF65-F5344CB8AC3E}">
        <p14:creationId xmlns:p14="http://schemas.microsoft.com/office/powerpoint/2010/main" val="2943009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E32870F-62A4-4237-88EC-0A5F376D53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526" y="1142153"/>
            <a:ext cx="3672408" cy="4573695"/>
          </a:xfrm>
          <a:prstGeom prst="rect">
            <a:avLst/>
          </a:prstGeom>
        </p:spPr>
      </p:pic>
      <p:sp>
        <p:nvSpPr>
          <p:cNvPr id="5" name="TextBox 4">
            <a:extLst>
              <a:ext uri="{FF2B5EF4-FFF2-40B4-BE49-F238E27FC236}">
                <a16:creationId xmlns:a16="http://schemas.microsoft.com/office/drawing/2014/main" id="{D75A2D90-7103-4F29-81AF-2877B59BA1A3}"/>
              </a:ext>
            </a:extLst>
          </p:cNvPr>
          <p:cNvSpPr txBox="1"/>
          <p:nvPr/>
        </p:nvSpPr>
        <p:spPr>
          <a:xfrm>
            <a:off x="3975906" y="3861048"/>
            <a:ext cx="4572000" cy="1934056"/>
          </a:xfrm>
          <a:prstGeom prst="rect">
            <a:avLst/>
          </a:prstGeom>
          <a:noFill/>
        </p:spPr>
        <p:txBody>
          <a:bodyPr wrap="square">
            <a:spAutoFit/>
          </a:bodyPr>
          <a:lstStyle/>
          <a:p>
            <a:pPr marL="337661" algn="just">
              <a:lnSpc>
                <a:spcPct val="150000"/>
              </a:lnSpc>
              <a:spcAft>
                <a:spcPts val="600"/>
              </a:spcAft>
            </a:pPr>
            <a:r>
              <a:rPr lang="ru-RU" sz="900" dirty="0">
                <a:ea typeface="Calibri" panose="020F0502020204030204" pitchFamily="34" charset="0"/>
                <a:cs typeface="Times New Roman" panose="02020603050405020304" pitchFamily="18" charset="0"/>
              </a:rPr>
              <a:t>Зависимости от высоты полета </a:t>
            </a:r>
            <a:r>
              <a:rPr lang="ru-RU" sz="900" i="1" dirty="0">
                <a:ea typeface="Calibri" panose="020F0502020204030204" pitchFamily="34" charset="0"/>
                <a:cs typeface="Times New Roman" panose="02020603050405020304" pitchFamily="18" charset="0"/>
              </a:rPr>
              <a:t>Н</a:t>
            </a:r>
            <a:r>
              <a:rPr lang="ru-RU" sz="900" dirty="0">
                <a:ea typeface="Calibri" panose="020F0502020204030204" pitchFamily="34" charset="0"/>
                <a:cs typeface="Times New Roman" panose="02020603050405020304" pitchFamily="18" charset="0"/>
              </a:rPr>
              <a:t> интенсивности потери энергии метеороидами с начальным размером </a:t>
            </a:r>
            <a:r>
              <a:rPr lang="en-US" sz="900" i="1" dirty="0">
                <a:ea typeface="Calibri" panose="020F0502020204030204" pitchFamily="34" charset="0"/>
                <a:cs typeface="Times New Roman" panose="02020603050405020304" pitchFamily="18" charset="0"/>
              </a:rPr>
              <a:t>D</a:t>
            </a:r>
            <a:r>
              <a:rPr lang="ru-RU" sz="900" dirty="0">
                <a:ea typeface="Calibri" panose="020F0502020204030204" pitchFamily="34" charset="0"/>
                <a:cs typeface="Times New Roman" panose="02020603050405020304" pitchFamily="18" charset="0"/>
              </a:rPr>
              <a:t>=20 и 50 м </a:t>
            </a:r>
            <a:r>
              <a:rPr lang="en-US" sz="900" i="1" dirty="0" err="1">
                <a:ea typeface="Calibri" panose="020F0502020204030204" pitchFamily="34" charset="0"/>
                <a:cs typeface="Times New Roman" panose="02020603050405020304" pitchFamily="18" charset="0"/>
              </a:rPr>
              <a:t>dE</a:t>
            </a:r>
            <a:r>
              <a:rPr lang="en-US" sz="900" i="1" baseline="-25000" dirty="0" err="1">
                <a:ea typeface="Calibri" panose="020F0502020204030204" pitchFamily="34" charset="0"/>
                <a:cs typeface="Times New Roman" panose="02020603050405020304" pitchFamily="18" charset="0"/>
              </a:rPr>
              <a:t>m</a:t>
            </a:r>
            <a:r>
              <a:rPr lang="ru-RU" sz="900" i="1" dirty="0">
                <a:ea typeface="Calibri" panose="020F0502020204030204" pitchFamily="34" charset="0"/>
                <a:cs typeface="Times New Roman" panose="02020603050405020304" pitchFamily="18" charset="0"/>
              </a:rPr>
              <a:t>/</a:t>
            </a:r>
            <a:r>
              <a:rPr lang="en-US" sz="900" i="1" dirty="0" err="1">
                <a:ea typeface="Calibri" panose="020F0502020204030204" pitchFamily="34" charset="0"/>
                <a:cs typeface="Times New Roman" panose="02020603050405020304" pitchFamily="18" charset="0"/>
              </a:rPr>
              <a:t>dH</a:t>
            </a:r>
            <a:r>
              <a:rPr lang="en-US" sz="900" dirty="0">
                <a:ea typeface="Calibri" panose="020F0502020204030204" pitchFamily="34" charset="0"/>
                <a:cs typeface="Times New Roman" panose="02020603050405020304" pitchFamily="18" charset="0"/>
              </a:rPr>
              <a:t> </a:t>
            </a:r>
            <a:r>
              <a:rPr lang="ru-RU" sz="900" dirty="0">
                <a:ea typeface="Calibri" panose="020F0502020204030204" pitchFamily="34" charset="0"/>
                <a:cs typeface="Times New Roman" panose="02020603050405020304" pitchFamily="18" charset="0"/>
              </a:rPr>
              <a:t>(толстые черные линии) и интенсивности выделения энергии в воздухе </a:t>
            </a:r>
            <a:r>
              <a:rPr lang="en-US" sz="900" i="1" dirty="0" err="1">
                <a:ea typeface="Calibri" panose="020F0502020204030204" pitchFamily="34" charset="0"/>
                <a:cs typeface="Times New Roman" panose="02020603050405020304" pitchFamily="18" charset="0"/>
              </a:rPr>
              <a:t>dE</a:t>
            </a:r>
            <a:r>
              <a:rPr lang="en-US" sz="900" i="1" baseline="-25000" dirty="0" err="1">
                <a:ea typeface="Calibri" panose="020F0502020204030204" pitchFamily="34" charset="0"/>
                <a:cs typeface="Times New Roman" panose="02020603050405020304" pitchFamily="18" charset="0"/>
              </a:rPr>
              <a:t>a</a:t>
            </a:r>
            <a:r>
              <a:rPr lang="ru-RU" sz="900" i="1" dirty="0">
                <a:ea typeface="Calibri" panose="020F0502020204030204" pitchFamily="34" charset="0"/>
                <a:cs typeface="Times New Roman" panose="02020603050405020304" pitchFamily="18" charset="0"/>
              </a:rPr>
              <a:t>/</a:t>
            </a:r>
            <a:r>
              <a:rPr lang="en-US" sz="900" i="1" dirty="0" err="1">
                <a:ea typeface="Calibri" panose="020F0502020204030204" pitchFamily="34" charset="0"/>
                <a:cs typeface="Times New Roman" panose="02020603050405020304" pitchFamily="18" charset="0"/>
              </a:rPr>
              <a:t>dH</a:t>
            </a:r>
            <a:r>
              <a:rPr lang="ru-RU" sz="900" dirty="0">
                <a:ea typeface="Calibri" panose="020F0502020204030204" pitchFamily="34" charset="0"/>
                <a:cs typeface="Times New Roman" panose="02020603050405020304" pitchFamily="18" charset="0"/>
              </a:rPr>
              <a:t> (толстые серые линии). </a:t>
            </a:r>
            <a:r>
              <a:rPr lang="en-US" sz="900" i="1" dirty="0" err="1">
                <a:ea typeface="Calibri" panose="020F0502020204030204" pitchFamily="34" charset="0"/>
                <a:cs typeface="Times New Roman" panose="02020603050405020304" pitchFamily="18" charset="0"/>
              </a:rPr>
              <a:t>E</a:t>
            </a:r>
            <a:r>
              <a:rPr lang="en-US" sz="900" i="1" baseline="-25000" dirty="0" err="1">
                <a:ea typeface="Calibri" panose="020F0502020204030204" pitchFamily="34" charset="0"/>
                <a:cs typeface="Times New Roman" panose="02020603050405020304" pitchFamily="18" charset="0"/>
              </a:rPr>
              <a:t>m</a:t>
            </a:r>
            <a:r>
              <a:rPr lang="ru-RU" sz="900" i="1" dirty="0">
                <a:ea typeface="Calibri" panose="020F0502020204030204" pitchFamily="34" charset="0"/>
                <a:cs typeface="Times New Roman" panose="02020603050405020304" pitchFamily="18" charset="0"/>
              </a:rPr>
              <a:t>(</a:t>
            </a:r>
            <a:r>
              <a:rPr lang="en-US" sz="900" i="1" dirty="0">
                <a:ea typeface="Calibri" panose="020F0502020204030204" pitchFamily="34" charset="0"/>
                <a:cs typeface="Times New Roman" panose="02020603050405020304" pitchFamily="18" charset="0"/>
              </a:rPr>
              <a:t>H</a:t>
            </a:r>
            <a:r>
              <a:rPr lang="ru-RU" sz="900" i="1" dirty="0">
                <a:ea typeface="Calibri" panose="020F0502020204030204" pitchFamily="34" charset="0"/>
                <a:cs typeface="Times New Roman" panose="02020603050405020304" pitchFamily="18" charset="0"/>
              </a:rPr>
              <a:t>) </a:t>
            </a:r>
            <a:r>
              <a:rPr lang="ru-RU" sz="900" dirty="0">
                <a:ea typeface="Calibri" panose="020F0502020204030204" pitchFamily="34" charset="0"/>
                <a:cs typeface="Times New Roman" panose="02020603050405020304" pitchFamily="18" charset="0"/>
              </a:rPr>
              <a:t>и </a:t>
            </a:r>
            <a:r>
              <a:rPr lang="en-US" sz="900" i="1" dirty="0" err="1">
                <a:ea typeface="Calibri" panose="020F0502020204030204" pitchFamily="34" charset="0"/>
                <a:cs typeface="Times New Roman" panose="02020603050405020304" pitchFamily="18" charset="0"/>
              </a:rPr>
              <a:t>E</a:t>
            </a:r>
            <a:r>
              <a:rPr lang="en-US" sz="900" i="1" baseline="-25000" dirty="0" err="1">
                <a:ea typeface="Calibri" panose="020F0502020204030204" pitchFamily="34" charset="0"/>
                <a:cs typeface="Times New Roman" panose="02020603050405020304" pitchFamily="18" charset="0"/>
              </a:rPr>
              <a:t>a</a:t>
            </a:r>
            <a:r>
              <a:rPr lang="ru-RU" sz="900" i="1" dirty="0">
                <a:ea typeface="Calibri" panose="020F0502020204030204" pitchFamily="34" charset="0"/>
                <a:cs typeface="Times New Roman" panose="02020603050405020304" pitchFamily="18" charset="0"/>
              </a:rPr>
              <a:t>(</a:t>
            </a:r>
            <a:r>
              <a:rPr lang="en-US" sz="900" i="1" dirty="0">
                <a:ea typeface="Calibri" panose="020F0502020204030204" pitchFamily="34" charset="0"/>
                <a:cs typeface="Times New Roman" panose="02020603050405020304" pitchFamily="18" charset="0"/>
              </a:rPr>
              <a:t>H</a:t>
            </a:r>
            <a:r>
              <a:rPr lang="ru-RU" sz="900" i="1" dirty="0">
                <a:ea typeface="Calibri" panose="020F0502020204030204" pitchFamily="34" charset="0"/>
                <a:cs typeface="Times New Roman" panose="02020603050405020304" pitchFamily="18" charset="0"/>
              </a:rPr>
              <a:t>)</a:t>
            </a:r>
            <a:r>
              <a:rPr lang="ru-RU" sz="900" dirty="0">
                <a:ea typeface="Calibri" panose="020F0502020204030204" pitchFamily="34" charset="0"/>
                <a:cs typeface="Times New Roman" panose="02020603050405020304" pitchFamily="18" charset="0"/>
              </a:rPr>
              <a:t> – зависимости энергии конденсированного вещества метеороида </a:t>
            </a:r>
            <a:r>
              <a:rPr lang="en-US" sz="900" i="1" dirty="0" err="1">
                <a:ea typeface="Calibri" panose="020F0502020204030204" pitchFamily="34" charset="0"/>
                <a:cs typeface="Times New Roman" panose="02020603050405020304" pitchFamily="18" charset="0"/>
              </a:rPr>
              <a:t>E</a:t>
            </a:r>
            <a:r>
              <a:rPr lang="en-US" sz="900" i="1" baseline="-25000" dirty="0" err="1">
                <a:ea typeface="Calibri" panose="020F0502020204030204" pitchFamily="34" charset="0"/>
                <a:cs typeface="Times New Roman" panose="02020603050405020304" pitchFamily="18" charset="0"/>
              </a:rPr>
              <a:t>m</a:t>
            </a:r>
            <a:r>
              <a:rPr lang="ru-RU" sz="900" dirty="0">
                <a:ea typeface="Calibri" panose="020F0502020204030204" pitchFamily="34" charset="0"/>
                <a:cs typeface="Times New Roman" panose="02020603050405020304" pitchFamily="18" charset="0"/>
              </a:rPr>
              <a:t> и воздуха </a:t>
            </a:r>
            <a:r>
              <a:rPr lang="en-US" sz="900" i="1" dirty="0" err="1">
                <a:ea typeface="Calibri" panose="020F0502020204030204" pitchFamily="34" charset="0"/>
                <a:cs typeface="Times New Roman" panose="02020603050405020304" pitchFamily="18" charset="0"/>
              </a:rPr>
              <a:t>E</a:t>
            </a:r>
            <a:r>
              <a:rPr lang="en-US" sz="900" i="1" baseline="-25000" dirty="0" err="1">
                <a:ea typeface="Calibri" panose="020F0502020204030204" pitchFamily="34" charset="0"/>
                <a:cs typeface="Times New Roman" panose="02020603050405020304" pitchFamily="18" charset="0"/>
              </a:rPr>
              <a:t>a</a:t>
            </a:r>
            <a:r>
              <a:rPr lang="ru-RU" sz="900" dirty="0">
                <a:ea typeface="Calibri" panose="020F0502020204030204" pitchFamily="34" charset="0"/>
                <a:cs typeface="Times New Roman" panose="02020603050405020304" pitchFamily="18" charset="0"/>
              </a:rPr>
              <a:t> от высоты полета </a:t>
            </a:r>
            <a:r>
              <a:rPr lang="en-US" sz="900" i="1" dirty="0">
                <a:ea typeface="Calibri" panose="020F0502020204030204" pitchFamily="34" charset="0"/>
                <a:cs typeface="Times New Roman" panose="02020603050405020304" pitchFamily="18" charset="0"/>
              </a:rPr>
              <a:t>H</a:t>
            </a:r>
            <a:r>
              <a:rPr lang="ru-RU" sz="900" dirty="0">
                <a:ea typeface="Calibri" panose="020F0502020204030204" pitchFamily="34" charset="0"/>
                <a:cs typeface="Times New Roman" panose="02020603050405020304" pitchFamily="18" charset="0"/>
              </a:rPr>
              <a:t>.</a:t>
            </a:r>
            <a:r>
              <a:rPr lang="ru-RU" sz="900" i="1" dirty="0">
                <a:ea typeface="Calibri" panose="020F0502020204030204" pitchFamily="34" charset="0"/>
                <a:cs typeface="Times New Roman" panose="02020603050405020304" pitchFamily="18" charset="0"/>
              </a:rPr>
              <a:t> </a:t>
            </a:r>
            <a:r>
              <a:rPr lang="ru-RU" sz="900" dirty="0">
                <a:ea typeface="Calibri" panose="020F0502020204030204" pitchFamily="34" charset="0"/>
                <a:cs typeface="Times New Roman" panose="02020603050405020304" pitchFamily="18" charset="0"/>
              </a:rPr>
              <a:t>Тонкие черные кривые показывают распределение энергии воздуха по высоте </a:t>
            </a:r>
            <a:r>
              <a:rPr lang="en-US" sz="900" i="1" dirty="0">
                <a:ea typeface="Calibri" panose="020F0502020204030204" pitchFamily="34" charset="0"/>
                <a:cs typeface="Times New Roman" panose="02020603050405020304" pitchFamily="18" charset="0"/>
              </a:rPr>
              <a:t>h</a:t>
            </a:r>
            <a:r>
              <a:rPr lang="en-US" sz="900" dirty="0">
                <a:ea typeface="Calibri" panose="020F0502020204030204" pitchFamily="34" charset="0"/>
                <a:cs typeface="Times New Roman" panose="02020603050405020304" pitchFamily="18" charset="0"/>
              </a:rPr>
              <a:t> </a:t>
            </a:r>
            <a:r>
              <a:rPr lang="ru-RU" sz="900" dirty="0">
                <a:ea typeface="Calibri" panose="020F0502020204030204" pitchFamily="34" charset="0"/>
                <a:cs typeface="Times New Roman" panose="02020603050405020304" pitchFamily="18" charset="0"/>
              </a:rPr>
              <a:t>в момент времени, когда пары затормозились. Все энергии отнесены к начальной энергии метеороида </a:t>
            </a:r>
            <a:r>
              <a:rPr lang="ru-RU" sz="900" i="1" dirty="0">
                <a:ea typeface="Calibri" panose="020F0502020204030204" pitchFamily="34" charset="0"/>
                <a:cs typeface="Times New Roman" panose="02020603050405020304" pitchFamily="18" charset="0"/>
              </a:rPr>
              <a:t>Е</a:t>
            </a:r>
            <a:r>
              <a:rPr lang="en-US" sz="900" i="1" baseline="-25000" dirty="0">
                <a:ea typeface="Calibri" panose="020F0502020204030204" pitchFamily="34" charset="0"/>
                <a:cs typeface="Times New Roman" panose="02020603050405020304" pitchFamily="18" charset="0"/>
              </a:rPr>
              <a:t>m</a:t>
            </a:r>
            <a:r>
              <a:rPr lang="ru-RU" sz="900" i="1" baseline="-25000" dirty="0">
                <a:ea typeface="Calibri" panose="020F0502020204030204" pitchFamily="34" charset="0"/>
                <a:cs typeface="Times New Roman" panose="02020603050405020304" pitchFamily="18" charset="0"/>
              </a:rPr>
              <a:t>0</a:t>
            </a:r>
            <a:r>
              <a:rPr lang="ru-RU" sz="900" dirty="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3B328260-964A-4E40-8B21-1C180B0A7250}"/>
              </a:ext>
            </a:extLst>
          </p:cNvPr>
          <p:cNvSpPr txBox="1"/>
          <p:nvPr/>
        </p:nvSpPr>
        <p:spPr>
          <a:xfrm>
            <a:off x="4301970" y="1322767"/>
            <a:ext cx="4572000" cy="715581"/>
          </a:xfrm>
          <a:prstGeom prst="rect">
            <a:avLst/>
          </a:prstGeom>
          <a:noFill/>
        </p:spPr>
        <p:txBody>
          <a:bodyPr wrap="square">
            <a:spAutoFit/>
          </a:bodyPr>
          <a:lstStyle/>
          <a:p>
            <a:r>
              <a:rPr lang="ru-RU" sz="1350" dirty="0">
                <a:ea typeface="Calibri" panose="020F0502020204030204" pitchFamily="34" charset="0"/>
              </a:rPr>
              <a:t>Три кривые, которые в том или ином смысле могут ассоциироваться с энерговыделением в атмосфере. </a:t>
            </a:r>
            <a:endParaRPr lang="ru-RU" dirty="0"/>
          </a:p>
        </p:txBody>
      </p:sp>
      <p:pic>
        <p:nvPicPr>
          <p:cNvPr id="8" name="Рисунок 7">
            <a:extLst>
              <a:ext uri="{FF2B5EF4-FFF2-40B4-BE49-F238E27FC236}">
                <a16:creationId xmlns:a16="http://schemas.microsoft.com/office/drawing/2014/main" id="{B976F446-609B-40F0-A58A-0A7E80F486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498" y="1142153"/>
            <a:ext cx="3672408" cy="4573695"/>
          </a:xfrm>
          <a:prstGeom prst="rect">
            <a:avLst/>
          </a:prstGeom>
        </p:spPr>
      </p:pic>
    </p:spTree>
    <p:extLst>
      <p:ext uri="{BB962C8B-B14F-4D97-AF65-F5344CB8AC3E}">
        <p14:creationId xmlns:p14="http://schemas.microsoft.com/office/powerpoint/2010/main" val="3453941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nguska_all">
            <a:hlinkClick r:id="" action="ppaction://media"/>
            <a:extLst>
              <a:ext uri="{FF2B5EF4-FFF2-40B4-BE49-F238E27FC236}">
                <a16:creationId xmlns:a16="http://schemas.microsoft.com/office/drawing/2014/main" id="{425A2027-D5EF-401D-BE1F-8739BEBFFF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524000"/>
            <a:ext cx="4572000" cy="3810000"/>
          </a:xfrm>
          <a:prstGeom prst="rect">
            <a:avLst/>
          </a:prstGeom>
        </p:spPr>
      </p:pic>
      <p:sp>
        <p:nvSpPr>
          <p:cNvPr id="3" name="TextBox 2">
            <a:extLst>
              <a:ext uri="{FF2B5EF4-FFF2-40B4-BE49-F238E27FC236}">
                <a16:creationId xmlns:a16="http://schemas.microsoft.com/office/drawing/2014/main" id="{9F9FB331-F701-4A61-8880-24362F16336C}"/>
              </a:ext>
            </a:extLst>
          </p:cNvPr>
          <p:cNvSpPr txBox="1"/>
          <p:nvPr/>
        </p:nvSpPr>
        <p:spPr>
          <a:xfrm>
            <a:off x="2280175" y="6093296"/>
            <a:ext cx="6120680" cy="369332"/>
          </a:xfrm>
          <a:prstGeom prst="rect">
            <a:avLst/>
          </a:prstGeom>
          <a:noFill/>
        </p:spPr>
        <p:txBody>
          <a:bodyPr wrap="square" rtlCol="0">
            <a:spAutoFit/>
          </a:bodyPr>
          <a:lstStyle/>
          <a:p>
            <a:r>
              <a:rPr lang="ru-RU" dirty="0"/>
              <a:t>Падение Тунгусского космического тела</a:t>
            </a:r>
          </a:p>
        </p:txBody>
      </p:sp>
    </p:spTree>
    <p:extLst>
      <p:ext uri="{BB962C8B-B14F-4D97-AF65-F5344CB8AC3E}">
        <p14:creationId xmlns:p14="http://schemas.microsoft.com/office/powerpoint/2010/main" val="11230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17">
            <a:extLst>
              <a:ext uri="{FF2B5EF4-FFF2-40B4-BE49-F238E27FC236}">
                <a16:creationId xmlns:a16="http://schemas.microsoft.com/office/drawing/2014/main" id="{06B90E4C-A410-485E-A533-E9CA7ADD12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4123" y="571500"/>
            <a:ext cx="4784481" cy="265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tungus63">
            <a:extLst>
              <a:ext uri="{FF2B5EF4-FFF2-40B4-BE49-F238E27FC236}">
                <a16:creationId xmlns:a16="http://schemas.microsoft.com/office/drawing/2014/main" id="{3C2F90AF-49E9-4C7F-A3CF-2347F169E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066" y="3569677"/>
            <a:ext cx="4652596" cy="273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0F03352A-04B8-4BDB-A74B-6FB818F3512E}"/>
              </a:ext>
            </a:extLst>
          </p:cNvPr>
          <p:cNvSpPr txBox="1">
            <a:spLocks noChangeArrowheads="1"/>
          </p:cNvSpPr>
          <p:nvPr/>
        </p:nvSpPr>
        <p:spPr bwMode="auto">
          <a:xfrm>
            <a:off x="66674" y="5080393"/>
            <a:ext cx="38407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a:r>
              <a:rPr lang="ru-RU" altLang="ru-RU" sz="1200" dirty="0">
                <a:latin typeface="Verdana" panose="020B0604030504040204" pitchFamily="34" charset="0"/>
              </a:rPr>
              <a:t>Эскперименты Зоткина и </a:t>
            </a:r>
            <a:r>
              <a:rPr lang="ru-RU" altLang="ru-RU" sz="1200" dirty="0" err="1">
                <a:latin typeface="Verdana" panose="020B0604030504040204" pitchFamily="34" charset="0"/>
              </a:rPr>
              <a:t>Цикулина</a:t>
            </a:r>
            <a:r>
              <a:rPr lang="ru-RU" altLang="ru-RU" sz="1200" dirty="0">
                <a:latin typeface="Verdana" panose="020B0604030504040204" pitchFamily="34" charset="0"/>
              </a:rPr>
              <a:t> </a:t>
            </a:r>
            <a:r>
              <a:rPr lang="en-US" altLang="ru-RU" sz="1200" dirty="0">
                <a:latin typeface="Verdana" panose="020B0604030504040204" pitchFamily="34" charset="0"/>
              </a:rPr>
              <a:t>(1966)</a:t>
            </a:r>
            <a:r>
              <a:rPr lang="ru-RU" altLang="ru-RU" sz="1200" dirty="0">
                <a:latin typeface="Verdana" panose="020B0604030504040204" pitchFamily="34" charset="0"/>
              </a:rPr>
              <a:t>, проведенные в  ИДГ РАН, позволили </a:t>
            </a:r>
            <a:r>
              <a:rPr lang="ru-RU" altLang="ru-RU" sz="1200" dirty="0" err="1">
                <a:latin typeface="Verdana" panose="020B0604030504040204" pitchFamily="34" charset="0"/>
              </a:rPr>
              <a:t>воспризвести</a:t>
            </a:r>
            <a:r>
              <a:rPr lang="ru-RU" altLang="ru-RU" sz="1200" dirty="0">
                <a:latin typeface="Verdana" panose="020B0604030504040204" pitchFamily="34" charset="0"/>
              </a:rPr>
              <a:t> форму области вывала леса. </a:t>
            </a:r>
          </a:p>
        </p:txBody>
      </p:sp>
      <p:pic>
        <p:nvPicPr>
          <p:cNvPr id="25605" name="Picture 5" descr="A-5-014КМеТ">
            <a:extLst>
              <a:ext uri="{FF2B5EF4-FFF2-40B4-BE49-F238E27FC236}">
                <a16:creationId xmlns:a16="http://schemas.microsoft.com/office/drawing/2014/main" id="{A844BFA0-B323-4CA3-9FB0-00F6032DD3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282" y="1767255"/>
            <a:ext cx="2592265" cy="200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a:extLst>
              <a:ext uri="{FF2B5EF4-FFF2-40B4-BE49-F238E27FC236}">
                <a16:creationId xmlns:a16="http://schemas.microsoft.com/office/drawing/2014/main" id="{29D24FBC-1157-49D3-B3C8-C1AFDA495E0A}"/>
              </a:ext>
            </a:extLst>
          </p:cNvPr>
          <p:cNvSpPr txBox="1">
            <a:spLocks noChangeArrowheads="1"/>
          </p:cNvSpPr>
          <p:nvPr/>
        </p:nvSpPr>
        <p:spPr bwMode="auto">
          <a:xfrm>
            <a:off x="0" y="504093"/>
            <a:ext cx="39741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ru-RU" altLang="ru-RU" sz="2400" dirty="0">
                <a:solidFill>
                  <a:srgbClr val="000066"/>
                </a:solidFill>
                <a:latin typeface="Verdana" panose="020B0604030504040204" pitchFamily="34" charset="0"/>
                <a:ea typeface="Verdana" panose="020B0604030504040204" pitchFamily="34" charset="0"/>
              </a:rPr>
              <a:t>Тунгусская катастрофа 1908 года</a:t>
            </a:r>
          </a:p>
        </p:txBody>
      </p:sp>
      <p:sp>
        <p:nvSpPr>
          <p:cNvPr id="25607" name="Text Box 7">
            <a:extLst>
              <a:ext uri="{FF2B5EF4-FFF2-40B4-BE49-F238E27FC236}">
                <a16:creationId xmlns:a16="http://schemas.microsoft.com/office/drawing/2014/main" id="{F6C32503-235D-40EA-9A3A-F90DC7BB9C98}"/>
              </a:ext>
            </a:extLst>
          </p:cNvPr>
          <p:cNvSpPr txBox="1">
            <a:spLocks noChangeArrowheads="1"/>
          </p:cNvSpPr>
          <p:nvPr/>
        </p:nvSpPr>
        <p:spPr bwMode="auto">
          <a:xfrm flipH="1">
            <a:off x="317989" y="5726724"/>
            <a:ext cx="65942"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ru-RU" altLang="ru-RU" sz="1477"/>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323528" y="152400"/>
            <a:ext cx="8210872" cy="1216025"/>
          </a:xfrm>
        </p:spPr>
        <p:txBody>
          <a:bodyPr/>
          <a:lstStyle/>
          <a:p>
            <a:pPr eaLnBrk="1" fontAlgn="auto" hangingPunct="1">
              <a:spcAft>
                <a:spcPts val="0"/>
              </a:spcAft>
              <a:defRPr/>
            </a:pPr>
            <a:r>
              <a:rPr lang="ru-RU" sz="3200" b="1" cap="none" dirty="0">
                <a:ln w="1905"/>
                <a:effectLst>
                  <a:innerShdw blurRad="69850" dist="43180" dir="5400000">
                    <a:srgbClr val="000000">
                      <a:alpha val="65000"/>
                    </a:srgbClr>
                  </a:innerShdw>
                </a:effectLst>
              </a:rPr>
              <a:t>Если бы Тунгусское тело упало над Москвой</a:t>
            </a:r>
          </a:p>
        </p:txBody>
      </p:sp>
      <p:pic>
        <p:nvPicPr>
          <p:cNvPr id="25604" name="Picture 9" descr="moscow_tung"/>
          <p:cNvPicPr>
            <a:picLocks noGrp="1" noChangeAspect="1" noChangeArrowheads="1"/>
          </p:cNvPicPr>
          <p:nvPr>
            <p:ph type="clipArt" sz="half" idx="1"/>
          </p:nvPr>
        </p:nvPicPr>
        <p:blipFill>
          <a:blip r:embed="rId2" cstate="print"/>
          <a:srcRect/>
          <a:stretch>
            <a:fillRect/>
          </a:stretch>
        </p:blipFill>
        <p:spPr>
          <a:xfrm>
            <a:off x="609600" y="1752600"/>
            <a:ext cx="3206750" cy="4267200"/>
          </a:xfrm>
          <a:noFill/>
        </p:spPr>
      </p:pic>
      <p:sp>
        <p:nvSpPr>
          <p:cNvPr id="25605" name="Rectangle 8"/>
          <p:cNvSpPr>
            <a:spLocks noGrp="1" noChangeArrowheads="1"/>
          </p:cNvSpPr>
          <p:nvPr>
            <p:ph type="body" sz="half" idx="2"/>
          </p:nvPr>
        </p:nvSpPr>
        <p:spPr>
          <a:xfrm>
            <a:off x="4355976" y="4313312"/>
            <a:ext cx="4609207" cy="2392288"/>
          </a:xfrm>
        </p:spPr>
        <p:txBody>
          <a:bodyPr/>
          <a:lstStyle/>
          <a:p>
            <a:pPr marL="0" indent="0" eaLnBrk="1" hangingPunct="1">
              <a:buNone/>
            </a:pPr>
            <a:r>
              <a:rPr lang="ru-RU" sz="2000" dirty="0"/>
              <a:t>Граница области вывала леса в районе падения Тунгусского космического тела, нанесенная на карту Москвы (</a:t>
            </a:r>
            <a:r>
              <a:rPr kumimoji="0" lang="ru-RU" sz="1800" b="0" i="0" u="none" strike="noStrike" kern="1200" cap="none" spc="0" normalizeH="0" baseline="0" noProof="0" dirty="0">
                <a:ln>
                  <a:noFill/>
                </a:ln>
                <a:solidFill>
                  <a:srgbClr val="0000FF"/>
                </a:solidFill>
                <a:effectLst/>
                <a:uLnTx/>
                <a:uFillTx/>
                <a:latin typeface="Arial" pitchFamily="34" charset="0"/>
                <a:ea typeface="+mn-ea"/>
                <a:cs typeface="+mn-cs"/>
                <a:hlinkClick r:id="rId3"/>
              </a:rPr>
              <a:t>http://www-</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mn-cs"/>
                <a:hlinkClick r:id="rId3"/>
              </a:rPr>
              <a:t>t</a:t>
            </a:r>
            <a:r>
              <a:rPr kumimoji="0" lang="ru-RU" sz="1800" b="0" i="0" u="none" strike="noStrike" kern="1200" cap="none" spc="0" normalizeH="0" baseline="0" noProof="0" dirty="0">
                <a:ln>
                  <a:noFill/>
                </a:ln>
                <a:solidFill>
                  <a:srgbClr val="0000FF"/>
                </a:solidFill>
                <a:effectLst/>
                <a:uLnTx/>
                <a:uFillTx/>
                <a:latin typeface="Arial" pitchFamily="34" charset="0"/>
                <a:ea typeface="+mn-ea"/>
                <a:cs typeface="+mn-cs"/>
                <a:hlinkClick r:id="rId3"/>
              </a:rPr>
              <a:t>h.bo.infn.it/</a:t>
            </a:r>
            <a:r>
              <a:rPr kumimoji="0" lang="ru-RU" sz="1800" b="0" i="0" u="none" strike="noStrike" kern="1200" cap="none" spc="0" normalizeH="0" baseline="0" noProof="0" dirty="0" err="1">
                <a:ln>
                  <a:noFill/>
                </a:ln>
                <a:solidFill>
                  <a:srgbClr val="0000FF"/>
                </a:solidFill>
                <a:effectLst/>
                <a:uLnTx/>
                <a:uFillTx/>
                <a:latin typeface="Arial" pitchFamily="34" charset="0"/>
                <a:ea typeface="+mn-ea"/>
                <a:cs typeface="+mn-cs"/>
                <a:hlinkClick r:id="rId3"/>
              </a:rPr>
              <a:t>tunguska</a:t>
            </a:r>
            <a:r>
              <a:rPr kumimoji="0" lang="ru-RU" sz="1800" b="0" i="0" u="none" strike="noStrike" kern="1200" cap="none" spc="0" normalizeH="0" baseline="0" noProof="0" dirty="0">
                <a:ln>
                  <a:noFill/>
                </a:ln>
                <a:solidFill>
                  <a:srgbClr val="0000FF"/>
                </a:solidFill>
                <a:effectLst/>
                <a:uLnTx/>
                <a:uFillTx/>
                <a:latin typeface="Arial" pitchFamily="34" charset="0"/>
                <a:ea typeface="+mn-ea"/>
                <a:cs typeface="+mn-cs"/>
                <a:hlinkClick r:id="rId3"/>
              </a:rPr>
              <a:t>/99-NewMap.htm</a:t>
            </a:r>
            <a:r>
              <a:rPr kumimoji="0" lang="ru-RU" sz="1800" b="0" i="0" u="none" strike="noStrike" kern="1200" cap="none" spc="0" normalizeH="0" baseline="0" noProof="0" dirty="0">
                <a:ln>
                  <a:noFill/>
                </a:ln>
                <a:solidFill>
                  <a:srgbClr val="0000FF"/>
                </a:solidFill>
                <a:effectLst/>
                <a:uLnTx/>
                <a:uFillTx/>
                <a:latin typeface="Arial" pitchFamily="34" charset="0"/>
                <a:ea typeface="+mn-ea"/>
                <a:cs typeface="+mn-cs"/>
              </a:rPr>
              <a:t> </a:t>
            </a:r>
            <a:r>
              <a:rPr kumimoji="0" lang="ru-RU" sz="1400" b="0" i="0" u="none" strike="noStrike" kern="1200" cap="none" spc="0" normalizeH="0" baseline="0" noProof="0" dirty="0">
                <a:ln>
                  <a:noFill/>
                </a:ln>
                <a:solidFill>
                  <a:srgbClr val="0000FF"/>
                </a:solidFill>
                <a:effectLst/>
                <a:uLnTx/>
                <a:uFillTx/>
                <a:latin typeface="Arial" pitchFamily="34" charset="0"/>
                <a:ea typeface="+mn-ea"/>
                <a:cs typeface="+mn-cs"/>
              </a:rPr>
              <a:t>)</a:t>
            </a:r>
            <a:endParaRPr lang="ru-RU" sz="2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162515-6955-49DF-8590-67AADE32C0D1}"/>
              </a:ext>
            </a:extLst>
          </p:cNvPr>
          <p:cNvSpPr txBox="1"/>
          <p:nvPr/>
        </p:nvSpPr>
        <p:spPr>
          <a:xfrm>
            <a:off x="539552" y="751344"/>
            <a:ext cx="8064896" cy="3847207"/>
          </a:xfrm>
          <a:prstGeom prst="rect">
            <a:avLst/>
          </a:prstGeom>
          <a:noFill/>
        </p:spPr>
        <p:txBody>
          <a:bodyPr wrap="square">
            <a:spAutoFit/>
          </a:bodyPr>
          <a:lstStyle/>
          <a:p>
            <a:r>
              <a:rPr lang="ru-RU" sz="2800" dirty="0"/>
              <a:t>Падение Челябинского метеороида</a:t>
            </a:r>
            <a:r>
              <a:rPr lang="ru-RU" dirty="0"/>
              <a:t>. </a:t>
            </a:r>
          </a:p>
          <a:p>
            <a:endParaRPr lang="ru-RU" dirty="0"/>
          </a:p>
          <a:p>
            <a:endParaRPr lang="ru-RU" dirty="0"/>
          </a:p>
          <a:p>
            <a:r>
              <a:rPr lang="ru-RU" dirty="0"/>
              <a:t>Каменный метеороид размером 20 м разрушился над Челябинском 15 февраля 2013 года. </a:t>
            </a:r>
          </a:p>
          <a:p>
            <a:endParaRPr lang="ru-RU" dirty="0"/>
          </a:p>
          <a:p>
            <a:r>
              <a:rPr lang="ru-RU" dirty="0"/>
              <a:t>Выделенная энергия равна примерно 500 МТ, что в 20-30 раз больше мощности атомной бомбы, сброшенной над Хиросимой.</a:t>
            </a:r>
          </a:p>
          <a:p>
            <a:endParaRPr lang="ru-RU" dirty="0"/>
          </a:p>
          <a:p>
            <a:r>
              <a:rPr lang="ru-RU" dirty="0"/>
              <a:t>Высота энерговыделения – 20-30 км.</a:t>
            </a:r>
          </a:p>
          <a:p>
            <a:endParaRPr lang="ru-RU" dirty="0"/>
          </a:p>
          <a:p>
            <a:r>
              <a:rPr lang="ru-RU" dirty="0"/>
              <a:t>На Земле найдено около тонны метеоритов, что составляет около одной сотой процента исходной массы метеороида.</a:t>
            </a:r>
          </a:p>
        </p:txBody>
      </p:sp>
    </p:spTree>
    <p:extLst>
      <p:ext uri="{BB962C8B-B14F-4D97-AF65-F5344CB8AC3E}">
        <p14:creationId xmlns:p14="http://schemas.microsoft.com/office/powerpoint/2010/main" val="3497378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5"/>
          <p:cNvSpPr txBox="1">
            <a:spLocks noChangeArrowheads="1"/>
          </p:cNvSpPr>
          <p:nvPr/>
        </p:nvSpPr>
        <p:spPr bwMode="auto">
          <a:xfrm>
            <a:off x="250825" y="5732463"/>
            <a:ext cx="8642350" cy="923925"/>
          </a:xfrm>
          <a:prstGeom prst="rect">
            <a:avLst/>
          </a:prstGeom>
          <a:noFill/>
          <a:ln w="9525">
            <a:noFill/>
            <a:miter lim="800000"/>
            <a:headEnd/>
            <a:tailEnd/>
          </a:ln>
        </p:spPr>
        <p:txBody>
          <a:bodyPr>
            <a:spAutoFit/>
          </a:bodyPr>
          <a:lstStyle/>
          <a:p>
            <a:r>
              <a:rPr lang="ru-RU"/>
              <a:t>Ударная волна (голубая линия) и метеорный след (показан белым цветом) после падения Челябинского метеорита.</a:t>
            </a:r>
          </a:p>
          <a:p>
            <a:endParaRPr lang="ru-RU"/>
          </a:p>
        </p:txBody>
      </p:sp>
      <p:pic>
        <p:nvPicPr>
          <p:cNvPr id="2" name="Chel">
            <a:hlinkClick r:id="" action="ppaction://media"/>
            <a:extLst>
              <a:ext uri="{FF2B5EF4-FFF2-40B4-BE49-F238E27FC236}">
                <a16:creationId xmlns:a16="http://schemas.microsoft.com/office/drawing/2014/main" id="{289D7F04-1526-4A46-8919-C548A6FFD2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608" y="174936"/>
            <a:ext cx="6891966" cy="5256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8E9A64C-9C4A-4FD0-BD63-3E6B76E05B5B}"/>
              </a:ext>
            </a:extLst>
          </p:cNvPr>
          <p:cNvPicPr>
            <a:picLocks noChangeAspect="1"/>
          </p:cNvPicPr>
          <p:nvPr/>
        </p:nvPicPr>
        <p:blipFill>
          <a:blip r:embed="rId2"/>
          <a:stretch>
            <a:fillRect/>
          </a:stretch>
        </p:blipFill>
        <p:spPr>
          <a:xfrm>
            <a:off x="1629143" y="476672"/>
            <a:ext cx="5885714" cy="4742857"/>
          </a:xfrm>
          <a:prstGeom prst="rect">
            <a:avLst/>
          </a:prstGeom>
        </p:spPr>
      </p:pic>
      <p:sp>
        <p:nvSpPr>
          <p:cNvPr id="3" name="TextBox 2">
            <a:extLst>
              <a:ext uri="{FF2B5EF4-FFF2-40B4-BE49-F238E27FC236}">
                <a16:creationId xmlns:a16="http://schemas.microsoft.com/office/drawing/2014/main" id="{22804BEC-314B-414C-A9BA-5949A1A58859}"/>
              </a:ext>
            </a:extLst>
          </p:cNvPr>
          <p:cNvSpPr txBox="1"/>
          <p:nvPr/>
        </p:nvSpPr>
        <p:spPr>
          <a:xfrm flipH="1">
            <a:off x="251520" y="5380672"/>
            <a:ext cx="8640960" cy="1200329"/>
          </a:xfrm>
          <a:prstGeom prst="rect">
            <a:avLst/>
          </a:prstGeom>
          <a:noFill/>
        </p:spPr>
        <p:txBody>
          <a:bodyPr wrap="square" rtlCol="0">
            <a:spAutoFit/>
          </a:bodyPr>
          <a:lstStyle/>
          <a:p>
            <a:pPr>
              <a:spcAft>
                <a:spcPts val="0"/>
              </a:spcAft>
            </a:pPr>
            <a:r>
              <a:rPr lang="ru-RU" sz="1800" kern="1200" dirty="0">
                <a:solidFill>
                  <a:srgbClr val="000000"/>
                </a:solidFill>
                <a:effectLst/>
                <a:latin typeface="Calibri" panose="020F0502020204030204" pitchFamily="34" charset="0"/>
                <a:ea typeface="+mn-ea"/>
                <a:cs typeface="+mn-cs"/>
              </a:rPr>
              <a:t>Карта разбитых стекол с контурами избыточного давления 500 и 1000 Па. </a:t>
            </a:r>
            <a:endParaRPr lang="ru-RU" sz="1800" dirty="0">
              <a:effectLst/>
              <a:latin typeface="Times New Roman" panose="02020603050405020304" pitchFamily="18" charset="0"/>
              <a:ea typeface="Times New Roman" panose="02020603050405020304" pitchFamily="18" charset="0"/>
            </a:endParaRPr>
          </a:p>
          <a:p>
            <a:r>
              <a:rPr lang="ru-RU" sz="1800" kern="1200" dirty="0">
                <a:solidFill>
                  <a:srgbClr val="000000"/>
                </a:solidFill>
                <a:effectLst/>
                <a:latin typeface="Calibri" panose="020F0502020204030204" pitchFamily="34" charset="0"/>
                <a:ea typeface="+mn-ea"/>
                <a:cs typeface="+mn-cs"/>
              </a:rPr>
              <a:t>Сплошные оранжевые кружки – наличие разрушений по данным </a:t>
            </a:r>
            <a:r>
              <a:rPr lang="ru-RU" sz="1800" kern="1200" dirty="0" err="1">
                <a:solidFill>
                  <a:srgbClr val="000000"/>
                </a:solidFill>
                <a:effectLst/>
                <a:latin typeface="Calibri" panose="020F0502020204030204" pitchFamily="34" charset="0"/>
                <a:ea typeface="+mn-ea"/>
                <a:cs typeface="+mn-cs"/>
              </a:rPr>
              <a:t>зкспедиции</a:t>
            </a:r>
            <a:r>
              <a:rPr lang="ru-RU" sz="1800" kern="1200" dirty="0">
                <a:solidFill>
                  <a:srgbClr val="000000"/>
                </a:solidFill>
                <a:effectLst/>
                <a:latin typeface="Calibri" panose="020F0502020204030204" pitchFamily="34" charset="0"/>
                <a:ea typeface="+mn-ea"/>
                <a:cs typeface="+mn-cs"/>
              </a:rPr>
              <a:t> ИДГ РАН и ИНАСАН, открытые черные – отсутствие разрушений. Сплошные красные кружки  -  наиболее поврежденные населенные пункты по официальным данным.</a:t>
            </a:r>
            <a:endParaRPr lang="ru-RU" dirty="0"/>
          </a:p>
        </p:txBody>
      </p:sp>
    </p:spTree>
    <p:extLst>
      <p:ext uri="{BB962C8B-B14F-4D97-AF65-F5344CB8AC3E}">
        <p14:creationId xmlns:p14="http://schemas.microsoft.com/office/powerpoint/2010/main" val="2628737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D24C6-2A84-4DA3-992C-411F3F392ACF}"/>
              </a:ext>
            </a:extLst>
          </p:cNvPr>
          <p:cNvSpPr txBox="1"/>
          <p:nvPr/>
        </p:nvSpPr>
        <p:spPr>
          <a:xfrm>
            <a:off x="143508" y="332656"/>
            <a:ext cx="8910990" cy="807913"/>
          </a:xfrm>
          <a:prstGeom prst="rect">
            <a:avLst/>
          </a:prstGeom>
          <a:noFill/>
        </p:spPr>
        <p:txBody>
          <a:bodyPr wrap="square" rtlCol="0">
            <a:spAutoFit/>
          </a:bodyPr>
          <a:lstStyle/>
          <a:p>
            <a:pPr algn="ctr"/>
            <a:r>
              <a:rPr lang="ru-RU" dirty="0">
                <a:solidFill>
                  <a:schemeClr val="accent1">
                    <a:lumMod val="50000"/>
                  </a:schemeClr>
                </a:solidFill>
              </a:rPr>
              <a:t>Трехмерная численная модель разрушения крупных космических тел в планетных</a:t>
            </a:r>
            <a:r>
              <a:rPr lang="en-US" dirty="0">
                <a:solidFill>
                  <a:schemeClr val="accent1">
                    <a:lumMod val="50000"/>
                  </a:schemeClr>
                </a:solidFill>
              </a:rPr>
              <a:t> </a:t>
            </a:r>
            <a:r>
              <a:rPr lang="ru-RU" dirty="0">
                <a:solidFill>
                  <a:schemeClr val="accent1">
                    <a:lumMod val="50000"/>
                  </a:schemeClr>
                </a:solidFill>
              </a:rPr>
              <a:t>атмосферах.</a:t>
            </a:r>
          </a:p>
          <a:p>
            <a:endParaRPr lang="ru-RU" sz="1050" dirty="0">
              <a:solidFill>
                <a:schemeClr val="accent1">
                  <a:lumMod val="50000"/>
                </a:schemeClr>
              </a:solidFill>
            </a:endParaRPr>
          </a:p>
        </p:txBody>
      </p:sp>
      <p:pic>
        <p:nvPicPr>
          <p:cNvPr id="4" name="Рисунок 3">
            <a:extLst>
              <a:ext uri="{FF2B5EF4-FFF2-40B4-BE49-F238E27FC236}">
                <a16:creationId xmlns:a16="http://schemas.microsoft.com/office/drawing/2014/main" id="{DC89D28B-48AB-4EEE-BB9D-296876B26E59}"/>
              </a:ext>
            </a:extLst>
          </p:cNvPr>
          <p:cNvPicPr>
            <a:picLocks noChangeAspect="1"/>
          </p:cNvPicPr>
          <p:nvPr/>
        </p:nvPicPr>
        <p:blipFill>
          <a:blip r:embed="rId2"/>
          <a:stretch>
            <a:fillRect/>
          </a:stretch>
        </p:blipFill>
        <p:spPr>
          <a:xfrm>
            <a:off x="683568" y="1276672"/>
            <a:ext cx="7627501" cy="2952328"/>
          </a:xfrm>
          <a:prstGeom prst="rect">
            <a:avLst/>
          </a:prstGeom>
        </p:spPr>
      </p:pic>
      <p:sp>
        <p:nvSpPr>
          <p:cNvPr id="8" name="TextBox 7">
            <a:extLst>
              <a:ext uri="{FF2B5EF4-FFF2-40B4-BE49-F238E27FC236}">
                <a16:creationId xmlns:a16="http://schemas.microsoft.com/office/drawing/2014/main" id="{AB0BF235-7977-4121-98DC-CD08084AF57F}"/>
              </a:ext>
            </a:extLst>
          </p:cNvPr>
          <p:cNvSpPr txBox="1"/>
          <p:nvPr/>
        </p:nvSpPr>
        <p:spPr>
          <a:xfrm>
            <a:off x="1619672" y="4365104"/>
            <a:ext cx="3510390" cy="230832"/>
          </a:xfrm>
          <a:prstGeom prst="rect">
            <a:avLst/>
          </a:prstGeom>
          <a:noFill/>
        </p:spPr>
        <p:txBody>
          <a:bodyPr wrap="square" rtlCol="0">
            <a:spAutoFit/>
          </a:bodyPr>
          <a:lstStyle/>
          <a:p>
            <a:endParaRPr lang="ru-RU" sz="900" dirty="0">
              <a:solidFill>
                <a:schemeClr val="tx2">
                  <a:lumMod val="75000"/>
                </a:schemeClr>
              </a:solidFill>
            </a:endParaRPr>
          </a:p>
        </p:txBody>
      </p:sp>
      <p:sp>
        <p:nvSpPr>
          <p:cNvPr id="9" name="TextBox 8">
            <a:extLst>
              <a:ext uri="{FF2B5EF4-FFF2-40B4-BE49-F238E27FC236}">
                <a16:creationId xmlns:a16="http://schemas.microsoft.com/office/drawing/2014/main" id="{89061C2E-38CA-4E28-AFA1-32DEAD1ADE62}"/>
              </a:ext>
            </a:extLst>
          </p:cNvPr>
          <p:cNvSpPr txBox="1"/>
          <p:nvPr/>
        </p:nvSpPr>
        <p:spPr>
          <a:xfrm>
            <a:off x="251520" y="4480520"/>
            <a:ext cx="8640960" cy="2031325"/>
          </a:xfrm>
          <a:prstGeom prst="rect">
            <a:avLst/>
          </a:prstGeom>
          <a:noFill/>
        </p:spPr>
        <p:txBody>
          <a:bodyPr wrap="square">
            <a:spAutoFit/>
          </a:bodyPr>
          <a:lstStyle/>
          <a:p>
            <a:r>
              <a:rPr lang="ru-RU" sz="1400" dirty="0"/>
              <a:t>Недостатки двумерной модели:</a:t>
            </a:r>
          </a:p>
          <a:p>
            <a:r>
              <a:rPr lang="ru-RU" sz="1400" dirty="0"/>
              <a:t>- Любое возмущение, возникающее на каком-либо расстоянии от оси симметрии, имеет тороидальную форму и генерирует сходящуюся волну сжатия, которая усиливается при приближении к оси симметрии.</a:t>
            </a:r>
          </a:p>
          <a:p>
            <a:r>
              <a:rPr lang="ru-RU" sz="1400" dirty="0"/>
              <a:t>- В осесимметричной постановке разлетающиеся «обломки» фрагментированного тела удаляются от оси симметрии в виде торов с осью вращения вдоль траектории падающего тела, что приводит к </a:t>
            </a:r>
            <a:r>
              <a:rPr lang="ru-RU" sz="1400" dirty="0" err="1"/>
              <a:t>нефизичному</a:t>
            </a:r>
            <a:r>
              <a:rPr lang="ru-RU" sz="1400" dirty="0"/>
              <a:t> увеличению силы сопротивления.</a:t>
            </a:r>
          </a:p>
          <a:p>
            <a:r>
              <a:rPr lang="ru-RU" sz="1400" dirty="0"/>
              <a:t>- В двумерной постановке нельзя адекватно моделировать образование кластеров кратеров на поверхности, которые наблюдаются на поверхности планет и их спутников.</a:t>
            </a:r>
          </a:p>
        </p:txBody>
      </p:sp>
    </p:spTree>
    <p:extLst>
      <p:ext uri="{BB962C8B-B14F-4D97-AF65-F5344CB8AC3E}">
        <p14:creationId xmlns:p14="http://schemas.microsoft.com/office/powerpoint/2010/main" val="3323730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D24C6-2A84-4DA3-992C-411F3F392ACF}"/>
              </a:ext>
            </a:extLst>
          </p:cNvPr>
          <p:cNvSpPr txBox="1"/>
          <p:nvPr/>
        </p:nvSpPr>
        <p:spPr>
          <a:xfrm>
            <a:off x="35496" y="548680"/>
            <a:ext cx="8910990" cy="807913"/>
          </a:xfrm>
          <a:prstGeom prst="rect">
            <a:avLst/>
          </a:prstGeom>
          <a:noFill/>
        </p:spPr>
        <p:txBody>
          <a:bodyPr wrap="square" rtlCol="0">
            <a:spAutoFit/>
          </a:bodyPr>
          <a:lstStyle/>
          <a:p>
            <a:pPr algn="ctr"/>
            <a:r>
              <a:rPr lang="ru-RU" dirty="0">
                <a:solidFill>
                  <a:schemeClr val="accent1">
                    <a:lumMod val="50000"/>
                  </a:schemeClr>
                </a:solidFill>
              </a:rPr>
              <a:t>Трехмерная численная модель разрушения крупных космических тел в планетных</a:t>
            </a:r>
            <a:r>
              <a:rPr lang="en-US" dirty="0">
                <a:solidFill>
                  <a:schemeClr val="accent1">
                    <a:lumMod val="50000"/>
                  </a:schemeClr>
                </a:solidFill>
              </a:rPr>
              <a:t> </a:t>
            </a:r>
            <a:r>
              <a:rPr lang="ru-RU" dirty="0">
                <a:solidFill>
                  <a:schemeClr val="accent1">
                    <a:lumMod val="50000"/>
                  </a:schemeClr>
                </a:solidFill>
              </a:rPr>
              <a:t>атмосферах.</a:t>
            </a:r>
          </a:p>
          <a:p>
            <a:endParaRPr lang="ru-RU" sz="1050" dirty="0">
              <a:solidFill>
                <a:schemeClr val="accent1">
                  <a:lumMod val="50000"/>
                </a:schemeClr>
              </a:solidFill>
            </a:endParaRPr>
          </a:p>
        </p:txBody>
      </p:sp>
      <p:pic>
        <p:nvPicPr>
          <p:cNvPr id="6" name="Рисунок 5">
            <a:extLst>
              <a:ext uri="{FF2B5EF4-FFF2-40B4-BE49-F238E27FC236}">
                <a16:creationId xmlns:a16="http://schemas.microsoft.com/office/drawing/2014/main" id="{BC2FD8C2-46CD-4538-8438-A8BBC1F545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401064"/>
            <a:ext cx="6840760" cy="5118866"/>
          </a:xfrm>
          <a:prstGeom prst="rect">
            <a:avLst/>
          </a:prstGeom>
        </p:spPr>
      </p:pic>
    </p:spTree>
    <p:extLst>
      <p:ext uri="{BB962C8B-B14F-4D97-AF65-F5344CB8AC3E}">
        <p14:creationId xmlns:p14="http://schemas.microsoft.com/office/powerpoint/2010/main" val="1393504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5DC157-A460-4D29-887B-4A925478804C}"/>
              </a:ext>
            </a:extLst>
          </p:cNvPr>
          <p:cNvSpPr txBox="1"/>
          <p:nvPr/>
        </p:nvSpPr>
        <p:spPr>
          <a:xfrm>
            <a:off x="343366" y="1772816"/>
            <a:ext cx="8784976" cy="4247317"/>
          </a:xfrm>
          <a:prstGeom prst="rect">
            <a:avLst/>
          </a:prstGeom>
          <a:noFill/>
        </p:spPr>
        <p:txBody>
          <a:bodyPr wrap="square">
            <a:spAutoFit/>
          </a:bodyPr>
          <a:lstStyle/>
          <a:p>
            <a:pPr marL="285750" indent="-285750">
              <a:buFontTx/>
              <a:buChar char="-"/>
            </a:pPr>
            <a:r>
              <a:rPr lang="ru-RU" dirty="0"/>
              <a:t>Земля образовалась в результате падения на первоначальный зародыш планеты космических объектов разного размера из протопланетного диска. </a:t>
            </a:r>
          </a:p>
          <a:p>
            <a:pPr marL="285750" indent="-285750">
              <a:buFontTx/>
              <a:buChar char="-"/>
            </a:pPr>
            <a:endParaRPr lang="ru-RU" dirty="0"/>
          </a:p>
          <a:p>
            <a:pPr marL="285750" indent="-285750">
              <a:buFontTx/>
              <a:buChar char="-"/>
            </a:pPr>
            <a:r>
              <a:rPr lang="ru-RU" dirty="0"/>
              <a:t>Удары космических тел влияли на формирование и эволюцию атмосферы Земли и ее океанов. </a:t>
            </a:r>
          </a:p>
          <a:p>
            <a:pPr marL="285750" indent="-285750">
              <a:buFontTx/>
              <a:buChar char="-"/>
            </a:pPr>
            <a:endParaRPr lang="ru-RU" dirty="0"/>
          </a:p>
          <a:p>
            <a:pPr marL="285750" indent="-285750">
              <a:buFontTx/>
              <a:buChar char="-"/>
            </a:pPr>
            <a:r>
              <a:rPr lang="ru-RU" dirty="0"/>
              <a:t>Согласно одной из гипотез жизнь на нашей планете возникла в результате привноса органического вещества из космоса крупными кометами. </a:t>
            </a:r>
          </a:p>
          <a:p>
            <a:pPr marL="285750" indent="-285750">
              <a:buFontTx/>
              <a:buChar char="-"/>
            </a:pPr>
            <a:endParaRPr lang="ru-RU" dirty="0"/>
          </a:p>
          <a:p>
            <a:pPr marL="285750" indent="-285750">
              <a:buFontTx/>
              <a:buChar char="-"/>
            </a:pPr>
            <a:r>
              <a:rPr lang="ru-RU" dirty="0"/>
              <a:t>Удары космических тел могли вызывать массовые вымирания биоты, которые неоднократно наблюдались в истории Земли. </a:t>
            </a:r>
          </a:p>
          <a:p>
            <a:pPr marL="285750" indent="-285750">
              <a:buFontTx/>
              <a:buChar char="-"/>
            </a:pPr>
            <a:endParaRPr lang="ru-RU" dirty="0"/>
          </a:p>
          <a:p>
            <a:pPr marL="285750" indent="-285750">
              <a:buFontTx/>
              <a:buChar char="-"/>
            </a:pPr>
            <a:r>
              <a:rPr lang="ru-RU" dirty="0"/>
              <a:t>Астероидная опасность.</a:t>
            </a:r>
          </a:p>
        </p:txBody>
      </p:sp>
      <p:sp>
        <p:nvSpPr>
          <p:cNvPr id="6" name="TextBox 5">
            <a:extLst>
              <a:ext uri="{FF2B5EF4-FFF2-40B4-BE49-F238E27FC236}">
                <a16:creationId xmlns:a16="http://schemas.microsoft.com/office/drawing/2014/main" id="{2C597AF1-0D5F-41C9-83B7-9FF45237DFDC}"/>
              </a:ext>
            </a:extLst>
          </p:cNvPr>
          <p:cNvSpPr txBox="1"/>
          <p:nvPr/>
        </p:nvSpPr>
        <p:spPr>
          <a:xfrm>
            <a:off x="539552" y="620688"/>
            <a:ext cx="8392605" cy="523220"/>
          </a:xfrm>
          <a:prstGeom prst="rect">
            <a:avLst/>
          </a:prstGeom>
          <a:noFill/>
        </p:spPr>
        <p:txBody>
          <a:bodyPr wrap="square" rtlCol="0">
            <a:spAutoFit/>
          </a:bodyPr>
          <a:lstStyle/>
          <a:p>
            <a:r>
              <a:rPr lang="ru-RU" sz="2800" dirty="0"/>
              <a:t>Зачем изучать падения космических тел</a:t>
            </a:r>
          </a:p>
        </p:txBody>
      </p:sp>
    </p:spTree>
    <p:extLst>
      <p:ext uri="{BB962C8B-B14F-4D97-AF65-F5344CB8AC3E}">
        <p14:creationId xmlns:p14="http://schemas.microsoft.com/office/powerpoint/2010/main" val="140542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a:extLst>
              <a:ext uri="{FF2B5EF4-FFF2-40B4-BE49-F238E27FC236}">
                <a16:creationId xmlns:a16="http://schemas.microsoft.com/office/drawing/2014/main" id="{1E22FB35-3F5A-4FA5-85C2-CF6427514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7953375" cy="4610100"/>
          </a:xfrm>
          <a:prstGeom prst="rect">
            <a:avLst/>
          </a:prstGeom>
          <a:noFill/>
          <a:extLst>
            <a:ext uri="{909E8E84-426E-40DD-AFC4-6F175D3DCCD1}">
              <a14:hiddenFill xmlns:a14="http://schemas.microsoft.com/office/drawing/2010/main">
                <a:solidFill>
                  <a:srgbClr val="FFFFFF"/>
                </a:solidFill>
              </a14:hiddenFill>
            </a:ext>
          </a:extLst>
        </p:spPr>
      </p:pic>
      <p:sp>
        <p:nvSpPr>
          <p:cNvPr id="6155" name="Text Box 11">
            <a:extLst>
              <a:ext uri="{FF2B5EF4-FFF2-40B4-BE49-F238E27FC236}">
                <a16:creationId xmlns:a16="http://schemas.microsoft.com/office/drawing/2014/main" id="{0AC6B6E0-4082-49BB-B08D-89756A90AE96}"/>
              </a:ext>
            </a:extLst>
          </p:cNvPr>
          <p:cNvSpPr txBox="1">
            <a:spLocks noChangeArrowheads="1"/>
          </p:cNvSpPr>
          <p:nvPr/>
        </p:nvSpPr>
        <p:spPr bwMode="auto">
          <a:xfrm>
            <a:off x="447675" y="650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a:p>
        </p:txBody>
      </p:sp>
      <p:sp>
        <p:nvSpPr>
          <p:cNvPr id="6156" name="Text Box 12">
            <a:extLst>
              <a:ext uri="{FF2B5EF4-FFF2-40B4-BE49-F238E27FC236}">
                <a16:creationId xmlns:a16="http://schemas.microsoft.com/office/drawing/2014/main" id="{DA0F28C3-5C06-46ED-9A73-16D0E73084AE}"/>
              </a:ext>
            </a:extLst>
          </p:cNvPr>
          <p:cNvSpPr txBox="1">
            <a:spLocks noChangeArrowheads="1"/>
          </p:cNvSpPr>
          <p:nvPr/>
        </p:nvSpPr>
        <p:spPr bwMode="auto">
          <a:xfrm>
            <a:off x="592138" y="136525"/>
            <a:ext cx="333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ltLang="ru-RU"/>
          </a:p>
        </p:txBody>
      </p:sp>
      <p:sp>
        <p:nvSpPr>
          <p:cNvPr id="6157" name="Text Box 13">
            <a:extLst>
              <a:ext uri="{FF2B5EF4-FFF2-40B4-BE49-F238E27FC236}">
                <a16:creationId xmlns:a16="http://schemas.microsoft.com/office/drawing/2014/main" id="{AAE43110-2B72-40B2-A3EB-E35301E7349D}"/>
              </a:ext>
            </a:extLst>
          </p:cNvPr>
          <p:cNvSpPr txBox="1">
            <a:spLocks noChangeArrowheads="1"/>
          </p:cNvSpPr>
          <p:nvPr/>
        </p:nvSpPr>
        <p:spPr bwMode="auto">
          <a:xfrm>
            <a:off x="879475" y="1365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a:p>
        </p:txBody>
      </p:sp>
      <p:sp>
        <p:nvSpPr>
          <p:cNvPr id="6158" name="Text Box 14">
            <a:extLst>
              <a:ext uri="{FF2B5EF4-FFF2-40B4-BE49-F238E27FC236}">
                <a16:creationId xmlns:a16="http://schemas.microsoft.com/office/drawing/2014/main" id="{62350AF8-968E-4314-A6D6-B93EEA6B979C}"/>
              </a:ext>
            </a:extLst>
          </p:cNvPr>
          <p:cNvSpPr txBox="1">
            <a:spLocks noChangeArrowheads="1"/>
          </p:cNvSpPr>
          <p:nvPr/>
        </p:nvSpPr>
        <p:spPr bwMode="auto">
          <a:xfrm>
            <a:off x="663575" y="138113"/>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sz="1200" b="1" dirty="0"/>
          </a:p>
        </p:txBody>
      </p:sp>
      <p:sp>
        <p:nvSpPr>
          <p:cNvPr id="6159" name="Text Box 15">
            <a:extLst>
              <a:ext uri="{FF2B5EF4-FFF2-40B4-BE49-F238E27FC236}">
                <a16:creationId xmlns:a16="http://schemas.microsoft.com/office/drawing/2014/main" id="{C0DF8101-EA29-455C-8E9F-87E754C49243}"/>
              </a:ext>
            </a:extLst>
          </p:cNvPr>
          <p:cNvSpPr txBox="1">
            <a:spLocks noChangeArrowheads="1"/>
          </p:cNvSpPr>
          <p:nvPr/>
        </p:nvSpPr>
        <p:spPr bwMode="auto">
          <a:xfrm>
            <a:off x="107950" y="5465763"/>
            <a:ext cx="89281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dirty="0"/>
              <a:t>Распределение ударных кратеров на поверхности Земли. Размер кружочков пропорционален размеру кратеров. Голубые кружочки соответствуют кратерам, которые образовались при падении космических тел в моря или океаны.</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E992D1D-C825-4650-8B5E-56AA58854077}"/>
              </a:ext>
            </a:extLst>
          </p:cNvPr>
          <p:cNvPicPr>
            <a:picLocks noChangeAspect="1"/>
          </p:cNvPicPr>
          <p:nvPr/>
        </p:nvPicPr>
        <p:blipFill>
          <a:blip r:embed="rId2"/>
          <a:stretch>
            <a:fillRect/>
          </a:stretch>
        </p:blipFill>
        <p:spPr>
          <a:xfrm>
            <a:off x="1024924" y="980728"/>
            <a:ext cx="7201640" cy="4824536"/>
          </a:xfrm>
          <a:prstGeom prst="rect">
            <a:avLst/>
          </a:prstGeom>
        </p:spPr>
      </p:pic>
      <p:sp>
        <p:nvSpPr>
          <p:cNvPr id="3" name="TextBox 2">
            <a:extLst>
              <a:ext uri="{FF2B5EF4-FFF2-40B4-BE49-F238E27FC236}">
                <a16:creationId xmlns:a16="http://schemas.microsoft.com/office/drawing/2014/main" id="{1C1C0A99-7BFC-417C-BE8B-ECAC52FB01BE}"/>
              </a:ext>
            </a:extLst>
          </p:cNvPr>
          <p:cNvSpPr txBox="1"/>
          <p:nvPr/>
        </p:nvSpPr>
        <p:spPr>
          <a:xfrm>
            <a:off x="395536" y="6165304"/>
            <a:ext cx="10195099" cy="369332"/>
          </a:xfrm>
          <a:prstGeom prst="rect">
            <a:avLst/>
          </a:prstGeom>
          <a:noFill/>
        </p:spPr>
        <p:txBody>
          <a:bodyPr wrap="square" rtlCol="0">
            <a:spAutoFit/>
          </a:bodyPr>
          <a:lstStyle/>
          <a:p>
            <a:r>
              <a:rPr lang="ru-RU" dirty="0"/>
              <a:t>Аризонский кратер (кратер </a:t>
            </a:r>
            <a:r>
              <a:rPr lang="ru-RU" dirty="0" err="1"/>
              <a:t>Барринджера</a:t>
            </a:r>
            <a:r>
              <a:rPr lang="ru-RU" dirty="0"/>
              <a:t>)</a:t>
            </a:r>
            <a:r>
              <a:rPr lang="en-US" dirty="0"/>
              <a:t> – </a:t>
            </a:r>
            <a:r>
              <a:rPr lang="ru-RU" dirty="0"/>
              <a:t>пример простого кратера</a:t>
            </a:r>
          </a:p>
        </p:txBody>
      </p:sp>
    </p:spTree>
    <p:extLst>
      <p:ext uri="{BB962C8B-B14F-4D97-AF65-F5344CB8AC3E}">
        <p14:creationId xmlns:p14="http://schemas.microsoft.com/office/powerpoint/2010/main" val="2388826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cx">
            <a:hlinkClick r:id="" action="ppaction://media"/>
            <a:extLst>
              <a:ext uri="{FF2B5EF4-FFF2-40B4-BE49-F238E27FC236}">
                <a16:creationId xmlns:a16="http://schemas.microsoft.com/office/drawing/2014/main" id="{CFB34363-14F7-4A2E-8215-811FA89065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8688" y="1622425"/>
            <a:ext cx="7285037" cy="3611563"/>
          </a:xfrm>
          <a:prstGeom prst="rect">
            <a:avLst/>
          </a:prstGeom>
        </p:spPr>
      </p:pic>
      <p:sp>
        <p:nvSpPr>
          <p:cNvPr id="3" name="TextBox 2">
            <a:extLst>
              <a:ext uri="{FF2B5EF4-FFF2-40B4-BE49-F238E27FC236}">
                <a16:creationId xmlns:a16="http://schemas.microsoft.com/office/drawing/2014/main" id="{967BBC5C-A279-4F64-97B2-032C42CEA419}"/>
              </a:ext>
            </a:extLst>
          </p:cNvPr>
          <p:cNvSpPr txBox="1"/>
          <p:nvPr/>
        </p:nvSpPr>
        <p:spPr>
          <a:xfrm>
            <a:off x="395536" y="5877272"/>
            <a:ext cx="8653189" cy="461665"/>
          </a:xfrm>
          <a:prstGeom prst="rect">
            <a:avLst/>
          </a:prstGeom>
          <a:noFill/>
        </p:spPr>
        <p:txBody>
          <a:bodyPr wrap="square" rtlCol="0">
            <a:spAutoFit/>
          </a:bodyPr>
          <a:lstStyle/>
          <a:p>
            <a:r>
              <a:rPr lang="ru-RU" sz="2400" dirty="0">
                <a:solidFill>
                  <a:schemeClr val="tx2">
                    <a:lumMod val="75000"/>
                  </a:schemeClr>
                </a:solidFill>
              </a:rPr>
              <a:t>Образование кратера сложного кратера </a:t>
            </a:r>
            <a:r>
              <a:rPr lang="ru-RU" sz="2400" dirty="0" err="1">
                <a:solidFill>
                  <a:schemeClr val="tx2">
                    <a:lumMod val="75000"/>
                  </a:schemeClr>
                </a:solidFill>
              </a:rPr>
              <a:t>Чиксулуб</a:t>
            </a:r>
            <a:r>
              <a:rPr lang="ru-RU" sz="2400" dirty="0">
                <a:solidFill>
                  <a:schemeClr val="tx2">
                    <a:lumMod val="75000"/>
                  </a:schemeClr>
                </a:solidFill>
              </a:rPr>
              <a:t>.</a:t>
            </a:r>
          </a:p>
        </p:txBody>
      </p:sp>
    </p:spTree>
    <p:extLst>
      <p:ext uri="{BB962C8B-B14F-4D97-AF65-F5344CB8AC3E}">
        <p14:creationId xmlns:p14="http://schemas.microsoft.com/office/powerpoint/2010/main" val="237413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aters">
            <a:extLst>
              <a:ext uri="{FF2B5EF4-FFF2-40B4-BE49-F238E27FC236}">
                <a16:creationId xmlns:a16="http://schemas.microsoft.com/office/drawing/2014/main" id="{3C3FAF08-AA7D-431B-9144-A12F51F063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818" y="3802664"/>
            <a:ext cx="8322363"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B1D116-46F8-4EAB-8B2E-37CAECBFB7E3}"/>
              </a:ext>
            </a:extLst>
          </p:cNvPr>
          <p:cNvSpPr txBox="1"/>
          <p:nvPr/>
        </p:nvSpPr>
        <p:spPr>
          <a:xfrm flipH="1">
            <a:off x="1763688" y="6381328"/>
            <a:ext cx="6677314" cy="369332"/>
          </a:xfrm>
          <a:prstGeom prst="rect">
            <a:avLst/>
          </a:prstGeom>
          <a:noFill/>
        </p:spPr>
        <p:txBody>
          <a:bodyPr wrap="square" rtlCol="0">
            <a:spAutoFit/>
          </a:bodyPr>
          <a:lstStyle/>
          <a:p>
            <a:r>
              <a:rPr lang="ru-RU" dirty="0">
                <a:solidFill>
                  <a:schemeClr val="tx2">
                    <a:lumMod val="75000"/>
                  </a:schemeClr>
                </a:solidFill>
              </a:rPr>
              <a:t>Слева маар, справа ударный кратер</a:t>
            </a:r>
          </a:p>
        </p:txBody>
      </p:sp>
      <p:sp>
        <p:nvSpPr>
          <p:cNvPr id="7" name="TextBox 6">
            <a:extLst>
              <a:ext uri="{FF2B5EF4-FFF2-40B4-BE49-F238E27FC236}">
                <a16:creationId xmlns:a16="http://schemas.microsoft.com/office/drawing/2014/main" id="{A9B828C8-819D-4C4D-B05D-7A727AFDBA5B}"/>
              </a:ext>
            </a:extLst>
          </p:cNvPr>
          <p:cNvSpPr txBox="1"/>
          <p:nvPr/>
        </p:nvSpPr>
        <p:spPr>
          <a:xfrm>
            <a:off x="86274" y="202571"/>
            <a:ext cx="9057726" cy="2862322"/>
          </a:xfrm>
          <a:prstGeom prst="rect">
            <a:avLst/>
          </a:prstGeom>
          <a:noFill/>
        </p:spPr>
        <p:txBody>
          <a:bodyPr wrap="square">
            <a:spAutoFit/>
          </a:bodyPr>
          <a:lstStyle/>
          <a:p>
            <a:r>
              <a:rPr lang="ru-RU" dirty="0"/>
              <a:t>Найти кратер и доказать его ударное происхождение не очень просто.</a:t>
            </a:r>
          </a:p>
          <a:p>
            <a:endParaRPr lang="ru-RU" dirty="0"/>
          </a:p>
          <a:p>
            <a:r>
              <a:rPr lang="ru-RU" dirty="0"/>
              <a:t> Типичный возраст кратеров – сотни миллионов лет, за это время </a:t>
            </a:r>
            <a:r>
              <a:rPr lang="ru-RU" dirty="0" err="1"/>
              <a:t>эррозия</a:t>
            </a:r>
            <a:r>
              <a:rPr lang="ru-RU" dirty="0"/>
              <a:t> и тектонические процессы сильно изменяют поверхность. На фоне этих изменений часто просто невозможно визуально идентифицировать кратер, особенно это касается больших и мелких сложных кратеров. </a:t>
            </a:r>
          </a:p>
          <a:p>
            <a:endParaRPr lang="ru-RU" dirty="0"/>
          </a:p>
          <a:p>
            <a:r>
              <a:rPr lang="ru-RU" dirty="0"/>
              <a:t>С другой стороны, на Земле существуют другие природные явления, приводящие к образованию </a:t>
            </a:r>
            <a:r>
              <a:rPr lang="ru-RU" dirty="0" err="1"/>
              <a:t>кратерообразных</a:t>
            </a:r>
            <a:r>
              <a:rPr lang="ru-RU" dirty="0"/>
              <a:t> депрессий.</a:t>
            </a:r>
          </a:p>
        </p:txBody>
      </p:sp>
    </p:spTree>
    <p:extLst>
      <p:ext uri="{BB962C8B-B14F-4D97-AF65-F5344CB8AC3E}">
        <p14:creationId xmlns:p14="http://schemas.microsoft.com/office/powerpoint/2010/main" val="2634536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0758A5-89A1-4F52-808A-9EF00247A200}"/>
              </a:ext>
            </a:extLst>
          </p:cNvPr>
          <p:cNvSpPr txBox="1"/>
          <p:nvPr/>
        </p:nvSpPr>
        <p:spPr>
          <a:xfrm>
            <a:off x="323528" y="1166842"/>
            <a:ext cx="8208912" cy="5078313"/>
          </a:xfrm>
          <a:prstGeom prst="rect">
            <a:avLst/>
          </a:prstGeom>
          <a:noFill/>
        </p:spPr>
        <p:txBody>
          <a:bodyPr wrap="square">
            <a:spAutoFit/>
          </a:bodyPr>
          <a:lstStyle/>
          <a:p>
            <a:r>
              <a:rPr lang="ru-RU" dirty="0"/>
              <a:t>Признаками ударного кратера являются нарушения структуры земных пластов, обнаруживаемые при бурении скважин или при прохождении сейсмических волн и гравитационные аномалии.</a:t>
            </a:r>
          </a:p>
          <a:p>
            <a:endParaRPr lang="ru-RU" dirty="0"/>
          </a:p>
          <a:p>
            <a:r>
              <a:rPr lang="ru-RU" dirty="0"/>
              <a:t>Отличием ударных процессов от всех других является генерация сильных ударных волн в земле. Ни при извержениях вулканов, ни при землетрясениях ударных волн нет. Прохождение ударных волн через горные породы вызывает в них структурные изменения, которые можно обнаружить при лабораторных исследованиях образцов. Наличие </a:t>
            </a:r>
            <a:r>
              <a:rPr lang="ru-RU" dirty="0" err="1"/>
              <a:t>ударномодифицированного</a:t>
            </a:r>
            <a:r>
              <a:rPr lang="ru-RU" dirty="0"/>
              <a:t> вещества является одним из признаков ударного происхождения кратера. </a:t>
            </a:r>
          </a:p>
          <a:p>
            <a:endParaRPr lang="ru-RU" dirty="0"/>
          </a:p>
          <a:p>
            <a:r>
              <a:rPr lang="ru-RU" dirty="0"/>
              <a:t>Другим доказательством ударного происхождения кратера является наличие иридия, который крайне редок на поверхности Земли, но его очень много в астероидах.</a:t>
            </a:r>
          </a:p>
          <a:p>
            <a:endParaRPr lang="ru-RU" dirty="0"/>
          </a:p>
          <a:p>
            <a:endParaRPr lang="ru-RU" dirty="0"/>
          </a:p>
        </p:txBody>
      </p:sp>
    </p:spTree>
    <p:extLst>
      <p:ext uri="{BB962C8B-B14F-4D97-AF65-F5344CB8AC3E}">
        <p14:creationId xmlns:p14="http://schemas.microsoft.com/office/powerpoint/2010/main" val="3028357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Наблюдение лунных кратеров">
            <a:extLst>
              <a:ext uri="{FF2B5EF4-FFF2-40B4-BE49-F238E27FC236}">
                <a16:creationId xmlns:a16="http://schemas.microsoft.com/office/drawing/2014/main" id="{E5774C29-A195-41A7-A595-461F4A3BD0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171764"/>
            <a:ext cx="7424825"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EA6A21-65E1-4990-98BA-8C8CF6FEBE04}"/>
              </a:ext>
            </a:extLst>
          </p:cNvPr>
          <p:cNvSpPr txBox="1"/>
          <p:nvPr/>
        </p:nvSpPr>
        <p:spPr>
          <a:xfrm>
            <a:off x="1475656" y="6372036"/>
            <a:ext cx="5410455" cy="369332"/>
          </a:xfrm>
          <a:prstGeom prst="rect">
            <a:avLst/>
          </a:prstGeom>
          <a:noFill/>
        </p:spPr>
        <p:txBody>
          <a:bodyPr wrap="none" rtlCol="0">
            <a:spAutoFit/>
          </a:bodyPr>
          <a:lstStyle/>
          <a:p>
            <a:r>
              <a:rPr lang="ru-RU" dirty="0">
                <a:solidFill>
                  <a:schemeClr val="tx2">
                    <a:lumMod val="75000"/>
                  </a:schemeClr>
                </a:solidFill>
              </a:rPr>
              <a:t>Фрагмент лунной поверхности с кратерами</a:t>
            </a:r>
          </a:p>
        </p:txBody>
      </p:sp>
      <p:sp>
        <p:nvSpPr>
          <p:cNvPr id="5" name="TextBox 4">
            <a:extLst>
              <a:ext uri="{FF2B5EF4-FFF2-40B4-BE49-F238E27FC236}">
                <a16:creationId xmlns:a16="http://schemas.microsoft.com/office/drawing/2014/main" id="{70FB896C-C105-4144-8F17-98C276AB51A2}"/>
              </a:ext>
            </a:extLst>
          </p:cNvPr>
          <p:cNvSpPr txBox="1"/>
          <p:nvPr/>
        </p:nvSpPr>
        <p:spPr>
          <a:xfrm>
            <a:off x="323528" y="116632"/>
            <a:ext cx="9073008" cy="2031325"/>
          </a:xfrm>
          <a:prstGeom prst="rect">
            <a:avLst/>
          </a:prstGeom>
          <a:noFill/>
        </p:spPr>
        <p:txBody>
          <a:bodyPr wrap="square">
            <a:spAutoFit/>
          </a:bodyPr>
          <a:lstStyle/>
          <a:p>
            <a:r>
              <a:rPr lang="ru-RU" dirty="0"/>
              <a:t>Ударные кратеры очень хорошо видны на Луне, где нет атмосферы и тектонических процессов. А также на некоторых других планетах и их спутниках. На этом слайде показан фрагмент лунной поверхности. Хорошо видны даже большие и мелкие сложные кратеры. Практически все они круглые несмотря на то, что </a:t>
            </a:r>
            <a:r>
              <a:rPr lang="ru-RU" dirty="0" err="1"/>
              <a:t>бόльшая</a:t>
            </a:r>
            <a:r>
              <a:rPr lang="ru-RU" dirty="0"/>
              <a:t> часть космических тел падает наклонно, под углом 45 градусов. Объясняется это тем, что размер кратеров в 10-30 раз больше размера падающего тела.</a:t>
            </a:r>
          </a:p>
        </p:txBody>
      </p:sp>
    </p:spTree>
    <p:extLst>
      <p:ext uri="{BB962C8B-B14F-4D97-AF65-F5344CB8AC3E}">
        <p14:creationId xmlns:p14="http://schemas.microsoft.com/office/powerpoint/2010/main" val="2359773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F1F03D7-0607-470A-B7D2-56ED254939D0}"/>
              </a:ext>
            </a:extLst>
          </p:cNvPr>
          <p:cNvSpPr>
            <a:spLocks noChangeArrowheads="1"/>
          </p:cNvSpPr>
          <p:nvPr/>
        </p:nvSpPr>
        <p:spPr bwMode="auto">
          <a:xfrm>
            <a:off x="228600" y="0"/>
            <a:ext cx="8915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ru-RU" altLang="ru-RU" sz="2400" dirty="0">
                <a:solidFill>
                  <a:schemeClr val="tx2">
                    <a:lumMod val="75000"/>
                  </a:schemeClr>
                </a:solidFill>
                <a:latin typeface="Verdana" panose="020B0604030504040204" pitchFamily="34" charset="0"/>
                <a:ea typeface="Verdana" panose="020B0604030504040204" pitchFamily="34" charset="0"/>
              </a:rPr>
              <a:t>Гигантские кратеры и полезные ископаемые</a:t>
            </a:r>
            <a:r>
              <a:rPr lang="en-US" altLang="ru-RU" sz="2400" dirty="0">
                <a:solidFill>
                  <a:schemeClr val="tx2">
                    <a:lumMod val="75000"/>
                  </a:schemeClr>
                </a:solidFill>
                <a:latin typeface="Verdana" panose="020B0604030504040204" pitchFamily="34" charset="0"/>
                <a:ea typeface="Verdana" panose="020B0604030504040204" pitchFamily="34" charset="0"/>
              </a:rPr>
              <a:t> </a:t>
            </a:r>
            <a:endParaRPr lang="en-US" altLang="ru-RU" sz="2800" dirty="0">
              <a:solidFill>
                <a:schemeClr val="tx2">
                  <a:lumMod val="75000"/>
                </a:schemeClr>
              </a:solidFill>
              <a:latin typeface="Verdana" panose="020B0604030504040204" pitchFamily="34" charset="0"/>
              <a:ea typeface="Verdana" panose="020B0604030504040204" pitchFamily="34" charset="0"/>
            </a:endParaRPr>
          </a:p>
        </p:txBody>
      </p:sp>
      <p:sp>
        <p:nvSpPr>
          <p:cNvPr id="7171" name="Text Box 3">
            <a:extLst>
              <a:ext uri="{FF2B5EF4-FFF2-40B4-BE49-F238E27FC236}">
                <a16:creationId xmlns:a16="http://schemas.microsoft.com/office/drawing/2014/main" id="{FE900B8A-57BA-4848-BD22-9F28B3047E53}"/>
              </a:ext>
            </a:extLst>
          </p:cNvPr>
          <p:cNvSpPr txBox="1">
            <a:spLocks noChangeArrowheads="1"/>
          </p:cNvSpPr>
          <p:nvPr/>
        </p:nvSpPr>
        <p:spPr bwMode="auto">
          <a:xfrm>
            <a:off x="-107950" y="765175"/>
            <a:ext cx="4010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dirty="0">
                <a:solidFill>
                  <a:schemeClr val="tx2">
                    <a:lumMod val="75000"/>
                  </a:schemeClr>
                </a:solidFill>
                <a:ea typeface="Verdana" panose="020B0604030504040204" pitchFamily="34" charset="0"/>
              </a:rPr>
              <a:t>    Четыре кратера с </a:t>
            </a:r>
            <a:r>
              <a:rPr lang="en-US" altLang="ru-RU" dirty="0">
                <a:solidFill>
                  <a:schemeClr val="tx2">
                    <a:lumMod val="75000"/>
                  </a:schemeClr>
                </a:solidFill>
                <a:ea typeface="Verdana" panose="020B0604030504040204" pitchFamily="34" charset="0"/>
              </a:rPr>
              <a:t>D&gt;100 </a:t>
            </a:r>
            <a:r>
              <a:rPr lang="ru-RU" altLang="ru-RU" dirty="0">
                <a:solidFill>
                  <a:schemeClr val="tx2">
                    <a:lumMod val="75000"/>
                  </a:schemeClr>
                </a:solidFill>
                <a:ea typeface="Verdana" panose="020B0604030504040204" pitchFamily="34" charset="0"/>
              </a:rPr>
              <a:t>км   </a:t>
            </a:r>
            <a:endParaRPr lang="en-US" altLang="ru-RU" dirty="0">
              <a:solidFill>
                <a:schemeClr val="tx2">
                  <a:lumMod val="75000"/>
                </a:schemeClr>
              </a:solidFill>
              <a:ea typeface="Verdana" panose="020B0604030504040204" pitchFamily="34" charset="0"/>
            </a:endParaRPr>
          </a:p>
        </p:txBody>
      </p:sp>
      <p:sp>
        <p:nvSpPr>
          <p:cNvPr id="7172" name="Text Box 4">
            <a:extLst>
              <a:ext uri="{FF2B5EF4-FFF2-40B4-BE49-F238E27FC236}">
                <a16:creationId xmlns:a16="http://schemas.microsoft.com/office/drawing/2014/main" id="{D5820B4C-5DB2-49F0-B00D-02FA8A99ACA2}"/>
              </a:ext>
            </a:extLst>
          </p:cNvPr>
          <p:cNvSpPr txBox="1">
            <a:spLocks noChangeArrowheads="1"/>
          </p:cNvSpPr>
          <p:nvPr/>
        </p:nvSpPr>
        <p:spPr bwMode="auto">
          <a:xfrm>
            <a:off x="228600" y="14478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altLang="ru-RU" sz="2400">
              <a:latin typeface="Times New Roman" panose="02020603050405020304" pitchFamily="18" charset="0"/>
            </a:endParaRPr>
          </a:p>
        </p:txBody>
      </p:sp>
      <p:sp>
        <p:nvSpPr>
          <p:cNvPr id="7173" name="Text Box 5">
            <a:extLst>
              <a:ext uri="{FF2B5EF4-FFF2-40B4-BE49-F238E27FC236}">
                <a16:creationId xmlns:a16="http://schemas.microsoft.com/office/drawing/2014/main" id="{50A9821A-36C8-4088-917D-280F04964143}"/>
              </a:ext>
            </a:extLst>
          </p:cNvPr>
          <p:cNvSpPr txBox="1">
            <a:spLocks noChangeArrowheads="1"/>
          </p:cNvSpPr>
          <p:nvPr/>
        </p:nvSpPr>
        <p:spPr bwMode="auto">
          <a:xfrm>
            <a:off x="0" y="1524000"/>
            <a:ext cx="4010025" cy="52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lnSpc>
                <a:spcPct val="90000"/>
              </a:lnSpc>
              <a:spcAft>
                <a:spcPct val="200000"/>
              </a:spcAft>
              <a:buFontTx/>
              <a:buAutoNum type="arabicPeriod"/>
            </a:pPr>
            <a:r>
              <a:rPr lang="ru-RU" altLang="ru-RU" dirty="0">
                <a:solidFill>
                  <a:schemeClr val="tx2">
                    <a:lumMod val="75000"/>
                  </a:schemeClr>
                </a:solidFill>
                <a:latin typeface="Verdana" panose="020B0604030504040204" pitchFamily="34" charset="0"/>
                <a:ea typeface="Verdana" panose="020B0604030504040204" pitchFamily="34" charset="0"/>
              </a:rPr>
              <a:t>Попигай (Россия), </a:t>
            </a:r>
            <a:r>
              <a:rPr lang="en-US" altLang="ru-RU" dirty="0">
                <a:solidFill>
                  <a:schemeClr val="tx2">
                    <a:lumMod val="75000"/>
                  </a:schemeClr>
                </a:solidFill>
                <a:latin typeface="Verdana" panose="020B0604030504040204" pitchFamily="34" charset="0"/>
                <a:ea typeface="Verdana" panose="020B0604030504040204" pitchFamily="34" charset="0"/>
              </a:rPr>
              <a:t>D~</a:t>
            </a:r>
            <a:r>
              <a:rPr lang="ru-RU" altLang="ru-RU" dirty="0">
                <a:solidFill>
                  <a:schemeClr val="tx2">
                    <a:lumMod val="75000"/>
                  </a:schemeClr>
                </a:solidFill>
                <a:latin typeface="Verdana" panose="020B0604030504040204" pitchFamily="34" charset="0"/>
                <a:ea typeface="Verdana" panose="020B0604030504040204" pitchFamily="34" charset="0"/>
              </a:rPr>
              <a:t>100 км, возраст</a:t>
            </a:r>
            <a:r>
              <a:rPr lang="en-US" altLang="ru-RU" dirty="0">
                <a:solidFill>
                  <a:schemeClr val="tx2">
                    <a:lumMod val="75000"/>
                  </a:schemeClr>
                </a:solidFill>
                <a:latin typeface="Verdana" panose="020B0604030504040204" pitchFamily="34" charset="0"/>
                <a:ea typeface="Verdana" panose="020B0604030504040204" pitchFamily="34" charset="0"/>
              </a:rPr>
              <a:t>:</a:t>
            </a:r>
            <a:r>
              <a:rPr lang="ru-RU" altLang="ru-RU" dirty="0">
                <a:solidFill>
                  <a:schemeClr val="tx2">
                    <a:lumMod val="75000"/>
                  </a:schemeClr>
                </a:solidFill>
                <a:latin typeface="Verdana" panose="020B0604030504040204" pitchFamily="34" charset="0"/>
                <a:ea typeface="Verdana" panose="020B0604030504040204" pitchFamily="34" charset="0"/>
              </a:rPr>
              <a:t> 36 </a:t>
            </a:r>
            <a:r>
              <a:rPr lang="en-US" altLang="ru-RU" dirty="0">
                <a:solidFill>
                  <a:schemeClr val="tx2">
                    <a:lumMod val="75000"/>
                  </a:schemeClr>
                </a:solidFill>
                <a:latin typeface="Verdana" panose="020B0604030504040204" pitchFamily="34" charset="0"/>
                <a:ea typeface="Verdana" panose="020B0604030504040204" pitchFamily="34" charset="0"/>
              </a:rPr>
              <a:t>Ma</a:t>
            </a:r>
            <a:r>
              <a:rPr lang="ru-RU" altLang="ru-RU" dirty="0">
                <a:solidFill>
                  <a:schemeClr val="tx2">
                    <a:lumMod val="75000"/>
                  </a:schemeClr>
                </a:solidFill>
                <a:latin typeface="Verdana" panose="020B0604030504040204" pitchFamily="34" charset="0"/>
                <a:ea typeface="Verdana" panose="020B0604030504040204" pitchFamily="34" charset="0"/>
              </a:rPr>
              <a:t>.: алмазы</a:t>
            </a:r>
          </a:p>
          <a:p>
            <a:pPr>
              <a:lnSpc>
                <a:spcPct val="90000"/>
              </a:lnSpc>
              <a:spcAft>
                <a:spcPct val="200000"/>
              </a:spcAft>
              <a:buFontTx/>
              <a:buAutoNum type="arabicPeriod"/>
            </a:pPr>
            <a:r>
              <a:rPr lang="ru-RU" altLang="ru-RU" dirty="0" err="1">
                <a:solidFill>
                  <a:schemeClr val="tx2">
                    <a:lumMod val="75000"/>
                  </a:schemeClr>
                </a:solidFill>
                <a:latin typeface="Verdana" panose="020B0604030504040204" pitchFamily="34" charset="0"/>
                <a:ea typeface="Verdana" panose="020B0604030504040204" pitchFamily="34" charset="0"/>
              </a:rPr>
              <a:t>Чиксулуб</a:t>
            </a:r>
            <a:r>
              <a:rPr lang="ru-RU" altLang="ru-RU" dirty="0">
                <a:solidFill>
                  <a:schemeClr val="tx2">
                    <a:lumMod val="75000"/>
                  </a:schemeClr>
                </a:solidFill>
                <a:latin typeface="Verdana" panose="020B0604030504040204" pitchFamily="34" charset="0"/>
                <a:ea typeface="Verdana" panose="020B0604030504040204" pitchFamily="34" charset="0"/>
              </a:rPr>
              <a:t> (</a:t>
            </a:r>
            <a:r>
              <a:rPr lang="en-US" altLang="ru-RU" dirty="0">
                <a:solidFill>
                  <a:schemeClr val="tx2">
                    <a:lumMod val="75000"/>
                  </a:schemeClr>
                </a:solidFill>
                <a:latin typeface="Verdana" panose="020B0604030504040204" pitchFamily="34" charset="0"/>
                <a:ea typeface="Verdana" panose="020B0604030504040204" pitchFamily="34" charset="0"/>
              </a:rPr>
              <a:t>Me</a:t>
            </a:r>
            <a:r>
              <a:rPr lang="ru-RU" altLang="ru-RU" dirty="0" err="1">
                <a:solidFill>
                  <a:schemeClr val="tx2">
                    <a:lumMod val="75000"/>
                  </a:schemeClr>
                </a:solidFill>
                <a:latin typeface="Verdana" panose="020B0604030504040204" pitchFamily="34" charset="0"/>
                <a:ea typeface="Verdana" panose="020B0604030504040204" pitchFamily="34" charset="0"/>
              </a:rPr>
              <a:t>ксика</a:t>
            </a:r>
            <a:r>
              <a:rPr lang="ru-RU" altLang="ru-RU" dirty="0">
                <a:solidFill>
                  <a:schemeClr val="tx2">
                    <a:lumMod val="75000"/>
                  </a:schemeClr>
                </a:solidFill>
                <a:latin typeface="Verdana" panose="020B0604030504040204" pitchFamily="34" charset="0"/>
                <a:ea typeface="Verdana" panose="020B0604030504040204" pitchFamily="34" charset="0"/>
              </a:rPr>
              <a:t>)</a:t>
            </a:r>
            <a:r>
              <a:rPr lang="en-US" altLang="ru-RU" dirty="0">
                <a:solidFill>
                  <a:schemeClr val="tx2">
                    <a:lumMod val="75000"/>
                  </a:schemeClr>
                </a:solidFill>
                <a:latin typeface="Verdana" panose="020B0604030504040204" pitchFamily="34" charset="0"/>
                <a:ea typeface="Verdana" panose="020B0604030504040204" pitchFamily="34" charset="0"/>
              </a:rPr>
              <a:t>, D~</a:t>
            </a:r>
            <a:r>
              <a:rPr lang="ru-RU" altLang="ru-RU" dirty="0">
                <a:solidFill>
                  <a:schemeClr val="tx2">
                    <a:lumMod val="75000"/>
                  </a:schemeClr>
                </a:solidFill>
                <a:latin typeface="Verdana" panose="020B0604030504040204" pitchFamily="34" charset="0"/>
                <a:ea typeface="Verdana" panose="020B0604030504040204" pitchFamily="34" charset="0"/>
              </a:rPr>
              <a:t>180 км, возраст</a:t>
            </a:r>
            <a:r>
              <a:rPr lang="en-US" altLang="ru-RU" dirty="0">
                <a:solidFill>
                  <a:schemeClr val="tx2">
                    <a:lumMod val="75000"/>
                  </a:schemeClr>
                </a:solidFill>
                <a:latin typeface="Verdana" panose="020B0604030504040204" pitchFamily="34" charset="0"/>
                <a:ea typeface="Verdana" panose="020B0604030504040204" pitchFamily="34" charset="0"/>
              </a:rPr>
              <a:t>:</a:t>
            </a:r>
            <a:r>
              <a:rPr lang="ru-RU" altLang="ru-RU" dirty="0">
                <a:solidFill>
                  <a:schemeClr val="tx2">
                    <a:lumMod val="75000"/>
                  </a:schemeClr>
                </a:solidFill>
                <a:latin typeface="Verdana" panose="020B0604030504040204" pitchFamily="34" charset="0"/>
                <a:ea typeface="Verdana" panose="020B0604030504040204" pitchFamily="34" charset="0"/>
              </a:rPr>
              <a:t> 65 </a:t>
            </a:r>
            <a:r>
              <a:rPr lang="en-US" altLang="ru-RU" dirty="0">
                <a:solidFill>
                  <a:schemeClr val="tx2">
                    <a:lumMod val="75000"/>
                  </a:schemeClr>
                </a:solidFill>
                <a:latin typeface="Verdana" panose="020B0604030504040204" pitchFamily="34" charset="0"/>
                <a:ea typeface="Verdana" panose="020B0604030504040204" pitchFamily="34" charset="0"/>
              </a:rPr>
              <a:t>Ma</a:t>
            </a:r>
            <a:r>
              <a:rPr lang="ru-RU" altLang="ru-RU" dirty="0">
                <a:solidFill>
                  <a:schemeClr val="tx2">
                    <a:lumMod val="75000"/>
                  </a:schemeClr>
                </a:solidFill>
                <a:latin typeface="Verdana" panose="020B0604030504040204" pitchFamily="34" charset="0"/>
                <a:ea typeface="Verdana" panose="020B0604030504040204" pitchFamily="34" charset="0"/>
              </a:rPr>
              <a:t> </a:t>
            </a:r>
            <a:r>
              <a:rPr lang="en-US" altLang="ru-RU" dirty="0">
                <a:solidFill>
                  <a:schemeClr val="tx2">
                    <a:lumMod val="75000"/>
                  </a:schemeClr>
                </a:solidFill>
                <a:latin typeface="Verdana" panose="020B0604030504040204" pitchFamily="34" charset="0"/>
                <a:ea typeface="Verdana" panose="020B0604030504040204" pitchFamily="34" charset="0"/>
              </a:rPr>
              <a:t>: </a:t>
            </a:r>
            <a:r>
              <a:rPr lang="ru-RU" altLang="ru-RU" dirty="0">
                <a:solidFill>
                  <a:schemeClr val="tx2">
                    <a:lumMod val="75000"/>
                  </a:schemeClr>
                </a:solidFill>
                <a:latin typeface="Verdana" panose="020B0604030504040204" pitchFamily="34" charset="0"/>
                <a:ea typeface="Verdana" panose="020B0604030504040204" pitchFamily="34" charset="0"/>
              </a:rPr>
              <a:t> 2/3 мексиканской нефти</a:t>
            </a:r>
          </a:p>
          <a:p>
            <a:pPr>
              <a:lnSpc>
                <a:spcPct val="90000"/>
              </a:lnSpc>
              <a:spcAft>
                <a:spcPct val="200000"/>
              </a:spcAft>
              <a:buFontTx/>
              <a:buAutoNum type="arabicPeriod"/>
            </a:pPr>
            <a:r>
              <a:rPr lang="ru-RU" altLang="ru-RU" dirty="0">
                <a:solidFill>
                  <a:schemeClr val="tx2">
                    <a:lumMod val="75000"/>
                  </a:schemeClr>
                </a:solidFill>
                <a:latin typeface="Verdana" panose="020B0604030504040204" pitchFamily="34" charset="0"/>
                <a:ea typeface="Verdana" panose="020B0604030504040204" pitchFamily="34" charset="0"/>
              </a:rPr>
              <a:t>Садбери (Канада), </a:t>
            </a:r>
            <a:r>
              <a:rPr lang="en-US" altLang="ru-RU" dirty="0">
                <a:solidFill>
                  <a:schemeClr val="tx2">
                    <a:lumMod val="75000"/>
                  </a:schemeClr>
                </a:solidFill>
                <a:latin typeface="Verdana" panose="020B0604030504040204" pitchFamily="34" charset="0"/>
                <a:ea typeface="Verdana" panose="020B0604030504040204" pitchFamily="34" charset="0"/>
              </a:rPr>
              <a:t>D~200 </a:t>
            </a:r>
            <a:r>
              <a:rPr lang="ru-RU" altLang="ru-RU" dirty="0">
                <a:solidFill>
                  <a:schemeClr val="tx2">
                    <a:lumMod val="75000"/>
                  </a:schemeClr>
                </a:solidFill>
                <a:latin typeface="Verdana" panose="020B0604030504040204" pitchFamily="34" charset="0"/>
                <a:ea typeface="Verdana" panose="020B0604030504040204" pitchFamily="34" charset="0"/>
              </a:rPr>
              <a:t>км, возраст</a:t>
            </a:r>
            <a:r>
              <a:rPr lang="en-US" altLang="ru-RU" dirty="0">
                <a:solidFill>
                  <a:schemeClr val="tx2">
                    <a:lumMod val="75000"/>
                  </a:schemeClr>
                </a:solidFill>
                <a:latin typeface="Verdana" panose="020B0604030504040204" pitchFamily="34" charset="0"/>
                <a:ea typeface="Verdana" panose="020B0604030504040204" pitchFamily="34" charset="0"/>
              </a:rPr>
              <a:t>: </a:t>
            </a:r>
            <a:r>
              <a:rPr lang="ru-RU" altLang="ru-RU" dirty="0">
                <a:solidFill>
                  <a:schemeClr val="tx2">
                    <a:lumMod val="75000"/>
                  </a:schemeClr>
                </a:solidFill>
                <a:latin typeface="Verdana" panose="020B0604030504040204" pitchFamily="34" charset="0"/>
                <a:ea typeface="Verdana" panose="020B0604030504040204" pitchFamily="34" charset="0"/>
              </a:rPr>
              <a:t> 1.9 </a:t>
            </a:r>
            <a:r>
              <a:rPr lang="en-US" altLang="ru-RU" dirty="0">
                <a:solidFill>
                  <a:schemeClr val="tx2">
                    <a:lumMod val="75000"/>
                  </a:schemeClr>
                </a:solidFill>
                <a:latin typeface="Verdana" panose="020B0604030504040204" pitchFamily="34" charset="0"/>
                <a:ea typeface="Verdana" panose="020B0604030504040204" pitchFamily="34" charset="0"/>
              </a:rPr>
              <a:t>Ga</a:t>
            </a:r>
            <a:r>
              <a:rPr lang="ru-RU" altLang="ru-RU" dirty="0">
                <a:solidFill>
                  <a:schemeClr val="tx2">
                    <a:lumMod val="75000"/>
                  </a:schemeClr>
                </a:solidFill>
                <a:latin typeface="Verdana" panose="020B0604030504040204" pitchFamily="34" charset="0"/>
                <a:ea typeface="Verdana" panose="020B0604030504040204" pitchFamily="34" charset="0"/>
              </a:rPr>
              <a:t> </a:t>
            </a:r>
            <a:r>
              <a:rPr lang="en-US" altLang="ru-RU" dirty="0">
                <a:solidFill>
                  <a:schemeClr val="tx2">
                    <a:lumMod val="75000"/>
                  </a:schemeClr>
                </a:solidFill>
                <a:latin typeface="Verdana" panose="020B0604030504040204" pitchFamily="34" charset="0"/>
                <a:ea typeface="Verdana" panose="020B0604030504040204" pitchFamily="34" charset="0"/>
              </a:rPr>
              <a:t>: 1/3 </a:t>
            </a:r>
            <a:r>
              <a:rPr lang="ru-RU" altLang="ru-RU" dirty="0">
                <a:solidFill>
                  <a:schemeClr val="tx2">
                    <a:lumMod val="75000"/>
                  </a:schemeClr>
                </a:solidFill>
                <a:latin typeface="Verdana" panose="020B0604030504040204" pitchFamily="34" charset="0"/>
                <a:ea typeface="Verdana" panose="020B0604030504040204" pitchFamily="34" charset="0"/>
              </a:rPr>
              <a:t>мировых запасов никеля</a:t>
            </a:r>
          </a:p>
          <a:p>
            <a:pPr>
              <a:lnSpc>
                <a:spcPct val="90000"/>
              </a:lnSpc>
              <a:spcAft>
                <a:spcPct val="200000"/>
              </a:spcAft>
              <a:buFontTx/>
              <a:buAutoNum type="arabicPeriod"/>
            </a:pPr>
            <a:r>
              <a:rPr lang="ru-RU" altLang="ru-RU" dirty="0" err="1">
                <a:solidFill>
                  <a:schemeClr val="tx2">
                    <a:lumMod val="75000"/>
                  </a:schemeClr>
                </a:solidFill>
                <a:latin typeface="Verdana" panose="020B0604030504040204" pitchFamily="34" charset="0"/>
                <a:ea typeface="Verdana" panose="020B0604030504040204" pitchFamily="34" charset="0"/>
              </a:rPr>
              <a:t>Вредерфорт</a:t>
            </a:r>
            <a:r>
              <a:rPr lang="ru-RU" altLang="ru-RU" dirty="0">
                <a:solidFill>
                  <a:schemeClr val="tx2">
                    <a:lumMod val="75000"/>
                  </a:schemeClr>
                </a:solidFill>
                <a:latin typeface="Verdana" panose="020B0604030504040204" pitchFamily="34" charset="0"/>
                <a:ea typeface="Verdana" panose="020B0604030504040204" pitchFamily="34" charset="0"/>
              </a:rPr>
              <a:t> (Южная Африка), </a:t>
            </a:r>
            <a:r>
              <a:rPr lang="en-US" altLang="ru-RU" dirty="0">
                <a:solidFill>
                  <a:schemeClr val="tx2">
                    <a:lumMod val="75000"/>
                  </a:schemeClr>
                </a:solidFill>
                <a:latin typeface="Verdana" panose="020B0604030504040204" pitchFamily="34" charset="0"/>
                <a:ea typeface="Verdana" panose="020B0604030504040204" pitchFamily="34" charset="0"/>
              </a:rPr>
              <a:t>D~</a:t>
            </a:r>
            <a:r>
              <a:rPr lang="ru-RU" altLang="ru-RU" dirty="0">
                <a:solidFill>
                  <a:schemeClr val="tx2">
                    <a:lumMod val="75000"/>
                  </a:schemeClr>
                </a:solidFill>
                <a:latin typeface="Verdana" panose="020B0604030504040204" pitchFamily="34" charset="0"/>
                <a:ea typeface="Verdana" panose="020B0604030504040204" pitchFamily="34" charset="0"/>
              </a:rPr>
              <a:t>200 км, возраст</a:t>
            </a:r>
            <a:r>
              <a:rPr lang="en-US" altLang="ru-RU" dirty="0">
                <a:solidFill>
                  <a:schemeClr val="tx2">
                    <a:lumMod val="75000"/>
                  </a:schemeClr>
                </a:solidFill>
                <a:latin typeface="Verdana" panose="020B0604030504040204" pitchFamily="34" charset="0"/>
                <a:ea typeface="Verdana" panose="020B0604030504040204" pitchFamily="34" charset="0"/>
              </a:rPr>
              <a:t>: </a:t>
            </a:r>
            <a:r>
              <a:rPr lang="ru-RU" altLang="ru-RU" dirty="0">
                <a:solidFill>
                  <a:schemeClr val="tx2">
                    <a:lumMod val="75000"/>
                  </a:schemeClr>
                </a:solidFill>
                <a:latin typeface="Verdana" panose="020B0604030504040204" pitchFamily="34" charset="0"/>
                <a:ea typeface="Verdana" panose="020B0604030504040204" pitchFamily="34" charset="0"/>
              </a:rPr>
              <a:t>2.0 </a:t>
            </a:r>
            <a:r>
              <a:rPr lang="en-US" altLang="ru-RU" dirty="0">
                <a:solidFill>
                  <a:schemeClr val="tx2">
                    <a:lumMod val="75000"/>
                  </a:schemeClr>
                </a:solidFill>
                <a:latin typeface="Verdana" panose="020B0604030504040204" pitchFamily="34" charset="0"/>
                <a:ea typeface="Verdana" panose="020B0604030504040204" pitchFamily="34" charset="0"/>
              </a:rPr>
              <a:t>Ga:          1/2</a:t>
            </a:r>
            <a:r>
              <a:rPr lang="ru-RU" altLang="ru-RU" dirty="0">
                <a:solidFill>
                  <a:schemeClr val="tx2">
                    <a:lumMod val="75000"/>
                  </a:schemeClr>
                </a:solidFill>
                <a:latin typeface="Verdana" panose="020B0604030504040204" pitchFamily="34" charset="0"/>
                <a:ea typeface="Verdana" panose="020B0604030504040204" pitchFamily="34" charset="0"/>
              </a:rPr>
              <a:t> мировых запасов        золота</a:t>
            </a:r>
            <a:endParaRPr lang="en-US" altLang="ru-RU" dirty="0">
              <a:solidFill>
                <a:schemeClr val="tx2">
                  <a:lumMod val="75000"/>
                </a:schemeClr>
              </a:solidFill>
              <a:latin typeface="Verdana" panose="020B0604030504040204" pitchFamily="34" charset="0"/>
              <a:ea typeface="Verdana" panose="020B0604030504040204" pitchFamily="34" charset="0"/>
            </a:endParaRPr>
          </a:p>
        </p:txBody>
      </p:sp>
      <p:pic>
        <p:nvPicPr>
          <p:cNvPr id="5122" name="Picture 2" descr="Россия">
            <a:extLst>
              <a:ext uri="{FF2B5EF4-FFF2-40B4-BE49-F238E27FC236}">
                <a16:creationId xmlns:a16="http://schemas.microsoft.com/office/drawing/2014/main" id="{79112FB1-D258-45FE-8AFD-425E5AE3F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219" y="1228725"/>
            <a:ext cx="2482924" cy="1401079"/>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3DBE8F3C-E057-4435-9981-F4AE208C242B}"/>
              </a:ext>
            </a:extLst>
          </p:cNvPr>
          <p:cNvPicPr>
            <a:picLocks noChangeAspect="1"/>
          </p:cNvPicPr>
          <p:nvPr/>
        </p:nvPicPr>
        <p:blipFill>
          <a:blip r:embed="rId3"/>
          <a:stretch>
            <a:fillRect/>
          </a:stretch>
        </p:blipFill>
        <p:spPr>
          <a:xfrm>
            <a:off x="5220072" y="1735588"/>
            <a:ext cx="133350" cy="133350"/>
          </a:xfrm>
          <a:prstGeom prst="rect">
            <a:avLst/>
          </a:prstGeom>
        </p:spPr>
      </p:pic>
      <p:pic>
        <p:nvPicPr>
          <p:cNvPr id="5126" name="Picture 6" descr="Мексика">
            <a:extLst>
              <a:ext uri="{FF2B5EF4-FFF2-40B4-BE49-F238E27FC236}">
                <a16:creationId xmlns:a16="http://schemas.microsoft.com/office/drawing/2014/main" id="{011B01E5-B1FC-4710-8B1A-6049042D5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716" y="2642754"/>
            <a:ext cx="2462360" cy="1609328"/>
          </a:xfrm>
          <a:prstGeom prst="rect">
            <a:avLst/>
          </a:prstGeom>
          <a:noFill/>
          <a:extLst>
            <a:ext uri="{909E8E84-426E-40DD-AFC4-6F175D3DCCD1}">
              <a14:hiddenFill xmlns:a14="http://schemas.microsoft.com/office/drawing/2010/main">
                <a:solidFill>
                  <a:srgbClr val="FFFFFF"/>
                </a:solidFill>
              </a14:hiddenFill>
            </a:ext>
          </a:extLst>
        </p:spPr>
      </p:pic>
      <p:pic>
        <p:nvPicPr>
          <p:cNvPr id="23" name="Рисунок 22">
            <a:extLst>
              <a:ext uri="{FF2B5EF4-FFF2-40B4-BE49-F238E27FC236}">
                <a16:creationId xmlns:a16="http://schemas.microsoft.com/office/drawing/2014/main" id="{B8B8D1ED-5FED-433C-8FB6-E8E788D85729}"/>
              </a:ext>
            </a:extLst>
          </p:cNvPr>
          <p:cNvPicPr>
            <a:picLocks noChangeAspect="1"/>
          </p:cNvPicPr>
          <p:nvPr/>
        </p:nvPicPr>
        <p:blipFill>
          <a:blip r:embed="rId3"/>
          <a:stretch>
            <a:fillRect/>
          </a:stretch>
        </p:blipFill>
        <p:spPr>
          <a:xfrm>
            <a:off x="8604448" y="3573016"/>
            <a:ext cx="133350" cy="133350"/>
          </a:xfrm>
          <a:prstGeom prst="rect">
            <a:avLst/>
          </a:prstGeom>
        </p:spPr>
      </p:pic>
      <p:pic>
        <p:nvPicPr>
          <p:cNvPr id="5128" name="Picture 8" descr="Канада">
            <a:extLst>
              <a:ext uri="{FF2B5EF4-FFF2-40B4-BE49-F238E27FC236}">
                <a16:creationId xmlns:a16="http://schemas.microsoft.com/office/drawing/2014/main" id="{9AE08E6B-C63A-4AC9-AD1D-E47B9F1B3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789" y="3898667"/>
            <a:ext cx="2022446" cy="171907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06C6A2DC-9579-4C07-AEE2-E7285B9DF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5716" y="5157838"/>
            <a:ext cx="1898526" cy="1629141"/>
          </a:xfrm>
          <a:prstGeom prst="rect">
            <a:avLst/>
          </a:prstGeom>
          <a:noFill/>
          <a:extLst>
            <a:ext uri="{909E8E84-426E-40DD-AFC4-6F175D3DCCD1}">
              <a14:hiddenFill xmlns:a14="http://schemas.microsoft.com/office/drawing/2010/main">
                <a:solidFill>
                  <a:srgbClr val="FFFFFF"/>
                </a:solidFill>
              </a14:hiddenFill>
            </a:ext>
          </a:extLst>
        </p:spPr>
      </p:pic>
      <p:pic>
        <p:nvPicPr>
          <p:cNvPr id="26" name="Рисунок 25">
            <a:extLst>
              <a:ext uri="{FF2B5EF4-FFF2-40B4-BE49-F238E27FC236}">
                <a16:creationId xmlns:a16="http://schemas.microsoft.com/office/drawing/2014/main" id="{CC3879A0-7EB1-41AC-BDD3-29976069EF2D}"/>
              </a:ext>
            </a:extLst>
          </p:cNvPr>
          <p:cNvPicPr>
            <a:picLocks noChangeAspect="1"/>
          </p:cNvPicPr>
          <p:nvPr/>
        </p:nvPicPr>
        <p:blipFill>
          <a:blip r:embed="rId3"/>
          <a:stretch>
            <a:fillRect/>
          </a:stretch>
        </p:blipFill>
        <p:spPr>
          <a:xfrm>
            <a:off x="7656896" y="5733256"/>
            <a:ext cx="133350" cy="133350"/>
          </a:xfrm>
          <a:prstGeom prst="rect">
            <a:avLst/>
          </a:prstGeom>
        </p:spPr>
      </p:pic>
      <p:pic>
        <p:nvPicPr>
          <p:cNvPr id="27" name="Рисунок 26">
            <a:extLst>
              <a:ext uri="{FF2B5EF4-FFF2-40B4-BE49-F238E27FC236}">
                <a16:creationId xmlns:a16="http://schemas.microsoft.com/office/drawing/2014/main" id="{96B72A97-1A79-447E-A8E2-B427E0650C82}"/>
              </a:ext>
            </a:extLst>
          </p:cNvPr>
          <p:cNvPicPr>
            <a:picLocks noChangeAspect="1"/>
          </p:cNvPicPr>
          <p:nvPr/>
        </p:nvPicPr>
        <p:blipFill>
          <a:blip r:embed="rId3"/>
          <a:stretch>
            <a:fillRect/>
          </a:stretch>
        </p:blipFill>
        <p:spPr>
          <a:xfrm>
            <a:off x="5151195" y="5301208"/>
            <a:ext cx="133350" cy="133350"/>
          </a:xfrm>
          <a:prstGeom prst="rect">
            <a:avLst/>
          </a:prstGeom>
        </p:spPr>
      </p:pic>
    </p:spTree>
    <p:extLst>
      <p:ext uri="{BB962C8B-B14F-4D97-AF65-F5344CB8AC3E}">
        <p14:creationId xmlns:p14="http://schemas.microsoft.com/office/powerpoint/2010/main" val="1356906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609600" y="766763"/>
            <a:ext cx="7924800" cy="5272087"/>
          </a:xfrm>
          <a:prstGeom prst="rect">
            <a:avLst/>
          </a:prstGeom>
          <a:noFill/>
          <a:ln w="9525">
            <a:noFill/>
            <a:miter lim="800000"/>
            <a:headEnd/>
            <a:tailEnd/>
          </a:ln>
        </p:spPr>
      </p:pic>
      <p:sp>
        <p:nvSpPr>
          <p:cNvPr id="2" name="TextBox 1">
            <a:extLst>
              <a:ext uri="{FF2B5EF4-FFF2-40B4-BE49-F238E27FC236}">
                <a16:creationId xmlns:a16="http://schemas.microsoft.com/office/drawing/2014/main" id="{A3C38320-87F8-4822-AD20-A88EB602E160}"/>
              </a:ext>
            </a:extLst>
          </p:cNvPr>
          <p:cNvSpPr txBox="1"/>
          <p:nvPr/>
        </p:nvSpPr>
        <p:spPr>
          <a:xfrm>
            <a:off x="755576" y="6091237"/>
            <a:ext cx="8885766" cy="646331"/>
          </a:xfrm>
          <a:prstGeom prst="rect">
            <a:avLst/>
          </a:prstGeom>
          <a:noFill/>
        </p:spPr>
        <p:txBody>
          <a:bodyPr wrap="none" rtlCol="0">
            <a:spAutoFit/>
          </a:bodyPr>
          <a:lstStyle/>
          <a:p>
            <a:r>
              <a:rPr lang="ru-RU" dirty="0"/>
              <a:t>Образование кратера </a:t>
            </a:r>
            <a:r>
              <a:rPr lang="ru-RU" dirty="0" err="1"/>
              <a:t>Мьолнир</a:t>
            </a:r>
            <a:r>
              <a:rPr lang="ru-RU" dirty="0"/>
              <a:t> и генерация волны цунами при падении </a:t>
            </a:r>
          </a:p>
          <a:p>
            <a:r>
              <a:rPr lang="ru-RU" dirty="0"/>
              <a:t>двухкилометрового астероида в океан глубиной 500 м.</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050"/>
          <p:cNvPicPr>
            <a:picLocks noChangeAspect="1" noChangeArrowheads="1"/>
          </p:cNvPicPr>
          <p:nvPr/>
        </p:nvPicPr>
        <p:blipFill>
          <a:blip r:embed="rId2" cstate="print"/>
          <a:srcRect/>
          <a:stretch>
            <a:fillRect/>
          </a:stretch>
        </p:blipFill>
        <p:spPr bwMode="auto">
          <a:xfrm>
            <a:off x="990600" y="333375"/>
            <a:ext cx="7086600" cy="5189538"/>
          </a:xfrm>
          <a:prstGeom prst="rect">
            <a:avLst/>
          </a:prstGeom>
          <a:noFill/>
          <a:ln w="9525">
            <a:noFill/>
            <a:miter lim="800000"/>
            <a:headEnd/>
            <a:tailEnd/>
          </a:ln>
        </p:spPr>
      </p:pic>
      <p:sp>
        <p:nvSpPr>
          <p:cNvPr id="44035" name="Text Box 2051"/>
          <p:cNvSpPr txBox="1">
            <a:spLocks noChangeArrowheads="1"/>
          </p:cNvSpPr>
          <p:nvPr/>
        </p:nvSpPr>
        <p:spPr bwMode="auto">
          <a:xfrm>
            <a:off x="381000" y="5903913"/>
            <a:ext cx="8458200" cy="400110"/>
          </a:xfrm>
          <a:prstGeom prst="rect">
            <a:avLst/>
          </a:prstGeom>
          <a:noFill/>
          <a:ln w="9525">
            <a:noFill/>
            <a:miter lim="800000"/>
            <a:headEnd/>
            <a:tailEnd/>
          </a:ln>
        </p:spPr>
        <p:txBody>
          <a:bodyPr>
            <a:spAutoFit/>
          </a:bodyPr>
          <a:lstStyle/>
          <a:p>
            <a:pPr algn="ctr"/>
            <a:r>
              <a:rPr lang="ru-RU" sz="2000" dirty="0"/>
              <a:t>Сжатие и испарение мишени</a:t>
            </a:r>
            <a:endParaRPr lang="en-US"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CKNE_n">
            <a:hlinkClick r:id="" action="ppaction://media"/>
            <a:extLst>
              <a:ext uri="{FF2B5EF4-FFF2-40B4-BE49-F238E27FC236}">
                <a16:creationId xmlns:a16="http://schemas.microsoft.com/office/drawing/2014/main" id="{85474A77-F0AC-437B-BEC5-9A5FC5CBB6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739" y="836712"/>
            <a:ext cx="8784758" cy="3240360"/>
          </a:xfrm>
          <a:prstGeom prst="rect">
            <a:avLst/>
          </a:prstGeom>
        </p:spPr>
      </p:pic>
      <p:sp>
        <p:nvSpPr>
          <p:cNvPr id="4" name="TextBox 3">
            <a:extLst>
              <a:ext uri="{FF2B5EF4-FFF2-40B4-BE49-F238E27FC236}">
                <a16:creationId xmlns:a16="http://schemas.microsoft.com/office/drawing/2014/main" id="{5964F840-D23E-4897-9EEE-E0C441C5620A}"/>
              </a:ext>
            </a:extLst>
          </p:cNvPr>
          <p:cNvSpPr txBox="1"/>
          <p:nvPr/>
        </p:nvSpPr>
        <p:spPr>
          <a:xfrm flipH="1">
            <a:off x="309589" y="5661248"/>
            <a:ext cx="8523233" cy="707886"/>
          </a:xfrm>
          <a:prstGeom prst="rect">
            <a:avLst/>
          </a:prstGeom>
          <a:noFill/>
        </p:spPr>
        <p:txBody>
          <a:bodyPr wrap="square" rtlCol="0">
            <a:spAutoFit/>
          </a:bodyPr>
          <a:lstStyle/>
          <a:p>
            <a:r>
              <a:rPr lang="ru-RU" sz="2000" dirty="0">
                <a:solidFill>
                  <a:schemeClr val="tx2">
                    <a:lumMod val="75000"/>
                  </a:schemeClr>
                </a:solidFill>
              </a:rPr>
              <a:t>Образование кратера Локне (Швеция) при падении астероида </a:t>
            </a:r>
          </a:p>
          <a:p>
            <a:r>
              <a:rPr lang="ru-RU" sz="2000" dirty="0">
                <a:solidFill>
                  <a:schemeClr val="tx2">
                    <a:lumMod val="75000"/>
                  </a:schemeClr>
                </a:solidFill>
              </a:rPr>
              <a:t>Диаметром 300 м в океан глубиной 500 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1FDEE8-CDDE-47D5-B99A-36AAADF9FE31}"/>
              </a:ext>
            </a:extLst>
          </p:cNvPr>
          <p:cNvSpPr txBox="1"/>
          <p:nvPr/>
        </p:nvSpPr>
        <p:spPr>
          <a:xfrm>
            <a:off x="467544" y="332656"/>
            <a:ext cx="8568952" cy="6278642"/>
          </a:xfrm>
          <a:prstGeom prst="rect">
            <a:avLst/>
          </a:prstGeom>
          <a:noFill/>
        </p:spPr>
        <p:txBody>
          <a:bodyPr wrap="square">
            <a:spAutoFit/>
          </a:bodyPr>
          <a:lstStyle/>
          <a:p>
            <a:r>
              <a:rPr lang="ru-RU" sz="2400" dirty="0"/>
              <a:t>На Землю падают космические тела разного размера и состава.</a:t>
            </a:r>
            <a:r>
              <a:rPr lang="ru-RU" dirty="0"/>
              <a:t> </a:t>
            </a:r>
          </a:p>
          <a:p>
            <a:endParaRPr lang="ru-RU" dirty="0"/>
          </a:p>
          <a:p>
            <a:r>
              <a:rPr lang="ru-RU" sz="1600" dirty="0"/>
              <a:t>Размеры изменяются от нескольких микрон до десятков и даже сотен километров. Чем меньше размер тела, тем чаще такие тела падают. Километровые тела - раз в миллион лет </a:t>
            </a:r>
          </a:p>
          <a:p>
            <a:r>
              <a:rPr lang="ru-RU" sz="1600" dirty="0"/>
              <a:t>стометровые – раз в 1000 лет </a:t>
            </a:r>
          </a:p>
          <a:p>
            <a:r>
              <a:rPr lang="ru-RU" sz="1600" dirty="0"/>
              <a:t>метровые – несколько раз в год. </a:t>
            </a:r>
          </a:p>
          <a:p>
            <a:endParaRPr lang="ru-RU" sz="1600" dirty="0"/>
          </a:p>
          <a:p>
            <a:r>
              <a:rPr lang="ru-RU" sz="1600" dirty="0"/>
              <a:t>По составу космические тела делятся на кометы и астероиды. Астероиды бывают углеродистые, силикатные и металлические; кометы помимо каменной составляющей содержат льды из воды, углекислоты, метана, аммиака и т.д. </a:t>
            </a:r>
          </a:p>
          <a:p>
            <a:endParaRPr lang="ru-RU" sz="1600" dirty="0"/>
          </a:p>
          <a:p>
            <a:r>
              <a:rPr lang="ru-RU" sz="1600" dirty="0"/>
              <a:t>Астероиды и кометы размером порядка 10 метров и менее обычно называют метеороидами. </a:t>
            </a:r>
          </a:p>
          <a:p>
            <a:endParaRPr lang="ru-RU" sz="1600" dirty="0"/>
          </a:p>
          <a:p>
            <a:r>
              <a:rPr lang="ru-RU" sz="1600" dirty="0"/>
              <a:t>Найденные на Земле кусочки метеороидов называются метеоритами. </a:t>
            </a:r>
          </a:p>
          <a:p>
            <a:endParaRPr lang="ru-RU" sz="1600" dirty="0"/>
          </a:p>
          <a:p>
            <a:r>
              <a:rPr lang="ru-RU" sz="1600" dirty="0"/>
              <a:t>Световая вспышка в атмосфере при пролете космического тела называется метеором. </a:t>
            </a:r>
          </a:p>
          <a:p>
            <a:endParaRPr lang="ru-RU" sz="1600" dirty="0"/>
          </a:p>
          <a:p>
            <a:r>
              <a:rPr lang="ru-RU" sz="1600" dirty="0"/>
              <a:t>Скорость падающих тел изменяется от второй космической 11.2 км/с до примерно 70 км/с.</a:t>
            </a:r>
          </a:p>
        </p:txBody>
      </p:sp>
    </p:spTree>
    <p:extLst>
      <p:ext uri="{BB962C8B-B14F-4D97-AF65-F5344CB8AC3E}">
        <p14:creationId xmlns:p14="http://schemas.microsoft.com/office/powerpoint/2010/main" val="2600366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LTANIN">
            <a:hlinkClick r:id="" action="ppaction://media"/>
            <a:extLst>
              <a:ext uri="{FF2B5EF4-FFF2-40B4-BE49-F238E27FC236}">
                <a16:creationId xmlns:a16="http://schemas.microsoft.com/office/drawing/2014/main" id="{F82218E2-9498-42BB-9E06-AC9066B191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5468" y="369317"/>
            <a:ext cx="7993063" cy="2987675"/>
          </a:xfrm>
          <a:prstGeom prst="rect">
            <a:avLst/>
          </a:prstGeom>
        </p:spPr>
      </p:pic>
      <p:pic>
        <p:nvPicPr>
          <p:cNvPr id="5" name="Picture 3" descr="eltanin copy">
            <a:extLst>
              <a:ext uri="{FF2B5EF4-FFF2-40B4-BE49-F238E27FC236}">
                <a16:creationId xmlns:a16="http://schemas.microsoft.com/office/drawing/2014/main" id="{EDDB76E5-F5E7-43A4-ABD5-F77ABF420E6D}"/>
              </a:ext>
            </a:extLst>
          </p:cNvPr>
          <p:cNvPicPr>
            <a:picLocks noChangeAspect="1" noChangeArrowheads="1"/>
          </p:cNvPicPr>
          <p:nvPr/>
        </p:nvPicPr>
        <p:blipFill>
          <a:blip r:embed="rId5" cstate="print"/>
          <a:srcRect/>
          <a:stretch>
            <a:fillRect/>
          </a:stretch>
        </p:blipFill>
        <p:spPr bwMode="auto">
          <a:xfrm>
            <a:off x="7380312" y="3557817"/>
            <a:ext cx="1651695" cy="1845898"/>
          </a:xfrm>
          <a:prstGeom prst="rect">
            <a:avLst/>
          </a:prstGeom>
          <a:noFill/>
          <a:ln w="9525">
            <a:noFill/>
            <a:miter lim="800000"/>
            <a:headEnd/>
            <a:tailEnd/>
          </a:ln>
        </p:spPr>
      </p:pic>
      <p:sp>
        <p:nvSpPr>
          <p:cNvPr id="3" name="TextBox 2">
            <a:extLst>
              <a:ext uri="{FF2B5EF4-FFF2-40B4-BE49-F238E27FC236}">
                <a16:creationId xmlns:a16="http://schemas.microsoft.com/office/drawing/2014/main" id="{B732B3F5-EF85-459D-A368-FE6CED15EEAB}"/>
              </a:ext>
            </a:extLst>
          </p:cNvPr>
          <p:cNvSpPr txBox="1"/>
          <p:nvPr/>
        </p:nvSpPr>
        <p:spPr>
          <a:xfrm>
            <a:off x="395536" y="5229200"/>
            <a:ext cx="274434" cy="400110"/>
          </a:xfrm>
          <a:prstGeom prst="rect">
            <a:avLst/>
          </a:prstGeom>
          <a:noFill/>
        </p:spPr>
        <p:txBody>
          <a:bodyPr wrap="none" rtlCol="0">
            <a:spAutoFit/>
          </a:bodyPr>
          <a:lstStyle/>
          <a:p>
            <a:r>
              <a:rPr lang="ru-RU" sz="2000" dirty="0">
                <a:solidFill>
                  <a:schemeClr val="tx2">
                    <a:lumMod val="75000"/>
                  </a:schemeClr>
                </a:solidFill>
              </a:rPr>
              <a:t> </a:t>
            </a:r>
          </a:p>
        </p:txBody>
      </p:sp>
      <p:sp>
        <p:nvSpPr>
          <p:cNvPr id="6" name="TextBox 5">
            <a:extLst>
              <a:ext uri="{FF2B5EF4-FFF2-40B4-BE49-F238E27FC236}">
                <a16:creationId xmlns:a16="http://schemas.microsoft.com/office/drawing/2014/main" id="{F156D9D0-7097-4981-89F8-18EFD1A47176}"/>
              </a:ext>
            </a:extLst>
          </p:cNvPr>
          <p:cNvSpPr txBox="1"/>
          <p:nvPr/>
        </p:nvSpPr>
        <p:spPr>
          <a:xfrm>
            <a:off x="132601" y="3804544"/>
            <a:ext cx="7993064" cy="2308324"/>
          </a:xfrm>
          <a:prstGeom prst="rect">
            <a:avLst/>
          </a:prstGeom>
          <a:noFill/>
        </p:spPr>
        <p:txBody>
          <a:bodyPr wrap="square">
            <a:spAutoFit/>
          </a:bodyPr>
          <a:lstStyle/>
          <a:p>
            <a:r>
              <a:rPr lang="ru-RU" sz="1600" dirty="0"/>
              <a:t>Если размер астероида становится в 5-10 раз меньше глубины </a:t>
            </a:r>
          </a:p>
          <a:p>
            <a:r>
              <a:rPr lang="ru-RU" sz="1600" dirty="0"/>
              <a:t>океана, то подводный донный кратер не образуется совсем, и единственные последствия такого удара – это волны цунами и </a:t>
            </a:r>
          </a:p>
          <a:p>
            <a:r>
              <a:rPr lang="ru-RU" sz="1600" dirty="0"/>
              <a:t>выброс в атмосферу большой массы воды и содержащейся в </a:t>
            </a:r>
          </a:p>
          <a:p>
            <a:r>
              <a:rPr lang="ru-RU" sz="1600" dirty="0"/>
              <a:t>ней соли. На этом слайде показана генерация волны цунами </a:t>
            </a:r>
          </a:p>
          <a:p>
            <a:r>
              <a:rPr lang="ru-RU" sz="1600" dirty="0"/>
              <a:t>после падения километрового астероида в океан глубиной 4 км. </a:t>
            </a:r>
          </a:p>
          <a:p>
            <a:r>
              <a:rPr lang="ru-RU" sz="1600" dirty="0"/>
              <a:t>Такой удар произошел примерно 2 млн лет назад недалеко от побережья Чили. В этом месте найдено большое количество фрагментов упавшего астероида и возмущения донных отложений, но кратера нет.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027"/>
          <p:cNvSpPr txBox="1">
            <a:spLocks noChangeArrowheads="1"/>
          </p:cNvSpPr>
          <p:nvPr/>
        </p:nvSpPr>
        <p:spPr bwMode="auto">
          <a:xfrm>
            <a:off x="395536" y="6096000"/>
            <a:ext cx="8382000" cy="646331"/>
          </a:xfrm>
          <a:prstGeom prst="rect">
            <a:avLst/>
          </a:prstGeom>
          <a:noFill/>
          <a:ln w="9525">
            <a:noFill/>
            <a:miter lim="800000"/>
            <a:headEnd/>
            <a:tailEnd/>
          </a:ln>
        </p:spPr>
        <p:txBody>
          <a:bodyPr>
            <a:spAutoFit/>
          </a:bodyPr>
          <a:lstStyle/>
          <a:p>
            <a:pPr algn="ctr">
              <a:spcBef>
                <a:spcPct val="50000"/>
              </a:spcBef>
            </a:pPr>
            <a:r>
              <a:rPr lang="ru-RU" dirty="0">
                <a:latin typeface="Times New Roman" pitchFamily="18" charset="0"/>
              </a:rPr>
              <a:t>Развитие водяного кратера при падении километрового астероида в океан глубиной 4 км под углом</a:t>
            </a:r>
            <a:r>
              <a:rPr lang="en-US" dirty="0">
                <a:latin typeface="Times New Roman" pitchFamily="18" charset="0"/>
              </a:rPr>
              <a:t> 15</a:t>
            </a:r>
            <a:r>
              <a:rPr lang="en-US" baseline="30000" dirty="0">
                <a:latin typeface="Times New Roman" pitchFamily="18" charset="0"/>
              </a:rPr>
              <a:t>o</a:t>
            </a:r>
            <a:r>
              <a:rPr lang="en-US" dirty="0">
                <a:latin typeface="Times New Roman" pitchFamily="18" charset="0"/>
              </a:rPr>
              <a:t>.</a:t>
            </a:r>
            <a:endParaRPr lang="en-US" dirty="0"/>
          </a:p>
        </p:txBody>
      </p:sp>
      <p:pic>
        <p:nvPicPr>
          <p:cNvPr id="38915" name="Picture 1028" descr="good1"/>
          <p:cNvPicPr>
            <a:picLocks noChangeAspect="1" noChangeArrowheads="1"/>
          </p:cNvPicPr>
          <p:nvPr/>
        </p:nvPicPr>
        <p:blipFill>
          <a:blip r:embed="rId2" cstate="print"/>
          <a:srcRect/>
          <a:stretch>
            <a:fillRect/>
          </a:stretch>
        </p:blipFill>
        <p:spPr bwMode="auto">
          <a:xfrm>
            <a:off x="304800" y="228600"/>
            <a:ext cx="8545513" cy="5618163"/>
          </a:xfrm>
          <a:prstGeom prst="rect">
            <a:avLst/>
          </a:prstGeom>
          <a:noFill/>
          <a:ln w="9525">
            <a:noFill/>
            <a:miter lim="800000"/>
            <a:headEnd/>
            <a:tailEnd/>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6021288"/>
            <a:ext cx="7200800" cy="369332"/>
          </a:xfrm>
          <a:prstGeom prst="rect">
            <a:avLst/>
          </a:prstGeom>
          <a:noFill/>
        </p:spPr>
        <p:txBody>
          <a:bodyPr wrap="square" rtlCol="0">
            <a:spAutoFit/>
          </a:bodyPr>
          <a:lstStyle/>
          <a:p>
            <a:pPr algn="ctr">
              <a:spcBef>
                <a:spcPct val="50000"/>
              </a:spcBef>
            </a:pPr>
            <a:r>
              <a:rPr lang="ru-RU" sz="1810" dirty="0"/>
              <a:t>Генерация волны цунами</a:t>
            </a:r>
            <a:endParaRPr lang="en-US" sz="1810" dirty="0"/>
          </a:p>
        </p:txBody>
      </p:sp>
      <p:pic>
        <p:nvPicPr>
          <p:cNvPr id="2" name="0-500">
            <a:hlinkClick r:id="" action="ppaction://media"/>
            <a:extLst>
              <a:ext uri="{FF2B5EF4-FFF2-40B4-BE49-F238E27FC236}">
                <a16:creationId xmlns:a16="http://schemas.microsoft.com/office/drawing/2014/main" id="{DEE8D9FE-0DA1-4634-AD73-DB30D8086B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1788" y="1744663"/>
            <a:ext cx="3398837" cy="33686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63C1E3-FB9A-4D01-B5C6-C5ECC377ED9D}"/>
              </a:ext>
            </a:extLst>
          </p:cNvPr>
          <p:cNvSpPr txBox="1"/>
          <p:nvPr/>
        </p:nvSpPr>
        <p:spPr>
          <a:xfrm>
            <a:off x="323528" y="99048"/>
            <a:ext cx="8568952" cy="707886"/>
          </a:xfrm>
          <a:prstGeom prst="rect">
            <a:avLst/>
          </a:prstGeom>
          <a:noFill/>
        </p:spPr>
        <p:txBody>
          <a:bodyPr wrap="square">
            <a:spAutoFit/>
          </a:bodyPr>
          <a:lstStyle/>
          <a:p>
            <a:pPr algn="ctr"/>
            <a:r>
              <a:rPr lang="ru-RU" sz="2000" dirty="0">
                <a:solidFill>
                  <a:schemeClr val="accent1">
                    <a:lumMod val="50000"/>
                  </a:schemeClr>
                </a:solidFill>
              </a:rPr>
              <a:t>ВЫБРОС ВЕЩЕСТВА В АТМОСФЕРУ ПРИ НАКЛОННОМ ПАДЕНИИ ДЕСЯТИКИЛОМЕТРОВЫХ АСТЕРОИДОВ В ОКЕАН</a:t>
            </a:r>
          </a:p>
        </p:txBody>
      </p:sp>
      <p:sp>
        <p:nvSpPr>
          <p:cNvPr id="9" name="TextBox 8">
            <a:extLst>
              <a:ext uri="{FF2B5EF4-FFF2-40B4-BE49-F238E27FC236}">
                <a16:creationId xmlns:a16="http://schemas.microsoft.com/office/drawing/2014/main" id="{CB759473-236A-477D-99E3-9026B3E182AB}"/>
              </a:ext>
            </a:extLst>
          </p:cNvPr>
          <p:cNvSpPr txBox="1"/>
          <p:nvPr/>
        </p:nvSpPr>
        <p:spPr>
          <a:xfrm>
            <a:off x="344252" y="5085184"/>
            <a:ext cx="8784976" cy="1600438"/>
          </a:xfrm>
          <a:prstGeom prst="rect">
            <a:avLst/>
          </a:prstGeom>
          <a:noFill/>
        </p:spPr>
        <p:txBody>
          <a:bodyPr wrap="square">
            <a:spAutoFit/>
          </a:bodyPr>
          <a:lstStyle/>
          <a:p>
            <a:r>
              <a:rPr lang="ru-RU" sz="1400" dirty="0">
                <a:solidFill>
                  <a:schemeClr val="accent1">
                    <a:lumMod val="50000"/>
                  </a:schemeClr>
                </a:solidFill>
              </a:rPr>
              <a:t>При глубинах океана вплоть до 4 – 5 км масса выброшенного в атмосферу грунта (и максимальная, и остающаяся на высотах более 16 км через 10 мин после удара) не более, чем в 2 – 3 раза отличается от массы выбросов при падении астероида на твердую поверхность. Масса выбрасываемого в атмосферу при ударе вещества ударника вообще слабо зависит от глубины океана. </a:t>
            </a:r>
          </a:p>
          <a:p>
            <a:r>
              <a:rPr lang="ru-RU" sz="1400" dirty="0">
                <a:solidFill>
                  <a:schemeClr val="accent1">
                    <a:lumMod val="50000"/>
                  </a:schemeClr>
                </a:solidFill>
              </a:rPr>
              <a:t>При косых ударах в атмосферу выбрасывается в 2-5 раз больше грунта и вещества ударника, чем при вертикальных ударах.</a:t>
            </a:r>
          </a:p>
        </p:txBody>
      </p:sp>
      <p:pic>
        <p:nvPicPr>
          <p:cNvPr id="5124" name="Picture 4">
            <a:extLst>
              <a:ext uri="{FF2B5EF4-FFF2-40B4-BE49-F238E27FC236}">
                <a16:creationId xmlns:a16="http://schemas.microsoft.com/office/drawing/2014/main" id="{4B440B36-F79D-40E2-AF69-738865EC4F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1763" y="1004619"/>
            <a:ext cx="1753927" cy="387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B02932BB-548F-40C7-96BA-BC40FA84D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916" y="1004619"/>
            <a:ext cx="2664296" cy="3876837"/>
          </a:xfrm>
          <a:prstGeom prst="rect">
            <a:avLst/>
          </a:prstGeom>
        </p:spPr>
      </p:pic>
      <p:pic>
        <p:nvPicPr>
          <p:cNvPr id="5" name="Рисунок 4">
            <a:extLst>
              <a:ext uri="{FF2B5EF4-FFF2-40B4-BE49-F238E27FC236}">
                <a16:creationId xmlns:a16="http://schemas.microsoft.com/office/drawing/2014/main" id="{09E2925E-932A-4DEA-AD7B-5B325901D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593" y="1009324"/>
            <a:ext cx="3492648" cy="3871896"/>
          </a:xfrm>
          <a:prstGeom prst="rect">
            <a:avLst/>
          </a:prstGeom>
        </p:spPr>
      </p:pic>
    </p:spTree>
    <p:extLst>
      <p:ext uri="{BB962C8B-B14F-4D97-AF65-F5344CB8AC3E}">
        <p14:creationId xmlns:p14="http://schemas.microsoft.com/office/powerpoint/2010/main" val="2373730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5A6D255F-281C-42F6-BABC-A0134A710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2219" y="280040"/>
            <a:ext cx="3564269" cy="3168650"/>
          </a:xfrm>
          <a:prstGeom prst="rect">
            <a:avLst/>
          </a:prstGeom>
          <a:noFill/>
          <a:extLst>
            <a:ext uri="{909E8E84-426E-40DD-AFC4-6F175D3DCCD1}">
              <a14:hiddenFill xmlns:a14="http://schemas.microsoft.com/office/drawing/2010/main">
                <a:solidFill>
                  <a:srgbClr val="FFFFFF"/>
                </a:solidFill>
              </a14:hiddenFill>
            </a:ext>
          </a:extLst>
        </p:spPr>
      </p:pic>
      <p:sp>
        <p:nvSpPr>
          <p:cNvPr id="13317" name="Text Box 5">
            <a:extLst>
              <a:ext uri="{FF2B5EF4-FFF2-40B4-BE49-F238E27FC236}">
                <a16:creationId xmlns:a16="http://schemas.microsoft.com/office/drawing/2014/main" id="{13CB95DE-A14F-4AD6-9633-1A41E75A941A}"/>
              </a:ext>
            </a:extLst>
          </p:cNvPr>
          <p:cNvSpPr txBox="1">
            <a:spLocks noChangeArrowheads="1"/>
          </p:cNvSpPr>
          <p:nvPr/>
        </p:nvSpPr>
        <p:spPr bwMode="auto">
          <a:xfrm>
            <a:off x="2630731" y="349203"/>
            <a:ext cx="21178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600" dirty="0">
                <a:solidFill>
                  <a:schemeClr val="tx2">
                    <a:lumMod val="75000"/>
                  </a:schemeClr>
                </a:solidFill>
              </a:rPr>
              <a:t>Плюм, возникший</a:t>
            </a:r>
            <a:endParaRPr lang="en-US" altLang="ru-RU" sz="1600" dirty="0">
              <a:solidFill>
                <a:schemeClr val="tx2">
                  <a:lumMod val="75000"/>
                </a:schemeClr>
              </a:solidFill>
            </a:endParaRPr>
          </a:p>
          <a:p>
            <a:r>
              <a:rPr lang="ru-RU" altLang="ru-RU" sz="1600" dirty="0">
                <a:solidFill>
                  <a:schemeClr val="tx2">
                    <a:lumMod val="75000"/>
                  </a:schemeClr>
                </a:solidFill>
              </a:rPr>
              <a:t>при образовании </a:t>
            </a:r>
          </a:p>
          <a:p>
            <a:r>
              <a:rPr lang="ru-RU" altLang="ru-RU" sz="1600" dirty="0">
                <a:solidFill>
                  <a:schemeClr val="tx2">
                    <a:lumMod val="75000"/>
                  </a:schemeClr>
                </a:solidFill>
              </a:rPr>
              <a:t>кратера </a:t>
            </a:r>
            <a:r>
              <a:rPr lang="ru-RU" altLang="ru-RU" sz="1600" dirty="0" err="1">
                <a:solidFill>
                  <a:schemeClr val="tx2">
                    <a:lumMod val="75000"/>
                  </a:schemeClr>
                </a:solidFill>
              </a:rPr>
              <a:t>Чиксулуб</a:t>
            </a:r>
            <a:endParaRPr lang="ru-RU" altLang="ru-RU" sz="1600" dirty="0">
              <a:solidFill>
                <a:schemeClr val="tx2">
                  <a:lumMod val="75000"/>
                </a:schemeClr>
              </a:solidFill>
            </a:endParaRPr>
          </a:p>
        </p:txBody>
      </p:sp>
      <p:sp>
        <p:nvSpPr>
          <p:cNvPr id="13321" name="Line 9">
            <a:extLst>
              <a:ext uri="{FF2B5EF4-FFF2-40B4-BE49-F238E27FC236}">
                <a16:creationId xmlns:a16="http://schemas.microsoft.com/office/drawing/2014/main" id="{FA81BD9F-190F-4540-A01F-CE9F09873504}"/>
              </a:ext>
            </a:extLst>
          </p:cNvPr>
          <p:cNvSpPr>
            <a:spLocks noChangeShapeType="1"/>
          </p:cNvSpPr>
          <p:nvPr/>
        </p:nvSpPr>
        <p:spPr bwMode="auto">
          <a:xfrm>
            <a:off x="8893175" y="6669088"/>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27" name="Line 15">
            <a:extLst>
              <a:ext uri="{FF2B5EF4-FFF2-40B4-BE49-F238E27FC236}">
                <a16:creationId xmlns:a16="http://schemas.microsoft.com/office/drawing/2014/main" id="{C89EB371-58BE-46CA-A19F-C06875458F73}"/>
              </a:ext>
            </a:extLst>
          </p:cNvPr>
          <p:cNvSpPr>
            <a:spLocks noChangeShapeType="1"/>
          </p:cNvSpPr>
          <p:nvPr/>
        </p:nvSpPr>
        <p:spPr bwMode="auto">
          <a:xfrm>
            <a:off x="4786344" y="873124"/>
            <a:ext cx="22320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28" name="Text Box 16">
            <a:extLst>
              <a:ext uri="{FF2B5EF4-FFF2-40B4-BE49-F238E27FC236}">
                <a16:creationId xmlns:a16="http://schemas.microsoft.com/office/drawing/2014/main" id="{869D0F72-A1B2-4C3F-87DA-DD4EE4BAE236}"/>
              </a:ext>
            </a:extLst>
          </p:cNvPr>
          <p:cNvSpPr txBox="1">
            <a:spLocks noChangeArrowheads="1"/>
          </p:cNvSpPr>
          <p:nvPr/>
        </p:nvSpPr>
        <p:spPr bwMode="auto">
          <a:xfrm>
            <a:off x="2674169" y="1464342"/>
            <a:ext cx="22140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600" dirty="0">
                <a:solidFill>
                  <a:schemeClr val="tx2">
                    <a:lumMod val="75000"/>
                  </a:schemeClr>
                </a:solidFill>
              </a:rPr>
              <a:t>Область пожаров, </a:t>
            </a:r>
          </a:p>
          <a:p>
            <a:r>
              <a:rPr lang="ru-RU" altLang="ru-RU" sz="1600" dirty="0">
                <a:solidFill>
                  <a:schemeClr val="tx2">
                    <a:lumMod val="75000"/>
                  </a:schemeClr>
                </a:solidFill>
              </a:rPr>
              <a:t>вызванных</a:t>
            </a:r>
            <a:endParaRPr lang="en-US" altLang="ru-RU" sz="1600" dirty="0">
              <a:solidFill>
                <a:schemeClr val="tx2">
                  <a:lumMod val="75000"/>
                </a:schemeClr>
              </a:solidFill>
            </a:endParaRPr>
          </a:p>
          <a:p>
            <a:r>
              <a:rPr lang="ru-RU" altLang="ru-RU" sz="1600" dirty="0">
                <a:solidFill>
                  <a:schemeClr val="tx2">
                    <a:lumMod val="75000"/>
                  </a:schemeClr>
                </a:solidFill>
              </a:rPr>
              <a:t>излучением </a:t>
            </a:r>
            <a:r>
              <a:rPr lang="ru-RU" altLang="ru-RU" sz="1600" dirty="0" err="1">
                <a:solidFill>
                  <a:schemeClr val="tx2">
                    <a:lumMod val="75000"/>
                  </a:schemeClr>
                </a:solidFill>
              </a:rPr>
              <a:t>плюма</a:t>
            </a:r>
            <a:endParaRPr lang="ru-RU" altLang="ru-RU" sz="1600" dirty="0">
              <a:solidFill>
                <a:schemeClr val="tx2">
                  <a:lumMod val="75000"/>
                </a:schemeClr>
              </a:solidFill>
            </a:endParaRPr>
          </a:p>
        </p:txBody>
      </p:sp>
      <p:sp>
        <p:nvSpPr>
          <p:cNvPr id="13330" name="Line 18">
            <a:extLst>
              <a:ext uri="{FF2B5EF4-FFF2-40B4-BE49-F238E27FC236}">
                <a16:creationId xmlns:a16="http://schemas.microsoft.com/office/drawing/2014/main" id="{275E2FE1-858F-498E-9D10-A19D77F2FBF3}"/>
              </a:ext>
            </a:extLst>
          </p:cNvPr>
          <p:cNvSpPr>
            <a:spLocks noChangeShapeType="1"/>
          </p:cNvSpPr>
          <p:nvPr/>
        </p:nvSpPr>
        <p:spPr bwMode="auto">
          <a:xfrm>
            <a:off x="-135715" y="1268760"/>
            <a:ext cx="2376488"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31" name="Text Box 19">
            <a:extLst>
              <a:ext uri="{FF2B5EF4-FFF2-40B4-BE49-F238E27FC236}">
                <a16:creationId xmlns:a16="http://schemas.microsoft.com/office/drawing/2014/main" id="{C6FA109F-817D-4604-91FC-744C7EE58B37}"/>
              </a:ext>
            </a:extLst>
          </p:cNvPr>
          <p:cNvSpPr txBox="1">
            <a:spLocks noChangeArrowheads="1"/>
          </p:cNvSpPr>
          <p:nvPr/>
        </p:nvSpPr>
        <p:spPr bwMode="auto">
          <a:xfrm>
            <a:off x="395697" y="3501655"/>
            <a:ext cx="835260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ru-RU" altLang="ru-RU" sz="1600" dirty="0">
                <a:solidFill>
                  <a:schemeClr val="tx2">
                    <a:lumMod val="75000"/>
                  </a:schemeClr>
                </a:solidFill>
              </a:rPr>
              <a:t>В процессе образования кратера в атмосферу с большими скоростями (до нескольких километров в секунду) выбрасывается грунт и вещество ударника. В результате в атмосфере распространяется сильная ударная волна, нагревающая воздух до высоких температур, образуется горячее разлетающееся облако (</a:t>
            </a:r>
            <a:r>
              <a:rPr lang="ru-RU" altLang="ru-RU" sz="1600" dirty="0" err="1">
                <a:solidFill>
                  <a:schemeClr val="tx2">
                    <a:lumMod val="75000"/>
                  </a:schemeClr>
                </a:solidFill>
              </a:rPr>
              <a:t>плюм</a:t>
            </a:r>
            <a:r>
              <a:rPr lang="ru-RU" altLang="ru-RU" sz="1600" dirty="0">
                <a:solidFill>
                  <a:schemeClr val="tx2">
                    <a:lumMod val="75000"/>
                  </a:schemeClr>
                </a:solidFill>
              </a:rPr>
              <a:t>), которое может подниматься на высоты в сотни и даже тысячи километров. Излучение этого </a:t>
            </a:r>
            <a:r>
              <a:rPr lang="ru-RU" altLang="ru-RU" sz="1600" dirty="0" err="1">
                <a:solidFill>
                  <a:schemeClr val="tx2">
                    <a:lumMod val="75000"/>
                  </a:schemeClr>
                </a:solidFill>
              </a:rPr>
              <a:t>плюма</a:t>
            </a:r>
            <a:r>
              <a:rPr lang="ru-RU" altLang="ru-RU" sz="1600" dirty="0">
                <a:solidFill>
                  <a:schemeClr val="tx2">
                    <a:lumMod val="75000"/>
                  </a:schemeClr>
                </a:solidFill>
              </a:rPr>
              <a:t> может вызвать массовые пожары, а загрязнение атмосферы выбросами из кратера может вызвать существенные изменения климата на планете. Эти два фактора рассматриваются как возможные причины массовых вымираний биоты, вызванных ударами очень крупных астероидов. Падение астероида, образовавшего кратер </a:t>
            </a:r>
            <a:r>
              <a:rPr lang="ru-RU" altLang="ru-RU" sz="1600" dirty="0" err="1">
                <a:solidFill>
                  <a:schemeClr val="tx2">
                    <a:lumMod val="75000"/>
                  </a:schemeClr>
                </a:solidFill>
              </a:rPr>
              <a:t>Чиксулуб</a:t>
            </a:r>
            <a:r>
              <a:rPr lang="ru-RU" altLang="ru-RU" sz="1600" dirty="0">
                <a:solidFill>
                  <a:schemeClr val="tx2">
                    <a:lumMod val="75000"/>
                  </a:schemeClr>
                </a:solidFill>
              </a:rPr>
              <a:t>, могло быть причиной массового вымирания на границе мел-палеоген</a:t>
            </a:r>
          </a:p>
        </p:txBody>
      </p:sp>
      <p:sp>
        <p:nvSpPr>
          <p:cNvPr id="9" name="Line 15">
            <a:extLst>
              <a:ext uri="{FF2B5EF4-FFF2-40B4-BE49-F238E27FC236}">
                <a16:creationId xmlns:a16="http://schemas.microsoft.com/office/drawing/2014/main" id="{A02BBCC0-17BA-4C10-B36A-B637ABF6F3CB}"/>
              </a:ext>
            </a:extLst>
          </p:cNvPr>
          <p:cNvSpPr>
            <a:spLocks noChangeShapeType="1"/>
          </p:cNvSpPr>
          <p:nvPr/>
        </p:nvSpPr>
        <p:spPr bwMode="auto">
          <a:xfrm>
            <a:off x="4818823" y="1971489"/>
            <a:ext cx="22320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395536" y="476672"/>
            <a:ext cx="8424936" cy="5139869"/>
          </a:xfrm>
          <a:prstGeom prst="rect">
            <a:avLst/>
          </a:prstGeom>
          <a:noFill/>
          <a:ln w="9525">
            <a:noFill/>
            <a:miter lim="800000"/>
            <a:headEnd/>
            <a:tailEnd/>
          </a:ln>
        </p:spPr>
        <p:txBody>
          <a:bodyPr wrap="square">
            <a:spAutoFit/>
          </a:bodyPr>
          <a:lstStyle/>
          <a:p>
            <a:r>
              <a:rPr lang="ru-RU" sz="2800" dirty="0">
                <a:solidFill>
                  <a:schemeClr val="tx2">
                    <a:lumMod val="75000"/>
                  </a:schemeClr>
                </a:solidFill>
              </a:rPr>
              <a:t>Основные факторы астероидной опасности:</a:t>
            </a:r>
          </a:p>
          <a:p>
            <a:endParaRPr lang="ru-RU" sz="2000" dirty="0">
              <a:solidFill>
                <a:schemeClr val="tx2">
                  <a:lumMod val="75000"/>
                </a:schemeClr>
              </a:solidFill>
            </a:endParaRPr>
          </a:p>
          <a:p>
            <a:endParaRPr lang="ru-RU" sz="2000" dirty="0">
              <a:solidFill>
                <a:schemeClr val="tx2">
                  <a:lumMod val="75000"/>
                </a:schemeClr>
              </a:solidFill>
            </a:endParaRPr>
          </a:p>
          <a:p>
            <a:r>
              <a:rPr lang="ru-RU" sz="2000" dirty="0">
                <a:solidFill>
                  <a:schemeClr val="tx2">
                    <a:lumMod val="75000"/>
                  </a:schemeClr>
                </a:solidFill>
              </a:rPr>
              <a:t>Образование кратера (изменение рельефа)</a:t>
            </a:r>
          </a:p>
          <a:p>
            <a:endParaRPr lang="ru-RU" sz="2000" dirty="0">
              <a:solidFill>
                <a:schemeClr val="tx2">
                  <a:lumMod val="75000"/>
                </a:schemeClr>
              </a:solidFill>
            </a:endParaRPr>
          </a:p>
          <a:p>
            <a:r>
              <a:rPr lang="ru-RU" sz="2000" dirty="0">
                <a:solidFill>
                  <a:schemeClr val="tx2">
                    <a:lumMod val="75000"/>
                  </a:schemeClr>
                </a:solidFill>
              </a:rPr>
              <a:t>Сейсмический эффект (разрушения)</a:t>
            </a:r>
          </a:p>
          <a:p>
            <a:endParaRPr lang="ru-RU" sz="2000" dirty="0">
              <a:solidFill>
                <a:schemeClr val="tx2">
                  <a:lumMod val="75000"/>
                </a:schemeClr>
              </a:solidFill>
            </a:endParaRPr>
          </a:p>
          <a:p>
            <a:r>
              <a:rPr lang="ru-RU" sz="2000" dirty="0">
                <a:solidFill>
                  <a:schemeClr val="tx2">
                    <a:lumMod val="75000"/>
                  </a:schemeClr>
                </a:solidFill>
              </a:rPr>
              <a:t>Волны цунами (разрушения в прибрежных зонах)</a:t>
            </a:r>
          </a:p>
          <a:p>
            <a:endParaRPr lang="ru-RU" sz="2000" dirty="0">
              <a:solidFill>
                <a:schemeClr val="tx2">
                  <a:lumMod val="75000"/>
                </a:schemeClr>
              </a:solidFill>
            </a:endParaRPr>
          </a:p>
          <a:p>
            <a:r>
              <a:rPr lang="ru-RU" sz="2000" dirty="0">
                <a:solidFill>
                  <a:schemeClr val="tx2">
                    <a:lumMod val="75000"/>
                  </a:schemeClr>
                </a:solidFill>
              </a:rPr>
              <a:t>Ударные волны в атмосфере (разрушения)</a:t>
            </a:r>
          </a:p>
          <a:p>
            <a:endParaRPr lang="ru-RU" sz="2000" dirty="0">
              <a:solidFill>
                <a:schemeClr val="tx2">
                  <a:lumMod val="75000"/>
                </a:schemeClr>
              </a:solidFill>
            </a:endParaRPr>
          </a:p>
          <a:p>
            <a:r>
              <a:rPr lang="ru-RU" sz="2000" dirty="0">
                <a:solidFill>
                  <a:schemeClr val="tx2">
                    <a:lumMod val="75000"/>
                  </a:schemeClr>
                </a:solidFill>
              </a:rPr>
              <a:t>Тепловое излучение </a:t>
            </a:r>
            <a:r>
              <a:rPr lang="ru-RU" sz="2000" dirty="0" err="1">
                <a:solidFill>
                  <a:schemeClr val="tx2">
                    <a:lumMod val="75000"/>
                  </a:schemeClr>
                </a:solidFill>
              </a:rPr>
              <a:t>плюма</a:t>
            </a:r>
            <a:r>
              <a:rPr lang="ru-RU" sz="2000" dirty="0">
                <a:solidFill>
                  <a:schemeClr val="tx2">
                    <a:lumMod val="75000"/>
                  </a:schemeClr>
                </a:solidFill>
              </a:rPr>
              <a:t> и болида (пожары)</a:t>
            </a:r>
          </a:p>
          <a:p>
            <a:endParaRPr lang="ru-RU" sz="2000" dirty="0">
              <a:solidFill>
                <a:schemeClr val="tx2">
                  <a:lumMod val="75000"/>
                </a:schemeClr>
              </a:solidFill>
            </a:endParaRPr>
          </a:p>
          <a:p>
            <a:r>
              <a:rPr lang="ru-RU" sz="2000" dirty="0">
                <a:solidFill>
                  <a:schemeClr val="tx2">
                    <a:lumMod val="75000"/>
                  </a:schemeClr>
                </a:solidFill>
              </a:rPr>
              <a:t>Выброс вещества в атмосферу (изменение климата)</a:t>
            </a:r>
          </a:p>
          <a:p>
            <a:endParaRPr lang="ru-RU" sz="2000" dirty="0">
              <a:solidFill>
                <a:schemeClr val="tx2">
                  <a:lumMod val="75000"/>
                </a:schemeClr>
              </a:solidFill>
            </a:endParaRPr>
          </a:p>
          <a:p>
            <a:r>
              <a:rPr lang="ru-RU" sz="2000" dirty="0">
                <a:solidFill>
                  <a:schemeClr val="tx2">
                    <a:lumMod val="75000"/>
                  </a:schemeClr>
                </a:solidFill>
              </a:rPr>
              <a:t>Ионосферный эффект (нарушение связи)</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7704" y="6021288"/>
            <a:ext cx="4876656" cy="369332"/>
          </a:xfrm>
          <a:prstGeom prst="rect">
            <a:avLst/>
          </a:prstGeom>
          <a:noFill/>
        </p:spPr>
        <p:txBody>
          <a:bodyPr wrap="none" rtlCol="0">
            <a:spAutoFit/>
          </a:bodyPr>
          <a:lstStyle/>
          <a:p>
            <a:r>
              <a:rPr lang="ru-RU" dirty="0"/>
              <a:t>Падение астероида </a:t>
            </a:r>
            <a:r>
              <a:rPr lang="ru-RU" dirty="0" err="1"/>
              <a:t>Апофис</a:t>
            </a:r>
            <a:r>
              <a:rPr lang="ru-RU" dirty="0"/>
              <a:t>. Н=30 км.</a:t>
            </a:r>
          </a:p>
        </p:txBody>
      </p:sp>
      <p:pic>
        <p:nvPicPr>
          <p:cNvPr id="3" name="Рисунок 2" descr="2_4s.jpg"/>
          <p:cNvPicPr>
            <a:picLocks noChangeAspect="1"/>
          </p:cNvPicPr>
          <p:nvPr/>
        </p:nvPicPr>
        <p:blipFill>
          <a:blip r:embed="rId2" cstate="print"/>
          <a:srcRect/>
          <a:stretch>
            <a:fillRect/>
          </a:stretch>
        </p:blipFill>
        <p:spPr>
          <a:xfrm>
            <a:off x="1332000" y="360000"/>
            <a:ext cx="6326087" cy="532058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7704" y="5949280"/>
            <a:ext cx="4793300" cy="646331"/>
          </a:xfrm>
          <a:prstGeom prst="rect">
            <a:avLst/>
          </a:prstGeom>
          <a:noFill/>
        </p:spPr>
        <p:txBody>
          <a:bodyPr wrap="none" rtlCol="0">
            <a:spAutoFit/>
          </a:bodyPr>
          <a:lstStyle/>
          <a:p>
            <a:r>
              <a:rPr lang="ru-RU" dirty="0"/>
              <a:t>Падение астероида </a:t>
            </a:r>
            <a:r>
              <a:rPr lang="ru-RU" dirty="0" err="1"/>
              <a:t>Апофис</a:t>
            </a:r>
            <a:r>
              <a:rPr lang="ru-RU" dirty="0"/>
              <a:t>. Н=20 км.</a:t>
            </a:r>
          </a:p>
          <a:p>
            <a:endParaRPr lang="ru-RU" dirty="0"/>
          </a:p>
        </p:txBody>
      </p:sp>
      <p:pic>
        <p:nvPicPr>
          <p:cNvPr id="3" name="Рисунок 2" descr="3_1s.jpg"/>
          <p:cNvPicPr>
            <a:picLocks noChangeAspect="1"/>
          </p:cNvPicPr>
          <p:nvPr/>
        </p:nvPicPr>
        <p:blipFill>
          <a:blip r:embed="rId2" cstate="print"/>
          <a:stretch>
            <a:fillRect/>
          </a:stretch>
        </p:blipFill>
        <p:spPr>
          <a:xfrm>
            <a:off x="1332000" y="360000"/>
            <a:ext cx="6326087" cy="532080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23728" y="5877272"/>
            <a:ext cx="3353140" cy="923330"/>
          </a:xfrm>
          <a:prstGeom prst="rect">
            <a:avLst/>
          </a:prstGeom>
          <a:noFill/>
        </p:spPr>
        <p:txBody>
          <a:bodyPr wrap="square" rtlCol="0">
            <a:spAutoFit/>
          </a:bodyPr>
          <a:lstStyle/>
          <a:p>
            <a:r>
              <a:rPr lang="ru-RU" dirty="0"/>
              <a:t>Падение астероида </a:t>
            </a:r>
            <a:r>
              <a:rPr lang="ru-RU" dirty="0" err="1"/>
              <a:t>Апофис</a:t>
            </a:r>
            <a:r>
              <a:rPr lang="ru-RU" dirty="0"/>
              <a:t>. Н=10 км.</a:t>
            </a:r>
          </a:p>
          <a:p>
            <a:endParaRPr lang="ru-RU" dirty="0"/>
          </a:p>
        </p:txBody>
      </p:sp>
      <p:pic>
        <p:nvPicPr>
          <p:cNvPr id="3" name="Рисунок 2" descr="3_8s.jpg"/>
          <p:cNvPicPr>
            <a:picLocks noChangeAspect="1"/>
          </p:cNvPicPr>
          <p:nvPr/>
        </p:nvPicPr>
        <p:blipFill>
          <a:blip r:embed="rId2" cstate="print"/>
          <a:stretch>
            <a:fillRect/>
          </a:stretch>
        </p:blipFill>
        <p:spPr>
          <a:xfrm>
            <a:off x="1332000" y="360000"/>
            <a:ext cx="6326087" cy="532080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9712" y="5949280"/>
            <a:ext cx="4678228" cy="369332"/>
          </a:xfrm>
          <a:prstGeom prst="rect">
            <a:avLst/>
          </a:prstGeom>
          <a:noFill/>
        </p:spPr>
        <p:txBody>
          <a:bodyPr wrap="square" rtlCol="0">
            <a:spAutoFit/>
          </a:bodyPr>
          <a:lstStyle/>
          <a:p>
            <a:r>
              <a:rPr lang="ru-RU" dirty="0"/>
              <a:t>Падение астероида </a:t>
            </a:r>
            <a:r>
              <a:rPr lang="ru-RU" dirty="0" err="1"/>
              <a:t>Апофис</a:t>
            </a:r>
            <a:r>
              <a:rPr lang="ru-RU" dirty="0"/>
              <a:t>. Н=0 км.</a:t>
            </a:r>
          </a:p>
        </p:txBody>
      </p:sp>
      <p:pic>
        <p:nvPicPr>
          <p:cNvPr id="3" name="Рисунок 2" descr="4_5s.jpg"/>
          <p:cNvPicPr>
            <a:picLocks noChangeAspect="1"/>
          </p:cNvPicPr>
          <p:nvPr/>
        </p:nvPicPr>
        <p:blipFill>
          <a:blip r:embed="rId2" cstate="print"/>
          <a:stretch>
            <a:fillRect/>
          </a:stretch>
        </p:blipFill>
        <p:spPr>
          <a:xfrm>
            <a:off x="1332000" y="360000"/>
            <a:ext cx="6326087" cy="53208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C4497B5-60A2-4496-9385-82A48009FD70}"/>
              </a:ext>
            </a:extLst>
          </p:cNvPr>
          <p:cNvSpPr>
            <a:spLocks noGrp="1" noChangeArrowheads="1"/>
          </p:cNvSpPr>
          <p:nvPr>
            <p:ph type="ctrTitle"/>
          </p:nvPr>
        </p:nvSpPr>
        <p:spPr>
          <a:xfrm>
            <a:off x="0" y="438151"/>
            <a:ext cx="9144000" cy="665285"/>
          </a:xfrm>
        </p:spPr>
        <p:txBody>
          <a:bodyPr anchor="ctr">
            <a:normAutofit/>
          </a:bodyPr>
          <a:lstStyle/>
          <a:p>
            <a:pPr eaLnBrk="1" hangingPunct="1"/>
            <a:r>
              <a:rPr lang="ru-RU" altLang="ru-RU" sz="2800" b="1" dirty="0">
                <a:solidFill>
                  <a:srgbClr val="000099"/>
                </a:solidFill>
                <a:latin typeface="Arial Narrow" panose="020B0606020202030204" pitchFamily="34" charset="0"/>
              </a:rPr>
              <a:t>   </a:t>
            </a:r>
            <a:r>
              <a:rPr lang="ru-RU" altLang="ru-RU" sz="2800" b="1" dirty="0" err="1">
                <a:solidFill>
                  <a:srgbClr val="000099"/>
                </a:solidFill>
                <a:latin typeface="Arial Narrow" panose="020B0606020202030204" pitchFamily="34" charset="0"/>
              </a:rPr>
              <a:t>оТКУДА</a:t>
            </a:r>
            <a:r>
              <a:rPr lang="ru-RU" altLang="ru-RU" sz="2800" b="1" dirty="0">
                <a:solidFill>
                  <a:srgbClr val="000099"/>
                </a:solidFill>
                <a:latin typeface="Arial Narrow" panose="020B0606020202030204" pitchFamily="34" charset="0"/>
              </a:rPr>
              <a:t> </a:t>
            </a:r>
            <a:r>
              <a:rPr lang="ru-RU" altLang="ru-RU" sz="2800" b="1" dirty="0" err="1">
                <a:solidFill>
                  <a:srgbClr val="000099"/>
                </a:solidFill>
                <a:latin typeface="Arial Narrow" panose="020B0606020202030204" pitchFamily="34" charset="0"/>
              </a:rPr>
              <a:t>ПАДАюТ</a:t>
            </a:r>
            <a:r>
              <a:rPr lang="ru-RU" altLang="ru-RU" sz="2800" b="1" dirty="0">
                <a:solidFill>
                  <a:srgbClr val="000099"/>
                </a:solidFill>
                <a:latin typeface="Arial Narrow" panose="020B0606020202030204" pitchFamily="34" charset="0"/>
              </a:rPr>
              <a:t> НА ЗЕМЛЮ кометы и астероиды</a:t>
            </a:r>
          </a:p>
        </p:txBody>
      </p:sp>
      <p:sp>
        <p:nvSpPr>
          <p:cNvPr id="5123" name="Rectangle 3">
            <a:extLst>
              <a:ext uri="{FF2B5EF4-FFF2-40B4-BE49-F238E27FC236}">
                <a16:creationId xmlns:a16="http://schemas.microsoft.com/office/drawing/2014/main" id="{F3CF6AC6-8180-4033-A481-DCA1EEC1C090}"/>
              </a:ext>
            </a:extLst>
          </p:cNvPr>
          <p:cNvSpPr>
            <a:spLocks noGrp="1" noChangeArrowheads="1"/>
          </p:cNvSpPr>
          <p:nvPr>
            <p:ph type="subTitle" idx="1"/>
          </p:nvPr>
        </p:nvSpPr>
        <p:spPr>
          <a:xfrm>
            <a:off x="1371600" y="3163766"/>
            <a:ext cx="4495800" cy="2305050"/>
          </a:xfrm>
        </p:spPr>
        <p:txBody>
          <a:bodyPr/>
          <a:lstStyle/>
          <a:p>
            <a:pPr eaLnBrk="1" hangingPunct="1"/>
            <a:endParaRPr lang="ru-RU" altLang="ru-RU" sz="2954"/>
          </a:p>
        </p:txBody>
      </p:sp>
      <p:pic>
        <p:nvPicPr>
          <p:cNvPr id="5124" name="Picture 4" descr="Galle мал пов">
            <a:extLst>
              <a:ext uri="{FF2B5EF4-FFF2-40B4-BE49-F238E27FC236}">
                <a16:creationId xmlns:a16="http://schemas.microsoft.com/office/drawing/2014/main" id="{C3542B9E-376B-433F-8F18-C1DAAAB772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623" y="3096358"/>
            <a:ext cx="1002323" cy="132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07_feba н">
            <a:extLst>
              <a:ext uri="{FF2B5EF4-FFF2-40B4-BE49-F238E27FC236}">
                <a16:creationId xmlns:a16="http://schemas.microsoft.com/office/drawing/2014/main" id="{1980FACC-2F53-4651-82C5-2B1B326CFB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162" y="2498481"/>
            <a:ext cx="1079989" cy="68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Kuiper_oort 1">
            <a:extLst>
              <a:ext uri="{FF2B5EF4-FFF2-40B4-BE49-F238E27FC236}">
                <a16:creationId xmlns:a16="http://schemas.microsoft.com/office/drawing/2014/main" id="{2A2A7A0C-1001-484E-9904-39C70D5AE7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02728"/>
            <a:ext cx="6349512" cy="494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InnerSolarSystem-en 2">
            <a:extLst>
              <a:ext uri="{FF2B5EF4-FFF2-40B4-BE49-F238E27FC236}">
                <a16:creationId xmlns:a16="http://schemas.microsoft.com/office/drawing/2014/main" id="{B1573787-951B-4960-A101-2A4296E5BA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774" y="3456843"/>
            <a:ext cx="3398226" cy="313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Galle мал пов">
            <a:extLst>
              <a:ext uri="{FF2B5EF4-FFF2-40B4-BE49-F238E27FC236}">
                <a16:creationId xmlns:a16="http://schemas.microsoft.com/office/drawing/2014/main" id="{7572CA58-C6AE-40D0-94CC-D733320686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354" y="3096358"/>
            <a:ext cx="1140069" cy="151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5877272"/>
            <a:ext cx="7459093" cy="369332"/>
          </a:xfrm>
          <a:prstGeom prst="rect">
            <a:avLst/>
          </a:prstGeom>
          <a:noFill/>
        </p:spPr>
        <p:txBody>
          <a:bodyPr wrap="none" rtlCol="0">
            <a:spAutoFit/>
          </a:bodyPr>
          <a:lstStyle/>
          <a:p>
            <a:r>
              <a:rPr lang="ru-RU" dirty="0"/>
              <a:t>Падение астероида </a:t>
            </a:r>
            <a:r>
              <a:rPr lang="ru-RU" dirty="0" err="1"/>
              <a:t>Апофис</a:t>
            </a:r>
            <a:r>
              <a:rPr lang="ru-RU" dirty="0"/>
              <a:t>. Образование кратера и </a:t>
            </a:r>
            <a:r>
              <a:rPr lang="ru-RU" dirty="0" err="1"/>
              <a:t>плюма</a:t>
            </a:r>
            <a:r>
              <a:rPr lang="ru-RU" dirty="0"/>
              <a:t>.</a:t>
            </a:r>
          </a:p>
        </p:txBody>
      </p:sp>
      <p:pic>
        <p:nvPicPr>
          <p:cNvPr id="3" name="Рисунок 2" descr="8s.jpg"/>
          <p:cNvPicPr>
            <a:picLocks noChangeAspect="1"/>
          </p:cNvPicPr>
          <p:nvPr/>
        </p:nvPicPr>
        <p:blipFill>
          <a:blip r:embed="rId2" cstate="print"/>
          <a:stretch>
            <a:fillRect/>
          </a:stretch>
        </p:blipFill>
        <p:spPr>
          <a:xfrm>
            <a:off x="1332000" y="360000"/>
            <a:ext cx="6326087" cy="532080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5877272"/>
            <a:ext cx="7459093" cy="369332"/>
          </a:xfrm>
          <a:prstGeom prst="rect">
            <a:avLst/>
          </a:prstGeom>
          <a:noFill/>
        </p:spPr>
        <p:txBody>
          <a:bodyPr wrap="none" rtlCol="0">
            <a:spAutoFit/>
          </a:bodyPr>
          <a:lstStyle/>
          <a:p>
            <a:r>
              <a:rPr lang="ru-RU" dirty="0"/>
              <a:t>Падение астероида </a:t>
            </a:r>
            <a:r>
              <a:rPr lang="ru-RU" dirty="0" err="1"/>
              <a:t>Апофис</a:t>
            </a:r>
            <a:r>
              <a:rPr lang="ru-RU" dirty="0"/>
              <a:t>. Образование кратера и </a:t>
            </a:r>
            <a:r>
              <a:rPr lang="ru-RU" dirty="0" err="1"/>
              <a:t>плюма</a:t>
            </a:r>
            <a:r>
              <a:rPr lang="ru-RU" dirty="0"/>
              <a:t>.</a:t>
            </a:r>
          </a:p>
        </p:txBody>
      </p:sp>
      <p:pic>
        <p:nvPicPr>
          <p:cNvPr id="3" name="Рисунок 2" descr="9s.jpg"/>
          <p:cNvPicPr>
            <a:picLocks noChangeAspect="1"/>
          </p:cNvPicPr>
          <p:nvPr/>
        </p:nvPicPr>
        <p:blipFill>
          <a:blip r:embed="rId2" cstate="print"/>
          <a:stretch>
            <a:fillRect/>
          </a:stretch>
        </p:blipFill>
        <p:spPr>
          <a:xfrm>
            <a:off x="1332000" y="360000"/>
            <a:ext cx="6326087" cy="532080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5877272"/>
            <a:ext cx="7459093" cy="369332"/>
          </a:xfrm>
          <a:prstGeom prst="rect">
            <a:avLst/>
          </a:prstGeom>
          <a:noFill/>
        </p:spPr>
        <p:txBody>
          <a:bodyPr wrap="none" rtlCol="0">
            <a:spAutoFit/>
          </a:bodyPr>
          <a:lstStyle/>
          <a:p>
            <a:r>
              <a:rPr lang="ru-RU" dirty="0"/>
              <a:t>Падение астероида </a:t>
            </a:r>
            <a:r>
              <a:rPr lang="ru-RU" dirty="0" err="1"/>
              <a:t>Апофис</a:t>
            </a:r>
            <a:r>
              <a:rPr lang="ru-RU" dirty="0"/>
              <a:t>. Образование кратера и </a:t>
            </a:r>
            <a:r>
              <a:rPr lang="ru-RU" dirty="0" err="1"/>
              <a:t>плюма</a:t>
            </a:r>
            <a:r>
              <a:rPr lang="ru-RU" dirty="0"/>
              <a:t>.</a:t>
            </a:r>
          </a:p>
        </p:txBody>
      </p:sp>
      <p:pic>
        <p:nvPicPr>
          <p:cNvPr id="3" name="Рисунок 2" descr="15s.jpg"/>
          <p:cNvPicPr>
            <a:picLocks noChangeAspect="1"/>
          </p:cNvPicPr>
          <p:nvPr/>
        </p:nvPicPr>
        <p:blipFill>
          <a:blip r:embed="rId2" cstate="print"/>
          <a:stretch>
            <a:fillRect/>
          </a:stretch>
        </p:blipFill>
        <p:spPr>
          <a:xfrm>
            <a:off x="1332000" y="360000"/>
            <a:ext cx="6326087" cy="532080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2453" y="5949280"/>
            <a:ext cx="7459093" cy="369332"/>
          </a:xfrm>
          <a:prstGeom prst="rect">
            <a:avLst/>
          </a:prstGeom>
          <a:noFill/>
        </p:spPr>
        <p:txBody>
          <a:bodyPr wrap="none" rtlCol="0">
            <a:spAutoFit/>
          </a:bodyPr>
          <a:lstStyle/>
          <a:p>
            <a:r>
              <a:rPr lang="ru-RU" dirty="0"/>
              <a:t>Падение астероида </a:t>
            </a:r>
            <a:r>
              <a:rPr lang="ru-RU" dirty="0" err="1"/>
              <a:t>Апофис</a:t>
            </a:r>
            <a:r>
              <a:rPr lang="ru-RU" dirty="0"/>
              <a:t>. Образование кратера и </a:t>
            </a:r>
            <a:r>
              <a:rPr lang="ru-RU" dirty="0" err="1"/>
              <a:t>плюма</a:t>
            </a:r>
            <a:r>
              <a:rPr lang="ru-RU" dirty="0"/>
              <a:t>.</a:t>
            </a:r>
          </a:p>
        </p:txBody>
      </p:sp>
      <p:pic>
        <p:nvPicPr>
          <p:cNvPr id="3" name="Рисунок 2" descr="30s.jpg"/>
          <p:cNvPicPr>
            <a:picLocks noChangeAspect="1"/>
          </p:cNvPicPr>
          <p:nvPr/>
        </p:nvPicPr>
        <p:blipFill>
          <a:blip r:embed="rId2" cstate="print"/>
          <a:stretch>
            <a:fillRect/>
          </a:stretch>
        </p:blipFill>
        <p:spPr>
          <a:xfrm>
            <a:off x="1332000" y="360000"/>
            <a:ext cx="6367904" cy="526560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5877272"/>
            <a:ext cx="7459093" cy="369332"/>
          </a:xfrm>
          <a:prstGeom prst="rect">
            <a:avLst/>
          </a:prstGeom>
          <a:noFill/>
        </p:spPr>
        <p:txBody>
          <a:bodyPr wrap="none" rtlCol="0">
            <a:spAutoFit/>
          </a:bodyPr>
          <a:lstStyle/>
          <a:p>
            <a:r>
              <a:rPr lang="ru-RU" dirty="0"/>
              <a:t>Падение астероида </a:t>
            </a:r>
            <a:r>
              <a:rPr lang="ru-RU" dirty="0" err="1"/>
              <a:t>Апофис</a:t>
            </a:r>
            <a:r>
              <a:rPr lang="ru-RU" dirty="0"/>
              <a:t>. Образование кратера и </a:t>
            </a:r>
            <a:r>
              <a:rPr lang="ru-RU" dirty="0" err="1"/>
              <a:t>плюма</a:t>
            </a:r>
            <a:r>
              <a:rPr lang="ru-RU" dirty="0"/>
              <a:t>.</a:t>
            </a:r>
          </a:p>
        </p:txBody>
      </p:sp>
      <p:pic>
        <p:nvPicPr>
          <p:cNvPr id="3" name="Рисунок 2" descr="50s.jpg"/>
          <p:cNvPicPr>
            <a:picLocks noChangeAspect="1"/>
          </p:cNvPicPr>
          <p:nvPr/>
        </p:nvPicPr>
        <p:blipFill>
          <a:blip r:embed="rId2" cstate="print"/>
          <a:stretch>
            <a:fillRect/>
          </a:stretch>
        </p:blipFill>
        <p:spPr>
          <a:xfrm>
            <a:off x="1332000" y="360000"/>
            <a:ext cx="6484992" cy="524553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5877272"/>
            <a:ext cx="7459093" cy="369332"/>
          </a:xfrm>
          <a:prstGeom prst="rect">
            <a:avLst/>
          </a:prstGeom>
          <a:noFill/>
        </p:spPr>
        <p:txBody>
          <a:bodyPr wrap="none" rtlCol="0">
            <a:spAutoFit/>
          </a:bodyPr>
          <a:lstStyle/>
          <a:p>
            <a:r>
              <a:rPr lang="ru-RU" dirty="0"/>
              <a:t>Падение астероида </a:t>
            </a:r>
            <a:r>
              <a:rPr lang="ru-RU" dirty="0" err="1"/>
              <a:t>Апофис</a:t>
            </a:r>
            <a:r>
              <a:rPr lang="ru-RU" dirty="0"/>
              <a:t>. Образование кратера и </a:t>
            </a:r>
            <a:r>
              <a:rPr lang="ru-RU" dirty="0" err="1"/>
              <a:t>плюма</a:t>
            </a:r>
            <a:r>
              <a:rPr lang="ru-RU" dirty="0"/>
              <a:t>.</a:t>
            </a:r>
          </a:p>
        </p:txBody>
      </p:sp>
      <p:pic>
        <p:nvPicPr>
          <p:cNvPr id="3" name="Рисунок 2" descr="70s.jpg"/>
          <p:cNvPicPr>
            <a:picLocks noChangeAspect="1"/>
          </p:cNvPicPr>
          <p:nvPr/>
        </p:nvPicPr>
        <p:blipFill>
          <a:blip r:embed="rId2" cstate="print"/>
          <a:stretch>
            <a:fillRect/>
          </a:stretch>
        </p:blipFill>
        <p:spPr>
          <a:xfrm>
            <a:off x="1332000" y="360000"/>
            <a:ext cx="6444847" cy="520706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4417" y="4365104"/>
            <a:ext cx="8784976" cy="2308324"/>
          </a:xfrm>
          <a:prstGeom prst="rect">
            <a:avLst/>
          </a:prstGeom>
          <a:noFill/>
        </p:spPr>
        <p:txBody>
          <a:bodyPr wrap="square" rtlCol="0">
            <a:spAutoFit/>
          </a:bodyPr>
          <a:lstStyle/>
          <a:p>
            <a:r>
              <a:rPr lang="ru-RU" dirty="0"/>
              <a:t>Распределение избыточного давления на поверхности, вызванного ударами астероида диаметром 300 м под разными углами. Радиус зоны сильного повреждения (обрушения зданий и сооружений) может достигать 100 – 120 км. Уменьшение угла удара приводит к увеличению площади поражения. Форма изобар при вертикальном ударе круглая, а при косых ударах вытягивается в направлении, перпендикулярном плоскости траектории.</a:t>
            </a:r>
            <a:r>
              <a:rPr lang="en-US" dirty="0"/>
              <a:t> </a:t>
            </a:r>
            <a:endParaRPr lang="ru-RU" dirty="0"/>
          </a:p>
          <a:p>
            <a:endParaRPr lang="ru-RU" dirty="0"/>
          </a:p>
        </p:txBody>
      </p:sp>
      <p:pic>
        <p:nvPicPr>
          <p:cNvPr id="3" name="Рисунок 2" descr="fig4.jpg"/>
          <p:cNvPicPr>
            <a:picLocks noChangeAspect="1"/>
          </p:cNvPicPr>
          <p:nvPr/>
        </p:nvPicPr>
        <p:blipFill>
          <a:blip r:embed="rId2" cstate="print"/>
          <a:stretch>
            <a:fillRect/>
          </a:stretch>
        </p:blipFill>
        <p:spPr>
          <a:xfrm>
            <a:off x="103490" y="332656"/>
            <a:ext cx="8856984" cy="3645011"/>
          </a:xfrm>
          <a:prstGeom prst="rect">
            <a:avLst/>
          </a:prstGeom>
        </p:spPr>
      </p:pic>
      <p:sp>
        <p:nvSpPr>
          <p:cNvPr id="4" name="TextBox 3"/>
          <p:cNvSpPr txBox="1"/>
          <p:nvPr/>
        </p:nvSpPr>
        <p:spPr>
          <a:xfrm>
            <a:off x="611560" y="1700808"/>
            <a:ext cx="706736" cy="369332"/>
          </a:xfrm>
          <a:prstGeom prst="rect">
            <a:avLst/>
          </a:prstGeom>
          <a:noFill/>
        </p:spPr>
        <p:txBody>
          <a:bodyPr wrap="square" rtlCol="0">
            <a:spAutoFit/>
          </a:bodyPr>
          <a:lstStyle/>
          <a:p>
            <a:r>
              <a:rPr lang="en-US" dirty="0"/>
              <a:t>30</a:t>
            </a:r>
            <a:endParaRPr lang="ru-RU" dirty="0"/>
          </a:p>
        </p:txBody>
      </p:sp>
      <p:sp>
        <p:nvSpPr>
          <p:cNvPr id="6" name="TextBox 5"/>
          <p:cNvSpPr txBox="1"/>
          <p:nvPr/>
        </p:nvSpPr>
        <p:spPr>
          <a:xfrm>
            <a:off x="3563888" y="1700808"/>
            <a:ext cx="778744" cy="369332"/>
          </a:xfrm>
          <a:prstGeom prst="rect">
            <a:avLst/>
          </a:prstGeom>
          <a:noFill/>
        </p:spPr>
        <p:txBody>
          <a:bodyPr wrap="square" rtlCol="0">
            <a:spAutoFit/>
          </a:bodyPr>
          <a:lstStyle/>
          <a:p>
            <a:r>
              <a:rPr lang="en-US" dirty="0"/>
              <a:t>45</a:t>
            </a:r>
            <a:endParaRPr lang="ru-RU" dirty="0"/>
          </a:p>
        </p:txBody>
      </p:sp>
      <p:sp>
        <p:nvSpPr>
          <p:cNvPr id="7" name="TextBox 6"/>
          <p:cNvSpPr txBox="1"/>
          <p:nvPr/>
        </p:nvSpPr>
        <p:spPr>
          <a:xfrm>
            <a:off x="6588224" y="1700808"/>
            <a:ext cx="706736" cy="369332"/>
          </a:xfrm>
          <a:prstGeom prst="rect">
            <a:avLst/>
          </a:prstGeom>
          <a:noFill/>
        </p:spPr>
        <p:txBody>
          <a:bodyPr wrap="square" rtlCol="0">
            <a:spAutoFit/>
          </a:bodyPr>
          <a:lstStyle/>
          <a:p>
            <a:r>
              <a:rPr lang="en-US" dirty="0"/>
              <a:t>90</a:t>
            </a:r>
            <a:endParaRPr lang="ru-RU"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7016" y="4561361"/>
            <a:ext cx="8856984" cy="2308324"/>
          </a:xfrm>
          <a:prstGeom prst="rect">
            <a:avLst/>
          </a:prstGeom>
          <a:noFill/>
        </p:spPr>
        <p:txBody>
          <a:bodyPr wrap="square" rtlCol="0">
            <a:spAutoFit/>
          </a:bodyPr>
          <a:lstStyle/>
          <a:p>
            <a:r>
              <a:rPr lang="ru-RU" dirty="0"/>
              <a:t>Энергия излучения на разных расстояниях от точки удара при вертикальном и наклонном ударе под углом 45 градусов. В условиях хорошей видимости на расстоянии до 200 км от места удара воспламеняются живые деревья и трава. На вдвое меньшем расстоянии горят крыши, начинают плавиться камни и алюминий. Радиационное нагревание может воздействовать на людей на расстоянии до 300-400 км. Уменьшение угла падения приводит к увеличению радиационной эффективности и времени облучения.</a:t>
            </a:r>
          </a:p>
        </p:txBody>
      </p:sp>
      <p:pic>
        <p:nvPicPr>
          <p:cNvPr id="3" name="Рисунок 2" descr="rad.jpg"/>
          <p:cNvPicPr>
            <a:picLocks noChangeAspect="1"/>
          </p:cNvPicPr>
          <p:nvPr/>
        </p:nvPicPr>
        <p:blipFill>
          <a:blip r:embed="rId2" cstate="print"/>
          <a:stretch>
            <a:fillRect/>
          </a:stretch>
        </p:blipFill>
        <p:spPr>
          <a:xfrm>
            <a:off x="113153" y="260648"/>
            <a:ext cx="9144000" cy="414879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5877272"/>
            <a:ext cx="7344816" cy="646331"/>
          </a:xfrm>
          <a:prstGeom prst="rect">
            <a:avLst/>
          </a:prstGeom>
          <a:noFill/>
        </p:spPr>
        <p:txBody>
          <a:bodyPr wrap="square" rtlCol="0">
            <a:spAutoFit/>
          </a:bodyPr>
          <a:lstStyle/>
          <a:p>
            <a:r>
              <a:rPr lang="ru-RU" dirty="0"/>
              <a:t>Возмущения вертикальной и горизонтальной скоростей воздуха в ионосфере при падении астероида </a:t>
            </a:r>
            <a:r>
              <a:rPr lang="ru-RU" dirty="0" err="1"/>
              <a:t>Апофис</a:t>
            </a:r>
            <a:r>
              <a:rPr lang="ru-RU" dirty="0"/>
              <a:t>. </a:t>
            </a:r>
          </a:p>
        </p:txBody>
      </p:sp>
      <p:pic>
        <p:nvPicPr>
          <p:cNvPr id="4" name="Рисунок 3" descr="hor.jpg"/>
          <p:cNvPicPr>
            <a:picLocks noChangeAspect="1"/>
          </p:cNvPicPr>
          <p:nvPr/>
        </p:nvPicPr>
        <p:blipFill>
          <a:blip r:embed="rId2" cstate="print"/>
          <a:stretch>
            <a:fillRect/>
          </a:stretch>
        </p:blipFill>
        <p:spPr>
          <a:xfrm>
            <a:off x="971600" y="836712"/>
            <a:ext cx="6982413" cy="2149374"/>
          </a:xfrm>
          <a:prstGeom prst="rect">
            <a:avLst/>
          </a:prstGeom>
        </p:spPr>
      </p:pic>
      <p:pic>
        <p:nvPicPr>
          <p:cNvPr id="6" name="Рисунок 5" descr="vert.jpg"/>
          <p:cNvPicPr>
            <a:picLocks noChangeAspect="1"/>
          </p:cNvPicPr>
          <p:nvPr/>
        </p:nvPicPr>
        <p:blipFill>
          <a:blip r:embed="rId3" cstate="print"/>
          <a:stretch>
            <a:fillRect/>
          </a:stretch>
        </p:blipFill>
        <p:spPr>
          <a:xfrm>
            <a:off x="971600" y="3429000"/>
            <a:ext cx="6971728" cy="218295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488B8-7858-4CE8-8B7A-40B82C4D08C5}"/>
              </a:ext>
            </a:extLst>
          </p:cNvPr>
          <p:cNvSpPr txBox="1"/>
          <p:nvPr/>
        </p:nvSpPr>
        <p:spPr>
          <a:xfrm>
            <a:off x="179512" y="1412776"/>
            <a:ext cx="8784976" cy="5078313"/>
          </a:xfrm>
          <a:prstGeom prst="rect">
            <a:avLst/>
          </a:prstGeom>
          <a:noFill/>
        </p:spPr>
        <p:txBody>
          <a:bodyPr wrap="square">
            <a:spAutoFit/>
          </a:bodyPr>
          <a:lstStyle/>
          <a:p>
            <a:pPr marL="285750" indent="-285750">
              <a:buFontTx/>
              <a:buChar char="-"/>
            </a:pPr>
            <a:r>
              <a:rPr lang="ru-RU" dirty="0"/>
              <a:t>Образуется кратер, внутри которого окажется вся историческая часть Москвы, ограниченная Садовым кольцом. </a:t>
            </a:r>
          </a:p>
          <a:p>
            <a:pPr marL="285750" indent="-285750">
              <a:buFontTx/>
              <a:buChar char="-"/>
            </a:pPr>
            <a:endParaRPr lang="ru-RU" dirty="0"/>
          </a:p>
          <a:p>
            <a:pPr marL="285750" indent="-285750">
              <a:buFontTx/>
              <a:buChar char="-"/>
            </a:pPr>
            <a:r>
              <a:rPr lang="ru-RU" dirty="0"/>
              <a:t>Практически на всей территории внутри Кольцевой автомобильной дороги все живое будет убито ударной волной. </a:t>
            </a:r>
          </a:p>
          <a:p>
            <a:pPr marL="285750" indent="-285750">
              <a:buFontTx/>
              <a:buChar char="-"/>
            </a:pPr>
            <a:endParaRPr lang="ru-RU" dirty="0"/>
          </a:p>
          <a:p>
            <a:pPr marL="285750" indent="-285750">
              <a:buFontTx/>
              <a:buChar char="-"/>
            </a:pPr>
            <a:r>
              <a:rPr lang="ru-RU" dirty="0"/>
              <a:t>Вся территория Московской области будет охвачена массовыми пожарами. </a:t>
            </a:r>
          </a:p>
          <a:p>
            <a:pPr marL="285750" indent="-285750">
              <a:buFontTx/>
              <a:buChar char="-"/>
            </a:pPr>
            <a:endParaRPr lang="ru-RU" dirty="0"/>
          </a:p>
          <a:p>
            <a:pPr marL="285750" indent="-285750">
              <a:buFontTx/>
              <a:buChar char="-"/>
            </a:pPr>
            <a:r>
              <a:rPr lang="ru-RU" dirty="0"/>
              <a:t>Разрушения, подобные вызванным падением Челябинского метеорита, будут наблюдаться во всем Центральном округе России.</a:t>
            </a:r>
          </a:p>
          <a:p>
            <a:endParaRPr lang="ru-RU" dirty="0"/>
          </a:p>
          <a:p>
            <a:r>
              <a:rPr lang="ru-RU" dirty="0"/>
              <a:t>-  Сильные ионосферные возмущения, по-видимому, способные</a:t>
            </a:r>
          </a:p>
          <a:p>
            <a:r>
              <a:rPr lang="ru-RU" dirty="0"/>
              <a:t>   вызвать серьезные нарушения радиосвязи, будут заметны на  всей   территории Европы. </a:t>
            </a:r>
          </a:p>
          <a:p>
            <a:endParaRPr lang="ru-RU" dirty="0"/>
          </a:p>
          <a:p>
            <a:r>
              <a:rPr lang="ru-RU" dirty="0"/>
              <a:t>-  Аномальные погодные явления, возможно, будут    наблюдаться во   всем мире в течение нескольких    лет после падения астероида.</a:t>
            </a:r>
          </a:p>
        </p:txBody>
      </p:sp>
      <p:sp>
        <p:nvSpPr>
          <p:cNvPr id="4" name="TextBox 3">
            <a:extLst>
              <a:ext uri="{FF2B5EF4-FFF2-40B4-BE49-F238E27FC236}">
                <a16:creationId xmlns:a16="http://schemas.microsoft.com/office/drawing/2014/main" id="{A84657C0-132C-4F50-A67A-48FCE8975364}"/>
              </a:ext>
            </a:extLst>
          </p:cNvPr>
          <p:cNvSpPr txBox="1"/>
          <p:nvPr/>
        </p:nvSpPr>
        <p:spPr>
          <a:xfrm>
            <a:off x="683568" y="258951"/>
            <a:ext cx="8110615" cy="830997"/>
          </a:xfrm>
          <a:prstGeom prst="rect">
            <a:avLst/>
          </a:prstGeom>
          <a:noFill/>
        </p:spPr>
        <p:txBody>
          <a:bodyPr wrap="square" rtlCol="0">
            <a:spAutoFit/>
          </a:bodyPr>
          <a:lstStyle/>
          <a:p>
            <a:r>
              <a:rPr lang="ru-RU" sz="2400" dirty="0"/>
              <a:t>Последствия падения гипотетического падения астероида </a:t>
            </a:r>
            <a:r>
              <a:rPr lang="ru-RU" sz="2400" dirty="0" err="1"/>
              <a:t>Апофис</a:t>
            </a:r>
            <a:r>
              <a:rPr lang="ru-RU" sz="2400" dirty="0"/>
              <a:t>: </a:t>
            </a:r>
          </a:p>
        </p:txBody>
      </p:sp>
    </p:spTree>
    <p:extLst>
      <p:ext uri="{BB962C8B-B14F-4D97-AF65-F5344CB8AC3E}">
        <p14:creationId xmlns:p14="http://schemas.microsoft.com/office/powerpoint/2010/main" val="2291742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2A0AA17-CE20-426E-B975-7CE4247560C8}"/>
              </a:ext>
            </a:extLst>
          </p:cNvPr>
          <p:cNvSpPr>
            <a:spLocks noGrp="1" noChangeArrowheads="1"/>
          </p:cNvSpPr>
          <p:nvPr>
            <p:ph type="title"/>
          </p:nvPr>
        </p:nvSpPr>
        <p:spPr>
          <a:xfrm>
            <a:off x="451338" y="105508"/>
            <a:ext cx="8229600" cy="706315"/>
          </a:xfrm>
        </p:spPr>
        <p:txBody>
          <a:bodyPr/>
          <a:lstStyle/>
          <a:p>
            <a:pPr eaLnBrk="1" hangingPunct="1"/>
            <a:r>
              <a:rPr lang="ru-RU" altLang="ru-RU" sz="2954" b="1">
                <a:solidFill>
                  <a:srgbClr val="000066"/>
                </a:solidFill>
              </a:rPr>
              <a:t>Космические тела:</a:t>
            </a:r>
          </a:p>
        </p:txBody>
      </p:sp>
      <p:sp>
        <p:nvSpPr>
          <p:cNvPr id="6147" name="Rectangle 3">
            <a:extLst>
              <a:ext uri="{FF2B5EF4-FFF2-40B4-BE49-F238E27FC236}">
                <a16:creationId xmlns:a16="http://schemas.microsoft.com/office/drawing/2014/main" id="{DDEA4B10-A229-441F-AF61-83F7DC9AA50C}"/>
              </a:ext>
            </a:extLst>
          </p:cNvPr>
          <p:cNvSpPr>
            <a:spLocks noGrp="1" noChangeArrowheads="1"/>
          </p:cNvSpPr>
          <p:nvPr>
            <p:ph type="body" sz="half" idx="1"/>
          </p:nvPr>
        </p:nvSpPr>
        <p:spPr>
          <a:xfrm>
            <a:off x="252046" y="836735"/>
            <a:ext cx="4256943" cy="5757496"/>
          </a:xfrm>
        </p:spPr>
        <p:txBody>
          <a:bodyPr/>
          <a:lstStyle/>
          <a:p>
            <a:pPr eaLnBrk="1" hangingPunct="1">
              <a:lnSpc>
                <a:spcPct val="90000"/>
              </a:lnSpc>
            </a:pPr>
            <a:r>
              <a:rPr lang="ru-RU" altLang="ru-RU" sz="1846" b="1" dirty="0">
                <a:solidFill>
                  <a:srgbClr val="000066"/>
                </a:solidFill>
              </a:rPr>
              <a:t>КОМЕТЫ</a:t>
            </a:r>
            <a:r>
              <a:rPr lang="ru-RU" altLang="ru-RU" sz="1846" b="1" dirty="0"/>
              <a:t>     </a:t>
            </a:r>
          </a:p>
          <a:p>
            <a:pPr lvl="4" eaLnBrk="1" hangingPunct="1">
              <a:lnSpc>
                <a:spcPct val="90000"/>
              </a:lnSpc>
            </a:pPr>
            <a:endParaRPr lang="ru-RU" altLang="ru-RU" sz="1292" b="1" dirty="0"/>
          </a:p>
          <a:p>
            <a:pPr lvl="4" eaLnBrk="1" hangingPunct="1">
              <a:lnSpc>
                <a:spcPct val="90000"/>
              </a:lnSpc>
              <a:buFontTx/>
              <a:buNone/>
            </a:pPr>
            <a:r>
              <a:rPr lang="ru-RU" altLang="ru-RU" sz="1477" dirty="0"/>
              <a:t>  </a:t>
            </a:r>
          </a:p>
          <a:p>
            <a:pPr lvl="4" eaLnBrk="1" hangingPunct="1">
              <a:lnSpc>
                <a:spcPct val="90000"/>
              </a:lnSpc>
              <a:buFontTx/>
              <a:buNone/>
            </a:pPr>
            <a:r>
              <a:rPr lang="ru-RU" altLang="ru-RU" sz="1477" dirty="0"/>
              <a:t> </a:t>
            </a:r>
            <a:r>
              <a:rPr lang="ru-RU" altLang="ru-RU" sz="1662" dirty="0"/>
              <a:t> Комета Хейла-</a:t>
            </a:r>
          </a:p>
          <a:p>
            <a:pPr lvl="4" eaLnBrk="1" hangingPunct="1">
              <a:lnSpc>
                <a:spcPct val="90000"/>
              </a:lnSpc>
              <a:buFontTx/>
              <a:buNone/>
            </a:pPr>
            <a:r>
              <a:rPr lang="ru-RU" altLang="ru-RU" sz="1662" dirty="0"/>
              <a:t>  </a:t>
            </a:r>
            <a:r>
              <a:rPr lang="ru-RU" altLang="ru-RU" sz="1662" dirty="0" err="1"/>
              <a:t>Боппа</a:t>
            </a:r>
            <a:endParaRPr lang="ru-RU" altLang="ru-RU" sz="1662" dirty="0"/>
          </a:p>
          <a:p>
            <a:pPr lvl="4" eaLnBrk="1" hangingPunct="1">
              <a:lnSpc>
                <a:spcPct val="90000"/>
              </a:lnSpc>
              <a:buFontTx/>
              <a:buNone/>
            </a:pPr>
            <a:r>
              <a:rPr lang="ru-RU" altLang="ru-RU" sz="1477" dirty="0"/>
              <a:t>   </a:t>
            </a:r>
          </a:p>
          <a:p>
            <a:pPr lvl="4" eaLnBrk="1" hangingPunct="1">
              <a:lnSpc>
                <a:spcPct val="90000"/>
              </a:lnSpc>
              <a:buFontTx/>
              <a:buNone/>
            </a:pPr>
            <a:r>
              <a:rPr lang="ru-RU" altLang="ru-RU" sz="1477" dirty="0"/>
              <a:t>   </a:t>
            </a:r>
          </a:p>
          <a:p>
            <a:pPr lvl="4" eaLnBrk="1" hangingPunct="1">
              <a:lnSpc>
                <a:spcPct val="90000"/>
              </a:lnSpc>
              <a:buFontTx/>
              <a:buNone/>
            </a:pPr>
            <a:r>
              <a:rPr lang="ru-RU" altLang="ru-RU" sz="1477" dirty="0"/>
              <a:t>  </a:t>
            </a:r>
          </a:p>
          <a:p>
            <a:pPr lvl="4" eaLnBrk="1" hangingPunct="1">
              <a:lnSpc>
                <a:spcPct val="90000"/>
              </a:lnSpc>
              <a:buFontTx/>
              <a:buNone/>
            </a:pPr>
            <a:r>
              <a:rPr lang="ru-RU" altLang="ru-RU" sz="1477" dirty="0"/>
              <a:t>  </a:t>
            </a:r>
            <a:r>
              <a:rPr lang="ru-RU" altLang="ru-RU" sz="1662" dirty="0"/>
              <a:t>Комета Галлея</a:t>
            </a:r>
          </a:p>
          <a:p>
            <a:pPr lvl="4" eaLnBrk="1" hangingPunct="1">
              <a:lnSpc>
                <a:spcPct val="90000"/>
              </a:lnSpc>
              <a:buFontTx/>
              <a:buNone/>
            </a:pPr>
            <a:r>
              <a:rPr lang="ru-RU" altLang="ru-RU" sz="1477" dirty="0"/>
              <a:t>   </a:t>
            </a:r>
          </a:p>
          <a:p>
            <a:pPr lvl="4" eaLnBrk="1" hangingPunct="1">
              <a:lnSpc>
                <a:spcPct val="90000"/>
              </a:lnSpc>
              <a:buFontTx/>
              <a:buNone/>
            </a:pPr>
            <a:r>
              <a:rPr lang="ru-RU" altLang="ru-RU" sz="1477" dirty="0"/>
              <a:t>  </a:t>
            </a:r>
          </a:p>
          <a:p>
            <a:pPr lvl="4" eaLnBrk="1" hangingPunct="1">
              <a:lnSpc>
                <a:spcPct val="90000"/>
              </a:lnSpc>
              <a:buFontTx/>
              <a:buNone/>
            </a:pPr>
            <a:r>
              <a:rPr lang="ru-RU" altLang="ru-RU" sz="1477" dirty="0"/>
              <a:t>  </a:t>
            </a:r>
            <a:r>
              <a:rPr lang="ru-RU" altLang="ru-RU" sz="1662" dirty="0"/>
              <a:t>Поглощение</a:t>
            </a:r>
          </a:p>
          <a:p>
            <a:pPr lvl="4" eaLnBrk="1" hangingPunct="1">
              <a:lnSpc>
                <a:spcPct val="90000"/>
              </a:lnSpc>
              <a:buFontTx/>
              <a:buNone/>
            </a:pPr>
            <a:r>
              <a:rPr lang="ru-RU" altLang="ru-RU" sz="1662" dirty="0"/>
              <a:t>  Юпитером</a:t>
            </a:r>
          </a:p>
          <a:p>
            <a:pPr lvl="4" eaLnBrk="1" hangingPunct="1">
              <a:lnSpc>
                <a:spcPct val="90000"/>
              </a:lnSpc>
              <a:buFontTx/>
              <a:buNone/>
            </a:pPr>
            <a:r>
              <a:rPr lang="ru-RU" altLang="ru-RU" sz="1662" dirty="0"/>
              <a:t>  одного из ядер</a:t>
            </a:r>
          </a:p>
          <a:p>
            <a:pPr lvl="4" eaLnBrk="1" hangingPunct="1">
              <a:lnSpc>
                <a:spcPct val="90000"/>
              </a:lnSpc>
              <a:buFontTx/>
              <a:buNone/>
            </a:pPr>
            <a:r>
              <a:rPr lang="ru-RU" altLang="ru-RU" sz="1662" dirty="0"/>
              <a:t>  кометы</a:t>
            </a:r>
          </a:p>
          <a:p>
            <a:pPr lvl="4" eaLnBrk="1" hangingPunct="1">
              <a:lnSpc>
                <a:spcPct val="90000"/>
              </a:lnSpc>
              <a:buFontTx/>
              <a:buNone/>
            </a:pPr>
            <a:r>
              <a:rPr lang="ru-RU" altLang="ru-RU" sz="1662" dirty="0"/>
              <a:t>  </a:t>
            </a:r>
            <a:r>
              <a:rPr lang="ru-RU" altLang="ru-RU" sz="1662" dirty="0" err="1"/>
              <a:t>Шумейкера</a:t>
            </a:r>
            <a:r>
              <a:rPr lang="ru-RU" altLang="ru-RU" sz="1662" dirty="0"/>
              <a:t>-Леви</a:t>
            </a:r>
          </a:p>
          <a:p>
            <a:pPr lvl="4" eaLnBrk="1" hangingPunct="1">
              <a:lnSpc>
                <a:spcPct val="90000"/>
              </a:lnSpc>
              <a:buFontTx/>
              <a:buNone/>
            </a:pPr>
            <a:endParaRPr lang="ru-RU" altLang="ru-RU" sz="1662" dirty="0"/>
          </a:p>
          <a:p>
            <a:pPr lvl="4" eaLnBrk="1" hangingPunct="1">
              <a:lnSpc>
                <a:spcPct val="90000"/>
              </a:lnSpc>
              <a:buFontTx/>
              <a:buNone/>
            </a:pPr>
            <a:r>
              <a:rPr lang="ru-RU" altLang="ru-RU" sz="1477" dirty="0"/>
              <a:t>  </a:t>
            </a:r>
            <a:r>
              <a:rPr lang="ru-RU" altLang="ru-RU" sz="1662" dirty="0"/>
              <a:t>Ядро кометы</a:t>
            </a:r>
          </a:p>
          <a:p>
            <a:pPr lvl="4" eaLnBrk="1" hangingPunct="1">
              <a:lnSpc>
                <a:spcPct val="90000"/>
              </a:lnSpc>
              <a:buFontTx/>
              <a:buNone/>
            </a:pPr>
            <a:r>
              <a:rPr lang="ru-RU" altLang="ru-RU" sz="1662" dirty="0"/>
              <a:t>   </a:t>
            </a:r>
            <a:r>
              <a:rPr lang="en-US" altLang="ru-RU" sz="1662" dirty="0"/>
              <a:t>Wild-2 (D</a:t>
            </a:r>
            <a:r>
              <a:rPr lang="en-US" altLang="ru-RU" sz="1662" dirty="0">
                <a:cs typeface="Arial" panose="020B0604020202020204" pitchFamily="34" charset="0"/>
              </a:rPr>
              <a:t>≈5.4 </a:t>
            </a:r>
            <a:r>
              <a:rPr lang="ru-RU" altLang="ru-RU" sz="1662" dirty="0">
                <a:cs typeface="Arial" panose="020B0604020202020204" pitchFamily="34" charset="0"/>
              </a:rPr>
              <a:t>км)</a:t>
            </a:r>
            <a:endParaRPr lang="en-US" altLang="ru-RU" sz="1662" dirty="0">
              <a:cs typeface="Arial" panose="020B0604020202020204" pitchFamily="34" charset="0"/>
            </a:endParaRPr>
          </a:p>
          <a:p>
            <a:pPr lvl="4" eaLnBrk="1" hangingPunct="1">
              <a:lnSpc>
                <a:spcPct val="90000"/>
              </a:lnSpc>
            </a:pPr>
            <a:endParaRPr lang="ru-RU" altLang="ru-RU" sz="1662" dirty="0"/>
          </a:p>
          <a:p>
            <a:pPr lvl="4" eaLnBrk="1" hangingPunct="1">
              <a:lnSpc>
                <a:spcPct val="90000"/>
              </a:lnSpc>
            </a:pPr>
            <a:endParaRPr lang="ru-RU" altLang="ru-RU" sz="1477" dirty="0"/>
          </a:p>
        </p:txBody>
      </p:sp>
      <p:sp>
        <p:nvSpPr>
          <p:cNvPr id="6148" name="Rectangle 4">
            <a:extLst>
              <a:ext uri="{FF2B5EF4-FFF2-40B4-BE49-F238E27FC236}">
                <a16:creationId xmlns:a16="http://schemas.microsoft.com/office/drawing/2014/main" id="{4468EA50-B57E-4AE8-BC6D-B5107CCCC4AC}"/>
              </a:ext>
            </a:extLst>
          </p:cNvPr>
          <p:cNvSpPr>
            <a:spLocks noGrp="1" noChangeArrowheads="1"/>
          </p:cNvSpPr>
          <p:nvPr>
            <p:ph type="body" sz="half" idx="2"/>
          </p:nvPr>
        </p:nvSpPr>
        <p:spPr>
          <a:xfrm>
            <a:off x="4637943" y="836735"/>
            <a:ext cx="4249615" cy="5517173"/>
          </a:xfrm>
        </p:spPr>
        <p:txBody>
          <a:bodyPr/>
          <a:lstStyle/>
          <a:p>
            <a:pPr eaLnBrk="1" hangingPunct="1">
              <a:lnSpc>
                <a:spcPct val="90000"/>
              </a:lnSpc>
            </a:pPr>
            <a:r>
              <a:rPr lang="ru-RU" altLang="ru-RU" sz="1846" b="1">
                <a:solidFill>
                  <a:srgbClr val="000066"/>
                </a:solidFill>
              </a:rPr>
              <a:t>АСТЕРОИДЫ</a:t>
            </a:r>
          </a:p>
          <a:p>
            <a:pPr lvl="4" eaLnBrk="1" hangingPunct="1">
              <a:lnSpc>
                <a:spcPct val="90000"/>
              </a:lnSpc>
              <a:buFontTx/>
              <a:buNone/>
            </a:pPr>
            <a:r>
              <a:rPr lang="ru-RU" altLang="ru-RU" sz="1292" b="1"/>
              <a:t>    </a:t>
            </a:r>
          </a:p>
          <a:p>
            <a:pPr lvl="4" eaLnBrk="1" hangingPunct="1">
              <a:lnSpc>
                <a:spcPct val="90000"/>
              </a:lnSpc>
              <a:buFontTx/>
              <a:buNone/>
            </a:pPr>
            <a:r>
              <a:rPr lang="ru-RU" altLang="ru-RU" sz="1292"/>
              <a:t>     </a:t>
            </a:r>
          </a:p>
          <a:p>
            <a:pPr lvl="4" eaLnBrk="1" hangingPunct="1">
              <a:lnSpc>
                <a:spcPct val="90000"/>
              </a:lnSpc>
              <a:buFontTx/>
              <a:buNone/>
            </a:pPr>
            <a:r>
              <a:rPr lang="ru-RU" altLang="ru-RU" sz="1477"/>
              <a:t>    </a:t>
            </a:r>
            <a:r>
              <a:rPr lang="ru-RU" altLang="ru-RU" sz="1662"/>
              <a:t>Феба</a:t>
            </a:r>
          </a:p>
          <a:p>
            <a:pPr lvl="4" eaLnBrk="1" hangingPunct="1">
              <a:lnSpc>
                <a:spcPct val="90000"/>
              </a:lnSpc>
              <a:buFontTx/>
              <a:buNone/>
            </a:pPr>
            <a:r>
              <a:rPr lang="ru-RU" altLang="ru-RU" sz="1662"/>
              <a:t>     (35</a:t>
            </a:r>
            <a:r>
              <a:rPr lang="en-US" altLang="ru-RU" sz="1662">
                <a:cs typeface="Arial" panose="020B0604020202020204" pitchFamily="34" charset="0"/>
              </a:rPr>
              <a:t>×</a:t>
            </a:r>
            <a:r>
              <a:rPr lang="ru-RU" altLang="ru-RU" sz="1662">
                <a:cs typeface="Arial" panose="020B0604020202020204" pitchFamily="34" charset="0"/>
              </a:rPr>
              <a:t>16 </a:t>
            </a:r>
            <a:r>
              <a:rPr lang="en-US" altLang="ru-RU" sz="1662">
                <a:cs typeface="Arial" panose="020B0604020202020204" pitchFamily="34" charset="0"/>
              </a:rPr>
              <a:t>×</a:t>
            </a:r>
            <a:r>
              <a:rPr lang="ru-RU" altLang="ru-RU" sz="1662">
                <a:cs typeface="Arial" panose="020B0604020202020204" pitchFamily="34" charset="0"/>
              </a:rPr>
              <a:t>7 км)</a:t>
            </a:r>
          </a:p>
          <a:p>
            <a:pPr lvl="4" eaLnBrk="1" hangingPunct="1">
              <a:lnSpc>
                <a:spcPct val="90000"/>
              </a:lnSpc>
              <a:buFontTx/>
              <a:buNone/>
            </a:pPr>
            <a:endParaRPr lang="ru-RU" altLang="ru-RU" sz="1662">
              <a:cs typeface="Arial" panose="020B0604020202020204" pitchFamily="34" charset="0"/>
            </a:endParaRPr>
          </a:p>
          <a:p>
            <a:pPr lvl="4" eaLnBrk="1" hangingPunct="1">
              <a:lnSpc>
                <a:spcPct val="90000"/>
              </a:lnSpc>
              <a:buFontTx/>
              <a:buNone/>
            </a:pPr>
            <a:endParaRPr lang="ru-RU" altLang="ru-RU" sz="1477">
              <a:cs typeface="Arial" panose="020B0604020202020204" pitchFamily="34" charset="0"/>
            </a:endParaRPr>
          </a:p>
          <a:p>
            <a:pPr lvl="4" eaLnBrk="1" hangingPunct="1">
              <a:lnSpc>
                <a:spcPct val="90000"/>
              </a:lnSpc>
              <a:buFontTx/>
              <a:buNone/>
            </a:pPr>
            <a:r>
              <a:rPr lang="ru-RU" altLang="ru-RU" sz="1477">
                <a:cs typeface="Arial" panose="020B0604020202020204" pitchFamily="34" charset="0"/>
              </a:rPr>
              <a:t>     </a:t>
            </a:r>
          </a:p>
          <a:p>
            <a:pPr lvl="4" eaLnBrk="1" hangingPunct="1">
              <a:lnSpc>
                <a:spcPct val="90000"/>
              </a:lnSpc>
              <a:buFontTx/>
              <a:buNone/>
            </a:pPr>
            <a:r>
              <a:rPr lang="ru-RU" altLang="ru-RU" sz="1662">
                <a:cs typeface="Arial" panose="020B0604020202020204" pitchFamily="34" charset="0"/>
              </a:rPr>
              <a:t>     Ида (58</a:t>
            </a:r>
            <a:r>
              <a:rPr lang="en-US" altLang="ru-RU" sz="1662">
                <a:cs typeface="Arial" panose="020B0604020202020204" pitchFamily="34" charset="0"/>
              </a:rPr>
              <a:t>×</a:t>
            </a:r>
            <a:r>
              <a:rPr lang="ru-RU" altLang="ru-RU" sz="1662">
                <a:cs typeface="Arial" panose="020B0604020202020204" pitchFamily="34" charset="0"/>
              </a:rPr>
              <a:t>23 км)</a:t>
            </a:r>
          </a:p>
          <a:p>
            <a:pPr lvl="4" eaLnBrk="1" hangingPunct="1">
              <a:lnSpc>
                <a:spcPct val="90000"/>
              </a:lnSpc>
              <a:buFontTx/>
              <a:buNone/>
            </a:pPr>
            <a:r>
              <a:rPr lang="ru-RU" altLang="ru-RU" sz="1662">
                <a:cs typeface="Arial" panose="020B0604020202020204" pitchFamily="34" charset="0"/>
              </a:rPr>
              <a:t>     и Дактиль</a:t>
            </a:r>
          </a:p>
          <a:p>
            <a:pPr lvl="4" eaLnBrk="1" hangingPunct="1">
              <a:lnSpc>
                <a:spcPct val="90000"/>
              </a:lnSpc>
              <a:buFontTx/>
              <a:buNone/>
            </a:pPr>
            <a:r>
              <a:rPr lang="ru-RU" altLang="ru-RU" sz="1662">
                <a:cs typeface="Arial" panose="020B0604020202020204" pitchFamily="34" charset="0"/>
              </a:rPr>
              <a:t>     (1.6</a:t>
            </a:r>
            <a:r>
              <a:rPr lang="en-US" altLang="ru-RU" sz="1662">
                <a:cs typeface="Arial" panose="020B0604020202020204" pitchFamily="34" charset="0"/>
              </a:rPr>
              <a:t>×</a:t>
            </a:r>
            <a:r>
              <a:rPr lang="ru-RU" altLang="ru-RU" sz="1662">
                <a:cs typeface="Arial" panose="020B0604020202020204" pitchFamily="34" charset="0"/>
              </a:rPr>
              <a:t>1.2 км)</a:t>
            </a:r>
          </a:p>
          <a:p>
            <a:pPr lvl="4" eaLnBrk="1" hangingPunct="1">
              <a:lnSpc>
                <a:spcPct val="90000"/>
              </a:lnSpc>
              <a:buFontTx/>
              <a:buNone/>
            </a:pPr>
            <a:endParaRPr lang="ru-RU" altLang="ru-RU" sz="1662">
              <a:cs typeface="Arial" panose="020B0604020202020204" pitchFamily="34" charset="0"/>
            </a:endParaRPr>
          </a:p>
          <a:p>
            <a:pPr lvl="4" eaLnBrk="1" hangingPunct="1">
              <a:lnSpc>
                <a:spcPct val="90000"/>
              </a:lnSpc>
              <a:buFontTx/>
              <a:buNone/>
            </a:pPr>
            <a:r>
              <a:rPr lang="ru-RU" altLang="ru-RU" sz="1477">
                <a:cs typeface="Arial" panose="020B0604020202020204" pitchFamily="34" charset="0"/>
              </a:rPr>
              <a:t>    </a:t>
            </a:r>
            <a:r>
              <a:rPr lang="ru-RU" altLang="ru-RU" sz="1662">
                <a:cs typeface="Arial" panose="020B0604020202020204" pitchFamily="34" charset="0"/>
              </a:rPr>
              <a:t> Эрос </a:t>
            </a:r>
          </a:p>
          <a:p>
            <a:pPr lvl="4" eaLnBrk="1" hangingPunct="1">
              <a:lnSpc>
                <a:spcPct val="90000"/>
              </a:lnSpc>
              <a:buFontTx/>
              <a:buNone/>
            </a:pPr>
            <a:r>
              <a:rPr lang="ru-RU" altLang="ru-RU" sz="1662">
                <a:cs typeface="Arial" panose="020B0604020202020204" pitchFamily="34" charset="0"/>
              </a:rPr>
              <a:t>     (33</a:t>
            </a:r>
            <a:r>
              <a:rPr lang="en-US" altLang="ru-RU" sz="1662">
                <a:cs typeface="Arial" panose="020B0604020202020204" pitchFamily="34" charset="0"/>
              </a:rPr>
              <a:t>×</a:t>
            </a:r>
            <a:r>
              <a:rPr lang="ru-RU" altLang="ru-RU" sz="1662">
                <a:cs typeface="Arial" panose="020B0604020202020204" pitchFamily="34" charset="0"/>
              </a:rPr>
              <a:t>13</a:t>
            </a:r>
            <a:r>
              <a:rPr lang="en-US" altLang="ru-RU" sz="1662">
                <a:cs typeface="Arial" panose="020B0604020202020204" pitchFamily="34" charset="0"/>
              </a:rPr>
              <a:t>×</a:t>
            </a:r>
            <a:r>
              <a:rPr lang="ru-RU" altLang="ru-RU" sz="1662">
                <a:cs typeface="Arial" panose="020B0604020202020204" pitchFamily="34" charset="0"/>
              </a:rPr>
              <a:t>13 км)</a:t>
            </a:r>
          </a:p>
          <a:p>
            <a:pPr lvl="4" eaLnBrk="1" hangingPunct="1">
              <a:lnSpc>
                <a:spcPct val="90000"/>
              </a:lnSpc>
              <a:buFontTx/>
              <a:buNone/>
            </a:pPr>
            <a:endParaRPr lang="ru-RU" altLang="ru-RU" sz="1662">
              <a:cs typeface="Arial" panose="020B0604020202020204" pitchFamily="34" charset="0"/>
            </a:endParaRPr>
          </a:p>
          <a:p>
            <a:pPr lvl="4" eaLnBrk="1" hangingPunct="1">
              <a:lnSpc>
                <a:spcPct val="90000"/>
              </a:lnSpc>
              <a:buFontTx/>
              <a:buNone/>
            </a:pPr>
            <a:endParaRPr lang="ru-RU" altLang="ru-RU" sz="1477">
              <a:cs typeface="Arial" panose="020B0604020202020204" pitchFamily="34" charset="0"/>
            </a:endParaRPr>
          </a:p>
          <a:p>
            <a:pPr lvl="4" eaLnBrk="1" hangingPunct="1">
              <a:lnSpc>
                <a:spcPct val="90000"/>
              </a:lnSpc>
              <a:buFontTx/>
              <a:buNone/>
            </a:pPr>
            <a:r>
              <a:rPr lang="ru-RU" altLang="ru-RU" sz="1477">
                <a:cs typeface="Arial" panose="020B0604020202020204" pitchFamily="34" charset="0"/>
              </a:rPr>
              <a:t>    </a:t>
            </a:r>
          </a:p>
          <a:p>
            <a:pPr lvl="4" eaLnBrk="1" hangingPunct="1">
              <a:lnSpc>
                <a:spcPct val="90000"/>
              </a:lnSpc>
              <a:buFontTx/>
              <a:buNone/>
            </a:pPr>
            <a:r>
              <a:rPr lang="ru-RU" altLang="ru-RU" sz="1662">
                <a:cs typeface="Arial" panose="020B0604020202020204" pitchFamily="34" charset="0"/>
              </a:rPr>
              <a:t>     Матильда</a:t>
            </a:r>
          </a:p>
          <a:p>
            <a:pPr lvl="4" eaLnBrk="1" hangingPunct="1">
              <a:lnSpc>
                <a:spcPct val="90000"/>
              </a:lnSpc>
              <a:buFontTx/>
              <a:buNone/>
            </a:pPr>
            <a:r>
              <a:rPr lang="ru-RU" altLang="ru-RU" sz="1662">
                <a:cs typeface="Arial" panose="020B0604020202020204" pitchFamily="34" charset="0"/>
              </a:rPr>
              <a:t>     (57</a:t>
            </a:r>
            <a:r>
              <a:rPr lang="en-US" altLang="ru-RU" sz="1662">
                <a:cs typeface="Arial" panose="020B0604020202020204" pitchFamily="34" charset="0"/>
              </a:rPr>
              <a:t>×</a:t>
            </a:r>
            <a:r>
              <a:rPr lang="ru-RU" altLang="ru-RU" sz="1662">
                <a:cs typeface="Arial" panose="020B0604020202020204" pitchFamily="34" charset="0"/>
              </a:rPr>
              <a:t>53</a:t>
            </a:r>
            <a:r>
              <a:rPr lang="en-US" altLang="ru-RU" sz="1662">
                <a:cs typeface="Arial" panose="020B0604020202020204" pitchFamily="34" charset="0"/>
              </a:rPr>
              <a:t>×</a:t>
            </a:r>
            <a:r>
              <a:rPr lang="ru-RU" altLang="ru-RU" sz="1662">
                <a:cs typeface="Arial" panose="020B0604020202020204" pitchFamily="34" charset="0"/>
              </a:rPr>
              <a:t>50 км)</a:t>
            </a:r>
          </a:p>
          <a:p>
            <a:pPr lvl="4" eaLnBrk="1" hangingPunct="1">
              <a:lnSpc>
                <a:spcPct val="90000"/>
              </a:lnSpc>
              <a:buFontTx/>
              <a:buNone/>
            </a:pPr>
            <a:r>
              <a:rPr lang="ru-RU" altLang="ru-RU" sz="1477">
                <a:cs typeface="Arial" panose="020B0604020202020204" pitchFamily="34" charset="0"/>
              </a:rPr>
              <a:t>   </a:t>
            </a:r>
            <a:endParaRPr lang="en-US" altLang="ru-RU" sz="1477">
              <a:cs typeface="Arial" panose="020B0604020202020204" pitchFamily="34" charset="0"/>
            </a:endParaRPr>
          </a:p>
        </p:txBody>
      </p:sp>
      <p:pic>
        <p:nvPicPr>
          <p:cNvPr id="6149" name="Picture 5" descr="комета Хейла-Боппа">
            <a:extLst>
              <a:ext uri="{FF2B5EF4-FFF2-40B4-BE49-F238E27FC236}">
                <a16:creationId xmlns:a16="http://schemas.microsoft.com/office/drawing/2014/main" id="{6F4B56A1-DD40-4BB2-AEB5-A13C338AC3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046" y="1235320"/>
            <a:ext cx="1799492" cy="105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Galle">
            <a:extLst>
              <a:ext uri="{FF2B5EF4-FFF2-40B4-BE49-F238E27FC236}">
                <a16:creationId xmlns:a16="http://schemas.microsoft.com/office/drawing/2014/main" id="{34101119-938A-4536-A46B-368BBC3FA1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46" y="2365131"/>
            <a:ext cx="17994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погл Юпитером кометы1">
            <a:extLst>
              <a:ext uri="{FF2B5EF4-FFF2-40B4-BE49-F238E27FC236}">
                <a16:creationId xmlns:a16="http://schemas.microsoft.com/office/drawing/2014/main" id="{7EC6E5F9-355E-4BB0-8B5E-491B0F940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562350"/>
            <a:ext cx="1799492" cy="161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comwild2sdядро 2">
            <a:extLst>
              <a:ext uri="{FF2B5EF4-FFF2-40B4-BE49-F238E27FC236}">
                <a16:creationId xmlns:a16="http://schemas.microsoft.com/office/drawing/2014/main" id="{A065AE11-5F46-4077-A5A6-A208B24F60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046" y="5224097"/>
            <a:ext cx="1799492" cy="127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descr="07_feba">
            <a:extLst>
              <a:ext uri="{FF2B5EF4-FFF2-40B4-BE49-F238E27FC236}">
                <a16:creationId xmlns:a16="http://schemas.microsoft.com/office/drawing/2014/main" id="{CF47111F-391D-4D6B-9E51-098FCD9945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6058" y="1235320"/>
            <a:ext cx="2086708" cy="132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0" descr="243ida_Dactyl2">
            <a:extLst>
              <a:ext uri="{FF2B5EF4-FFF2-40B4-BE49-F238E27FC236}">
                <a16:creationId xmlns:a16="http://schemas.microsoft.com/office/drawing/2014/main" id="{9AECFCEF-969B-4B0E-8C78-11423642DE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6058" y="2631831"/>
            <a:ext cx="2088173" cy="122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эрос разм 1">
            <a:extLst>
              <a:ext uri="{FF2B5EF4-FFF2-40B4-BE49-F238E27FC236}">
                <a16:creationId xmlns:a16="http://schemas.microsoft.com/office/drawing/2014/main" id="{D62ABE3D-5388-455E-9141-9975C35134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6058" y="3960935"/>
            <a:ext cx="208817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2" descr="матильда2">
            <a:extLst>
              <a:ext uri="{FF2B5EF4-FFF2-40B4-BE49-F238E27FC236}">
                <a16:creationId xmlns:a16="http://schemas.microsoft.com/office/drawing/2014/main" id="{355D64F0-A475-4DDD-A974-9936FF3683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6058" y="5090746"/>
            <a:ext cx="2088173" cy="133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CCA8E3-BD84-47C8-9756-0A8EB734DBA7}"/>
              </a:ext>
            </a:extLst>
          </p:cNvPr>
          <p:cNvSpPr txBox="1"/>
          <p:nvPr/>
        </p:nvSpPr>
        <p:spPr>
          <a:xfrm>
            <a:off x="395536" y="474345"/>
            <a:ext cx="8424936" cy="4247317"/>
          </a:xfrm>
          <a:prstGeom prst="rect">
            <a:avLst/>
          </a:prstGeom>
          <a:noFill/>
        </p:spPr>
        <p:txBody>
          <a:bodyPr wrap="square">
            <a:spAutoFit/>
          </a:bodyPr>
          <a:lstStyle/>
          <a:p>
            <a:r>
              <a:rPr lang="ru-RU" dirty="0"/>
              <a:t>Для оценки последствий падения космического тела с заданными </a:t>
            </a:r>
            <a:r>
              <a:rPr lang="ru-RU" dirty="0" err="1"/>
              <a:t>пааметрами</a:t>
            </a:r>
            <a:r>
              <a:rPr lang="ru-RU" dirty="0"/>
              <a:t> необходимы сложные расчеты, требующие много времени и привлечения узких специалистов. </a:t>
            </a:r>
          </a:p>
          <a:p>
            <a:endParaRPr lang="ru-RU" dirty="0"/>
          </a:p>
          <a:p>
            <a:r>
              <a:rPr lang="ru-RU" dirty="0"/>
              <a:t>Однако, в случае неожиданного возникновения угрозы необходима быстрая оценка последствий падения космического тела с заданными параметрами для адекватного реагирования на это падение.</a:t>
            </a:r>
          </a:p>
          <a:p>
            <a:endParaRPr lang="ru-RU" dirty="0"/>
          </a:p>
          <a:p>
            <a:r>
              <a:rPr lang="ru-RU" dirty="0"/>
              <a:t> Для этого в ИДГ РАН на основании проведенных ранее численных экспериментов, описывающих различные сценарии падения космических тел, была построена программа (онлайн калькулятор) для быстрой оценки важнейших поражающих факторов: параметров ударной волны, теплового излучения, сейсмического эффекта и атмосферных возмущений. </a:t>
            </a:r>
          </a:p>
        </p:txBody>
      </p:sp>
      <p:pic>
        <p:nvPicPr>
          <p:cNvPr id="4" name="Рисунок 3">
            <a:extLst>
              <a:ext uri="{FF2B5EF4-FFF2-40B4-BE49-F238E27FC236}">
                <a16:creationId xmlns:a16="http://schemas.microsoft.com/office/drawing/2014/main" id="{0DE84D19-0B9F-4F4A-992D-415B0380E506}"/>
              </a:ext>
            </a:extLst>
          </p:cNvPr>
          <p:cNvPicPr>
            <a:picLocks noChangeAspect="1"/>
          </p:cNvPicPr>
          <p:nvPr/>
        </p:nvPicPr>
        <p:blipFill>
          <a:blip r:embed="rId2"/>
          <a:stretch>
            <a:fillRect/>
          </a:stretch>
        </p:blipFill>
        <p:spPr>
          <a:xfrm>
            <a:off x="6732240" y="4848748"/>
            <a:ext cx="1566808" cy="1566808"/>
          </a:xfrm>
          <a:prstGeom prst="rect">
            <a:avLst/>
          </a:prstGeom>
        </p:spPr>
      </p:pic>
      <p:sp>
        <p:nvSpPr>
          <p:cNvPr id="6" name="TextBox 5">
            <a:extLst>
              <a:ext uri="{FF2B5EF4-FFF2-40B4-BE49-F238E27FC236}">
                <a16:creationId xmlns:a16="http://schemas.microsoft.com/office/drawing/2014/main" id="{2AD4F71C-1A17-43FB-83D7-8886B7278D09}"/>
              </a:ext>
            </a:extLst>
          </p:cNvPr>
          <p:cNvSpPr txBox="1"/>
          <p:nvPr/>
        </p:nvSpPr>
        <p:spPr>
          <a:xfrm>
            <a:off x="539552" y="5301208"/>
            <a:ext cx="6048672" cy="923330"/>
          </a:xfrm>
          <a:prstGeom prst="rect">
            <a:avLst/>
          </a:prstGeom>
          <a:noFill/>
        </p:spPr>
        <p:txBody>
          <a:bodyPr wrap="square">
            <a:spAutoFit/>
          </a:bodyPr>
          <a:lstStyle/>
          <a:p>
            <a:r>
              <a:rPr lang="ru-RU" sz="1800" dirty="0"/>
              <a:t>Онлайн калькулятор выложен в интернете по </a:t>
            </a:r>
          </a:p>
          <a:p>
            <a:r>
              <a:rPr lang="ru-RU" sz="1800" dirty="0"/>
              <a:t>адресу   </a:t>
            </a:r>
            <a:r>
              <a:rPr lang="en-US" sz="1800" dirty="0">
                <a:solidFill>
                  <a:schemeClr val="tx2"/>
                </a:solidFill>
                <a:hlinkClick r:id="rId3"/>
              </a:rPr>
              <a:t>http://AsteroidHazard.pro</a:t>
            </a:r>
            <a:r>
              <a:rPr lang="ru-RU" sz="1800" dirty="0">
                <a:solidFill>
                  <a:schemeClr val="tx2"/>
                </a:solidFill>
              </a:rPr>
              <a:t> и доступен</a:t>
            </a:r>
          </a:p>
          <a:p>
            <a:r>
              <a:rPr lang="ru-RU" sz="1800" dirty="0">
                <a:solidFill>
                  <a:schemeClr val="tx2"/>
                </a:solidFill>
              </a:rPr>
              <a:t>по </a:t>
            </a:r>
            <a:r>
              <a:rPr lang="en-US" sz="1800" dirty="0">
                <a:solidFill>
                  <a:schemeClr val="tx2"/>
                </a:solidFill>
              </a:rPr>
              <a:t>QR-</a:t>
            </a:r>
            <a:r>
              <a:rPr lang="ru-RU" sz="1800" dirty="0">
                <a:solidFill>
                  <a:schemeClr val="tx2"/>
                </a:solidFill>
              </a:rPr>
              <a:t>коду</a:t>
            </a:r>
            <a:endParaRPr lang="en-US" sz="1800" dirty="0">
              <a:solidFill>
                <a:schemeClr val="tx2"/>
              </a:solidFill>
            </a:endParaRPr>
          </a:p>
        </p:txBody>
      </p:sp>
    </p:spTree>
    <p:extLst>
      <p:ext uri="{BB962C8B-B14F-4D97-AF65-F5344CB8AC3E}">
        <p14:creationId xmlns:p14="http://schemas.microsoft.com/office/powerpoint/2010/main" val="3773175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CBB985-D667-4758-8171-7BE83293AD37}"/>
              </a:ext>
            </a:extLst>
          </p:cNvPr>
          <p:cNvSpPr txBox="1"/>
          <p:nvPr/>
        </p:nvSpPr>
        <p:spPr>
          <a:xfrm>
            <a:off x="123800" y="336145"/>
            <a:ext cx="9143999" cy="646331"/>
          </a:xfrm>
          <a:prstGeom prst="rect">
            <a:avLst/>
          </a:prstGeom>
          <a:noFill/>
        </p:spPr>
        <p:txBody>
          <a:bodyPr wrap="square">
            <a:spAutoFit/>
          </a:bodyPr>
          <a:lstStyle/>
          <a:p>
            <a:pPr algn="ctr"/>
            <a:r>
              <a:rPr lang="ru-RU" dirty="0"/>
              <a:t>Онлайн калькулятор для оценки опасных последствий падения космических тел</a:t>
            </a:r>
            <a:endParaRPr lang="en-US" dirty="0"/>
          </a:p>
        </p:txBody>
      </p:sp>
      <p:sp>
        <p:nvSpPr>
          <p:cNvPr id="2" name="TextBox 1">
            <a:extLst>
              <a:ext uri="{FF2B5EF4-FFF2-40B4-BE49-F238E27FC236}">
                <a16:creationId xmlns:a16="http://schemas.microsoft.com/office/drawing/2014/main" id="{96ACC63E-AA87-47CB-9E40-922BC2735096}"/>
              </a:ext>
            </a:extLst>
          </p:cNvPr>
          <p:cNvSpPr txBox="1"/>
          <p:nvPr/>
        </p:nvSpPr>
        <p:spPr>
          <a:xfrm>
            <a:off x="1488554" y="855538"/>
            <a:ext cx="2051777" cy="461665"/>
          </a:xfrm>
          <a:prstGeom prst="rect">
            <a:avLst/>
          </a:prstGeom>
          <a:noFill/>
        </p:spPr>
        <p:txBody>
          <a:bodyPr wrap="square" rtlCol="0">
            <a:spAutoFit/>
          </a:bodyPr>
          <a:lstStyle/>
          <a:p>
            <a:r>
              <a:rPr lang="en-US" sz="1200" dirty="0">
                <a:solidFill>
                  <a:schemeClr val="bg1"/>
                </a:solidFill>
              </a:rPr>
              <a:t>http://AsteroidHazard.pro</a:t>
            </a:r>
          </a:p>
        </p:txBody>
      </p:sp>
      <p:pic>
        <p:nvPicPr>
          <p:cNvPr id="3" name="Picture 2">
            <a:extLst>
              <a:ext uri="{FF2B5EF4-FFF2-40B4-BE49-F238E27FC236}">
                <a16:creationId xmlns:a16="http://schemas.microsoft.com/office/drawing/2014/main" id="{5CAA52E3-322E-6DE0-B907-0D1A65DE726A}"/>
              </a:ext>
            </a:extLst>
          </p:cNvPr>
          <p:cNvPicPr>
            <a:picLocks noChangeAspect="1"/>
          </p:cNvPicPr>
          <p:nvPr/>
        </p:nvPicPr>
        <p:blipFill>
          <a:blip r:embed="rId2"/>
          <a:stretch>
            <a:fillRect/>
          </a:stretch>
        </p:blipFill>
        <p:spPr>
          <a:xfrm>
            <a:off x="429298" y="1517310"/>
            <a:ext cx="8285403" cy="3971308"/>
          </a:xfrm>
          <a:prstGeom prst="rect">
            <a:avLst/>
          </a:prstGeom>
        </p:spPr>
      </p:pic>
      <p:sp>
        <p:nvSpPr>
          <p:cNvPr id="8" name="TextBox 7">
            <a:extLst>
              <a:ext uri="{FF2B5EF4-FFF2-40B4-BE49-F238E27FC236}">
                <a16:creationId xmlns:a16="http://schemas.microsoft.com/office/drawing/2014/main" id="{1FDE3C0C-272E-AF81-5EF2-E58594BE8A96}"/>
              </a:ext>
            </a:extLst>
          </p:cNvPr>
          <p:cNvSpPr txBox="1"/>
          <p:nvPr/>
        </p:nvSpPr>
        <p:spPr>
          <a:xfrm>
            <a:off x="1573036" y="1390500"/>
            <a:ext cx="2051777" cy="461665"/>
          </a:xfrm>
          <a:prstGeom prst="rect">
            <a:avLst/>
          </a:prstGeom>
          <a:noFill/>
        </p:spPr>
        <p:txBody>
          <a:bodyPr wrap="square" rtlCol="0">
            <a:spAutoFit/>
          </a:bodyPr>
          <a:lstStyle/>
          <a:p>
            <a:r>
              <a:rPr lang="en-US" sz="1200" dirty="0">
                <a:solidFill>
                  <a:schemeClr val="bg1"/>
                </a:solidFill>
              </a:rPr>
              <a:t>http://AsteroidHazard.pro</a:t>
            </a:r>
          </a:p>
        </p:txBody>
      </p:sp>
    </p:spTree>
    <p:extLst>
      <p:ext uri="{BB962C8B-B14F-4D97-AF65-F5344CB8AC3E}">
        <p14:creationId xmlns:p14="http://schemas.microsoft.com/office/powerpoint/2010/main" val="990110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BD1162BF-456E-42CF-8024-4D622D63AF27}"/>
              </a:ext>
            </a:extLst>
          </p:cNvPr>
          <p:cNvSpPr>
            <a:spLocks noGrp="1"/>
          </p:cNvSpPr>
          <p:nvPr>
            <p:ph type="sldNum" sz="quarter" idx="12"/>
          </p:nvPr>
        </p:nvSpPr>
        <p:spPr>
          <a:xfrm>
            <a:off x="8423104" y="5603149"/>
            <a:ext cx="292265" cy="295208"/>
          </a:xfrm>
        </p:spPr>
        <p:txBody>
          <a:bodyPr/>
          <a:lstStyle/>
          <a:p>
            <a:fld id="{6D22F896-40B5-4ADD-8801-0D06FADFA095}" type="slidenum">
              <a:rPr lang="en-US" smtClean="0"/>
              <a:t>52</a:t>
            </a:fld>
            <a:endParaRPr lang="en-US" dirty="0"/>
          </a:p>
        </p:txBody>
      </p:sp>
      <p:sp>
        <p:nvSpPr>
          <p:cNvPr id="5" name="TextBox 4">
            <a:extLst>
              <a:ext uri="{FF2B5EF4-FFF2-40B4-BE49-F238E27FC236}">
                <a16:creationId xmlns:a16="http://schemas.microsoft.com/office/drawing/2014/main" id="{0BCBB985-D667-4758-8171-7BE83293AD37}"/>
              </a:ext>
            </a:extLst>
          </p:cNvPr>
          <p:cNvSpPr txBox="1"/>
          <p:nvPr/>
        </p:nvSpPr>
        <p:spPr>
          <a:xfrm>
            <a:off x="179512" y="223473"/>
            <a:ext cx="9143999" cy="646331"/>
          </a:xfrm>
          <a:prstGeom prst="rect">
            <a:avLst/>
          </a:prstGeom>
          <a:noFill/>
        </p:spPr>
        <p:txBody>
          <a:bodyPr wrap="square">
            <a:spAutoFit/>
          </a:bodyPr>
          <a:lstStyle/>
          <a:p>
            <a:pPr algn="ctr"/>
            <a:r>
              <a:rPr lang="ru-RU" dirty="0"/>
              <a:t>Онлайн калькулятор для оценки опасных последствий падения космических тел</a:t>
            </a:r>
            <a:endParaRPr lang="en-US" dirty="0"/>
          </a:p>
        </p:txBody>
      </p:sp>
      <p:sp>
        <p:nvSpPr>
          <p:cNvPr id="2" name="TextBox 1">
            <a:extLst>
              <a:ext uri="{FF2B5EF4-FFF2-40B4-BE49-F238E27FC236}">
                <a16:creationId xmlns:a16="http://schemas.microsoft.com/office/drawing/2014/main" id="{96ACC63E-AA87-47CB-9E40-922BC2735096}"/>
              </a:ext>
            </a:extLst>
          </p:cNvPr>
          <p:cNvSpPr txBox="1"/>
          <p:nvPr/>
        </p:nvSpPr>
        <p:spPr>
          <a:xfrm>
            <a:off x="1488554" y="855538"/>
            <a:ext cx="2051777" cy="461665"/>
          </a:xfrm>
          <a:prstGeom prst="rect">
            <a:avLst/>
          </a:prstGeom>
          <a:noFill/>
        </p:spPr>
        <p:txBody>
          <a:bodyPr wrap="square" rtlCol="0">
            <a:spAutoFit/>
          </a:bodyPr>
          <a:lstStyle/>
          <a:p>
            <a:r>
              <a:rPr lang="en-US" sz="1200" dirty="0">
                <a:solidFill>
                  <a:schemeClr val="bg1"/>
                </a:solidFill>
              </a:rPr>
              <a:t>http://AsteroidHazard.pro</a:t>
            </a:r>
          </a:p>
        </p:txBody>
      </p:sp>
      <p:pic>
        <p:nvPicPr>
          <p:cNvPr id="7" name="Picture 6">
            <a:extLst>
              <a:ext uri="{FF2B5EF4-FFF2-40B4-BE49-F238E27FC236}">
                <a16:creationId xmlns:a16="http://schemas.microsoft.com/office/drawing/2014/main" id="{C9A3BE7F-F1C1-357E-FCD8-DD182B3C3D81}"/>
              </a:ext>
            </a:extLst>
          </p:cNvPr>
          <p:cNvPicPr>
            <a:picLocks noChangeAspect="1"/>
          </p:cNvPicPr>
          <p:nvPr/>
        </p:nvPicPr>
        <p:blipFill>
          <a:blip r:embed="rId2"/>
          <a:stretch>
            <a:fillRect/>
          </a:stretch>
        </p:blipFill>
        <p:spPr>
          <a:xfrm>
            <a:off x="1691283" y="959803"/>
            <a:ext cx="5761433" cy="5674051"/>
          </a:xfrm>
          <a:prstGeom prst="rect">
            <a:avLst/>
          </a:prstGeom>
        </p:spPr>
      </p:pic>
      <p:sp>
        <p:nvSpPr>
          <p:cNvPr id="8" name="TextBox 7">
            <a:extLst>
              <a:ext uri="{FF2B5EF4-FFF2-40B4-BE49-F238E27FC236}">
                <a16:creationId xmlns:a16="http://schemas.microsoft.com/office/drawing/2014/main" id="{1FDE3C0C-272E-AF81-5EF2-E58594BE8A96}"/>
              </a:ext>
            </a:extLst>
          </p:cNvPr>
          <p:cNvSpPr txBox="1"/>
          <p:nvPr/>
        </p:nvSpPr>
        <p:spPr>
          <a:xfrm>
            <a:off x="1573036" y="1390500"/>
            <a:ext cx="2051777" cy="461665"/>
          </a:xfrm>
          <a:prstGeom prst="rect">
            <a:avLst/>
          </a:prstGeom>
          <a:noFill/>
        </p:spPr>
        <p:txBody>
          <a:bodyPr wrap="square" rtlCol="0">
            <a:spAutoFit/>
          </a:bodyPr>
          <a:lstStyle/>
          <a:p>
            <a:r>
              <a:rPr lang="en-US" sz="1200" dirty="0">
                <a:solidFill>
                  <a:schemeClr val="bg1"/>
                </a:solidFill>
              </a:rPr>
              <a:t>http://AsteroidHazard.pro</a:t>
            </a:r>
          </a:p>
        </p:txBody>
      </p:sp>
    </p:spTree>
    <p:extLst>
      <p:ext uri="{BB962C8B-B14F-4D97-AF65-F5344CB8AC3E}">
        <p14:creationId xmlns:p14="http://schemas.microsoft.com/office/powerpoint/2010/main" val="3454429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11.jpg"/>
          <p:cNvPicPr>
            <a:picLocks noChangeAspect="1"/>
          </p:cNvPicPr>
          <p:nvPr/>
        </p:nvPicPr>
        <p:blipFill>
          <a:blip r:embed="rId2" cstate="print"/>
          <a:stretch>
            <a:fillRect/>
          </a:stretch>
        </p:blipFill>
        <p:spPr>
          <a:xfrm>
            <a:off x="1907704" y="1484784"/>
            <a:ext cx="5634203" cy="422565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8">
            <a:extLst>
              <a:ext uri="{FF2B5EF4-FFF2-40B4-BE49-F238E27FC236}">
                <a16:creationId xmlns:a16="http://schemas.microsoft.com/office/drawing/2014/main" id="{F56A29DC-5FCC-4F3B-9D32-4362A1D09055}"/>
              </a:ext>
            </a:extLst>
          </p:cNvPr>
          <p:cNvGrpSpPr/>
          <p:nvPr/>
        </p:nvGrpSpPr>
        <p:grpSpPr>
          <a:xfrm>
            <a:off x="-242888" y="807901"/>
            <a:ext cx="9386888" cy="5192849"/>
            <a:chOff x="-329674" y="-51881"/>
            <a:chExt cx="12515851" cy="6923798"/>
          </a:xfrm>
        </p:grpSpPr>
        <p:sp>
          <p:nvSpPr>
            <p:cNvPr id="10" name="Freeform 5">
              <a:extLst>
                <a:ext uri="{FF2B5EF4-FFF2-40B4-BE49-F238E27FC236}">
                  <a16:creationId xmlns:a16="http://schemas.microsoft.com/office/drawing/2014/main" id="{F852EE40-5C49-4208-B265-DEE744B37F29}"/>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D63AF9D4-B07B-436F-ACD5-97F0EB15FA1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EEF82FE4-C458-4AF3-BFE4-5A4833953121}"/>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6CA13A9C-1B68-4B68-B7FF-D381ABCA1EDD}"/>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89296C3E-1E2B-472C-A57A-A1A7D5A00517}"/>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03FF3CA0-474D-4023-8BF0-EBFA0A69DF60}"/>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43FADC74-3D00-4965-B823-CC9283F9DA9B}"/>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B1EF8B86-8E5D-42A1-A69C-3988261ACB6E}"/>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F9D33804-4E8F-4346-8005-181CEABF5D08}"/>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89CFF512-45D0-43F3-99D5-4C8C1069E1D1}"/>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29C418A0-1951-4235-B660-D5C8F7E82628}"/>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ACAC6658-9C06-448E-9F95-DA3E84102355}"/>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CD86086A-A307-4F6E-A7C7-469D859E1232}"/>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51788C71-E47B-4EE6-95C4-D951707B0FBE}"/>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D53864F-C5BB-406C-951C-DD7B88ED9F44}"/>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D6B47541-B6F4-4920-9483-D1FF9C881094}"/>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869CA6FE-2B5A-4D3A-89E4-5C20E542A7CD}"/>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D432ABB9-DAAB-469E-B7B0-924F2DC38AFD}"/>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D41ECF24-F44D-4E36-A86E-6899DA12170F}"/>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Номер слайда 1"/>
          <p:cNvSpPr>
            <a:spLocks noGrp="1"/>
          </p:cNvSpPr>
          <p:nvPr>
            <p:ph type="sldNum" sz="quarter" idx="12"/>
          </p:nvPr>
        </p:nvSpPr>
        <p:spPr/>
        <p:txBody>
          <a:bodyPr/>
          <a:lstStyle/>
          <a:p>
            <a:pPr algn="ctr" defTabSz="685800" fontAlgn="auto">
              <a:spcBef>
                <a:spcPts val="0"/>
              </a:spcBef>
              <a:spcAft>
                <a:spcPts val="0"/>
              </a:spcAft>
              <a:defRPr/>
            </a:pPr>
            <a:fld id="{6D22F896-40B5-4ADD-8801-0D06FADFA095}" type="slidenum">
              <a:rPr lang="en-US" sz="750">
                <a:solidFill>
                  <a:srgbClr val="FFFFFF"/>
                </a:solidFill>
                <a:latin typeface="Arial"/>
                <a:cs typeface="Arial" panose="020B0604020202020204" pitchFamily="34" charset="0"/>
              </a:rPr>
              <a:pPr algn="ctr" defTabSz="685800" fontAlgn="auto">
                <a:spcBef>
                  <a:spcPts val="0"/>
                </a:spcBef>
                <a:spcAft>
                  <a:spcPts val="0"/>
                </a:spcAft>
                <a:defRPr/>
              </a:pPr>
              <a:t>54</a:t>
            </a:fld>
            <a:endParaRPr lang="en-US" sz="750" dirty="0">
              <a:solidFill>
                <a:srgbClr val="FFFFFF"/>
              </a:solidFill>
              <a:latin typeface="Arial"/>
              <a:cs typeface="Arial" panose="020B0604020202020204" pitchFamily="34" charset="0"/>
            </a:endParaRPr>
          </a:p>
        </p:txBody>
      </p:sp>
      <p:pic>
        <p:nvPicPr>
          <p:cNvPr id="4" name="Picture 3">
            <a:extLst>
              <a:ext uri="{FF2B5EF4-FFF2-40B4-BE49-F238E27FC236}">
                <a16:creationId xmlns:a16="http://schemas.microsoft.com/office/drawing/2014/main" id="{72E0D737-E722-42B5-9D00-397582D0EFBB}"/>
              </a:ext>
            </a:extLst>
          </p:cNvPr>
          <p:cNvPicPr>
            <a:picLocks noChangeAspect="1"/>
          </p:cNvPicPr>
          <p:nvPr/>
        </p:nvPicPr>
        <p:blipFill>
          <a:blip r:embed="rId3"/>
          <a:stretch>
            <a:fillRect/>
          </a:stretch>
        </p:blipFill>
        <p:spPr>
          <a:xfrm>
            <a:off x="6386455" y="3204515"/>
            <a:ext cx="2563415" cy="2563415"/>
          </a:xfrm>
          <a:prstGeom prst="rect">
            <a:avLst/>
          </a:prstGeom>
        </p:spPr>
      </p:pic>
      <p:sp>
        <p:nvSpPr>
          <p:cNvPr id="29" name="TextBox 28">
            <a:extLst>
              <a:ext uri="{FF2B5EF4-FFF2-40B4-BE49-F238E27FC236}">
                <a16:creationId xmlns:a16="http://schemas.microsoft.com/office/drawing/2014/main" id="{785B188E-F1C1-49BE-B06B-05B95E8A0D39}"/>
              </a:ext>
            </a:extLst>
          </p:cNvPr>
          <p:cNvSpPr txBox="1"/>
          <p:nvPr/>
        </p:nvSpPr>
        <p:spPr>
          <a:xfrm>
            <a:off x="-242889" y="1052821"/>
            <a:ext cx="9140429" cy="1292662"/>
          </a:xfrm>
          <a:prstGeom prst="rect">
            <a:avLst/>
          </a:prstGeom>
          <a:noFill/>
        </p:spPr>
        <p:txBody>
          <a:bodyPr wrap="square" rtlCol="0">
            <a:spAutoFit/>
          </a:bodyPr>
          <a:lstStyle/>
          <a:p>
            <a:pPr algn="ctr" defTabSz="685800" fontAlgn="auto">
              <a:spcBef>
                <a:spcPts val="0"/>
              </a:spcBef>
              <a:spcAft>
                <a:spcPts val="0"/>
              </a:spcAft>
              <a:defRPr/>
            </a:pPr>
            <a:r>
              <a:rPr lang="ru-RU" sz="5400" dirty="0">
                <a:solidFill>
                  <a:srgbClr val="000000"/>
                </a:solidFill>
                <a:latin typeface="Arial"/>
              </a:rPr>
              <a:t>Спасибо за внимание</a:t>
            </a:r>
            <a:endParaRPr lang="en-US" sz="5400" dirty="0">
              <a:solidFill>
                <a:srgbClr val="000000"/>
              </a:solidFill>
              <a:latin typeface="Arial"/>
            </a:endParaRPr>
          </a:p>
          <a:p>
            <a:pPr algn="ctr" defTabSz="685800" fontAlgn="auto">
              <a:spcBef>
                <a:spcPts val="0"/>
              </a:spcBef>
              <a:spcAft>
                <a:spcPts val="0"/>
              </a:spcAft>
              <a:defRPr/>
            </a:pPr>
            <a:endParaRPr lang="en-US" sz="2400" dirty="0">
              <a:solidFill>
                <a:srgbClr val="000000"/>
              </a:solidFill>
              <a:latin typeface="Arial"/>
            </a:endParaRPr>
          </a:p>
        </p:txBody>
      </p:sp>
      <p:sp>
        <p:nvSpPr>
          <p:cNvPr id="30" name="TextBox 29">
            <a:extLst>
              <a:ext uri="{FF2B5EF4-FFF2-40B4-BE49-F238E27FC236}">
                <a16:creationId xmlns:a16="http://schemas.microsoft.com/office/drawing/2014/main" id="{36CA327C-4D7A-4B11-A888-11B23C4E4DFF}"/>
              </a:ext>
            </a:extLst>
          </p:cNvPr>
          <p:cNvSpPr txBox="1"/>
          <p:nvPr/>
        </p:nvSpPr>
        <p:spPr>
          <a:xfrm>
            <a:off x="385762" y="3342931"/>
            <a:ext cx="5794772" cy="507831"/>
          </a:xfrm>
          <a:prstGeom prst="rect">
            <a:avLst/>
          </a:prstGeom>
          <a:noFill/>
        </p:spPr>
        <p:txBody>
          <a:bodyPr wrap="square">
            <a:spAutoFit/>
          </a:bodyPr>
          <a:lstStyle/>
          <a:p>
            <a:pPr algn="ctr" defTabSz="685800" fontAlgn="auto">
              <a:spcBef>
                <a:spcPts val="0"/>
              </a:spcBef>
              <a:spcAft>
                <a:spcPts val="0"/>
              </a:spcAft>
              <a:defRPr/>
            </a:pPr>
            <a:r>
              <a:rPr lang="en-US" sz="2700" dirty="0">
                <a:solidFill>
                  <a:srgbClr val="0070C0"/>
                </a:solidFill>
                <a:latin typeface="Arial"/>
              </a:rPr>
              <a:t>http://AsteroidHazard.pro</a:t>
            </a:r>
            <a:endParaRPr lang="ru-RU" sz="2700" dirty="0">
              <a:solidFill>
                <a:srgbClr val="0070C0"/>
              </a:solidFill>
              <a:latin typeface="Arial"/>
            </a:endParaRPr>
          </a:p>
        </p:txBody>
      </p:sp>
      <p:pic>
        <p:nvPicPr>
          <p:cNvPr id="6" name="Picture 5">
            <a:extLst>
              <a:ext uri="{FF2B5EF4-FFF2-40B4-BE49-F238E27FC236}">
                <a16:creationId xmlns:a16="http://schemas.microsoft.com/office/drawing/2014/main" id="{2423A294-7F16-4949-B7FE-FC929B79CADE}"/>
              </a:ext>
            </a:extLst>
          </p:cNvPr>
          <p:cNvPicPr>
            <a:picLocks noChangeAspect="1"/>
          </p:cNvPicPr>
          <p:nvPr/>
        </p:nvPicPr>
        <p:blipFill>
          <a:blip r:embed="rId4"/>
          <a:stretch>
            <a:fillRect/>
          </a:stretch>
        </p:blipFill>
        <p:spPr>
          <a:xfrm>
            <a:off x="340576" y="3857594"/>
            <a:ext cx="5863713" cy="642459"/>
          </a:xfrm>
          <a:prstGeom prst="rect">
            <a:avLst/>
          </a:prstGeom>
        </p:spPr>
      </p:pic>
      <p:sp>
        <p:nvSpPr>
          <p:cNvPr id="31" name="TextBox 30">
            <a:extLst>
              <a:ext uri="{FF2B5EF4-FFF2-40B4-BE49-F238E27FC236}">
                <a16:creationId xmlns:a16="http://schemas.microsoft.com/office/drawing/2014/main" id="{AA796439-699A-4F97-A003-5C16DA899E33}"/>
              </a:ext>
            </a:extLst>
          </p:cNvPr>
          <p:cNvSpPr txBox="1"/>
          <p:nvPr/>
        </p:nvSpPr>
        <p:spPr>
          <a:xfrm>
            <a:off x="316370" y="4529968"/>
            <a:ext cx="5887919" cy="553998"/>
          </a:xfrm>
          <a:prstGeom prst="rect">
            <a:avLst/>
          </a:prstGeom>
          <a:noFill/>
        </p:spPr>
        <p:txBody>
          <a:bodyPr wrap="square">
            <a:spAutoFit/>
          </a:bodyPr>
          <a:lstStyle/>
          <a:p>
            <a:pPr algn="ctr" defTabSz="685800" fontAlgn="auto">
              <a:spcBef>
                <a:spcPts val="0"/>
              </a:spcBef>
              <a:spcAft>
                <a:spcPts val="0"/>
              </a:spcAft>
              <a:defRPr/>
            </a:pPr>
            <a:r>
              <a:rPr lang="ru-RU" sz="1500" dirty="0">
                <a:latin typeface="Roboto" panose="02000000000000000000" pitchFamily="2" charset="0"/>
              </a:rPr>
              <a:t>Комплексная оценка катастрофического воздействия на Землю ударов космических тел</a:t>
            </a:r>
            <a:endParaRPr lang="ru-RU" sz="1500" dirty="0">
              <a:solidFill>
                <a:srgbClr val="000000"/>
              </a:solidFill>
              <a:latin typeface="Arial"/>
            </a:endParaRPr>
          </a:p>
        </p:txBody>
      </p:sp>
      <p:sp>
        <p:nvSpPr>
          <p:cNvPr id="32" name="TextBox 31">
            <a:extLst>
              <a:ext uri="{FF2B5EF4-FFF2-40B4-BE49-F238E27FC236}">
                <a16:creationId xmlns:a16="http://schemas.microsoft.com/office/drawing/2014/main" id="{3C8804DC-9CC1-4C7E-88A8-3356BA9D2755}"/>
              </a:ext>
            </a:extLst>
          </p:cNvPr>
          <p:cNvSpPr txBox="1"/>
          <p:nvPr/>
        </p:nvSpPr>
        <p:spPr>
          <a:xfrm>
            <a:off x="316369" y="5371760"/>
            <a:ext cx="5887919" cy="323165"/>
          </a:xfrm>
          <a:prstGeom prst="rect">
            <a:avLst/>
          </a:prstGeom>
          <a:noFill/>
        </p:spPr>
        <p:txBody>
          <a:bodyPr wrap="square">
            <a:spAutoFit/>
          </a:bodyPr>
          <a:lstStyle/>
          <a:p>
            <a:pPr algn="ctr" defTabSz="685800" fontAlgn="auto">
              <a:spcBef>
                <a:spcPts val="0"/>
              </a:spcBef>
              <a:spcAft>
                <a:spcPts val="0"/>
              </a:spcAft>
              <a:defRPr/>
            </a:pPr>
            <a:r>
              <a:rPr lang="ru-RU" sz="1500" i="1" dirty="0">
                <a:solidFill>
                  <a:srgbClr val="000000"/>
                </a:solidFill>
                <a:latin typeface="Calibri Light" panose="020F0302020204030204" pitchFamily="34" charset="0"/>
                <a:cs typeface="Calibri Light" panose="020F0302020204030204" pitchFamily="34" charset="0"/>
              </a:rPr>
              <a:t>веб-приложение калькулятор - быстрое и простое в использовании</a:t>
            </a:r>
            <a:endParaRPr lang="ru-RU" sz="1500" dirty="0">
              <a:solidFill>
                <a:srgbClr val="000000"/>
              </a:solidFill>
              <a:latin typeface="Calibri Light" panose="020F0302020204030204" pitchFamily="34" charset="0"/>
              <a:cs typeface="Calibri Light" panose="020F0302020204030204" pitchFamily="34" charset="0"/>
            </a:endParaRPr>
          </a:p>
        </p:txBody>
      </p:sp>
      <p:pic>
        <p:nvPicPr>
          <p:cNvPr id="34" name="Picture 33">
            <a:extLst>
              <a:ext uri="{FF2B5EF4-FFF2-40B4-BE49-F238E27FC236}">
                <a16:creationId xmlns:a16="http://schemas.microsoft.com/office/drawing/2014/main" id="{0A5DEC32-19B4-4E5F-B1E5-0341E782B8EA}"/>
              </a:ext>
            </a:extLst>
          </p:cNvPr>
          <p:cNvPicPr>
            <a:picLocks noChangeAspect="1"/>
          </p:cNvPicPr>
          <p:nvPr/>
        </p:nvPicPr>
        <p:blipFill>
          <a:blip r:embed="rId5"/>
          <a:stretch>
            <a:fillRect/>
          </a:stretch>
        </p:blipFill>
        <p:spPr>
          <a:xfrm>
            <a:off x="4219345" y="2474464"/>
            <a:ext cx="571730" cy="584516"/>
          </a:xfrm>
          <a:prstGeom prst="rect">
            <a:avLst/>
          </a:prstGeom>
        </p:spPr>
      </p:pic>
    </p:spTree>
    <p:extLst>
      <p:ext uri="{BB962C8B-B14F-4D97-AF65-F5344CB8AC3E}">
        <p14:creationId xmlns:p14="http://schemas.microsoft.com/office/powerpoint/2010/main" val="300768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2"/>
          <p:cNvSpPr txBox="1">
            <a:spLocks noChangeArrowheads="1"/>
          </p:cNvSpPr>
          <p:nvPr/>
        </p:nvSpPr>
        <p:spPr bwMode="auto">
          <a:xfrm>
            <a:off x="323528" y="289679"/>
            <a:ext cx="8208912" cy="6340197"/>
          </a:xfrm>
          <a:prstGeom prst="rect">
            <a:avLst/>
          </a:prstGeom>
          <a:noFill/>
          <a:ln w="9525">
            <a:noFill/>
            <a:miter lim="800000"/>
            <a:headEnd/>
            <a:tailEnd/>
          </a:ln>
        </p:spPr>
        <p:txBody>
          <a:bodyPr wrap="square">
            <a:spAutoFit/>
          </a:bodyPr>
          <a:lstStyle/>
          <a:p>
            <a:r>
              <a:rPr lang="ru-RU" sz="3200" dirty="0">
                <a:solidFill>
                  <a:schemeClr val="tx2"/>
                </a:solidFill>
              </a:rPr>
              <a:t>         </a:t>
            </a:r>
            <a:r>
              <a:rPr lang="ru-RU" sz="3600" dirty="0">
                <a:solidFill>
                  <a:schemeClr val="tx2"/>
                </a:solidFill>
              </a:rPr>
              <a:t>Классификация ударов</a:t>
            </a:r>
          </a:p>
          <a:p>
            <a:endParaRPr lang="ru-RU" sz="3200" dirty="0">
              <a:solidFill>
                <a:schemeClr val="tx2"/>
              </a:solidFill>
            </a:endParaRPr>
          </a:p>
          <a:p>
            <a:r>
              <a:rPr lang="ru-RU" sz="3200" dirty="0">
                <a:solidFill>
                  <a:schemeClr val="tx2"/>
                </a:solidFill>
              </a:rPr>
              <a:t>Метеорные явления</a:t>
            </a:r>
          </a:p>
          <a:p>
            <a:r>
              <a:rPr lang="ru-RU" sz="2000" dirty="0">
                <a:solidFill>
                  <a:schemeClr val="tx2"/>
                </a:solidFill>
              </a:rPr>
              <a:t>Тела размером порядка 10 метров и меньше, наблюдаются вспышки в атмосфере, выпадение метеоритов</a:t>
            </a:r>
          </a:p>
          <a:p>
            <a:endParaRPr lang="ru-RU" sz="3200" dirty="0">
              <a:solidFill>
                <a:schemeClr val="tx2"/>
              </a:solidFill>
            </a:endParaRPr>
          </a:p>
          <a:p>
            <a:r>
              <a:rPr lang="ru-RU" sz="3200" dirty="0">
                <a:solidFill>
                  <a:schemeClr val="tx2"/>
                </a:solidFill>
              </a:rPr>
              <a:t>Метеорные «взрывы»</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000" b="0" i="0" u="none" strike="noStrike" kern="1200" cap="none" spc="0" normalizeH="0" baseline="0" noProof="0" dirty="0">
                <a:ln>
                  <a:noFill/>
                </a:ln>
                <a:solidFill>
                  <a:schemeClr val="tx2"/>
                </a:solidFill>
                <a:effectLst/>
                <a:uLnTx/>
                <a:uFillTx/>
                <a:latin typeface="Verdana" pitchFamily="34" charset="0"/>
                <a:ea typeface="+mn-ea"/>
                <a:cs typeface="+mn-cs"/>
              </a:rPr>
              <a:t>Тела размером порядка 20-100 метров, «сгорают» в атмосфере, наблюдаются пожары и разрушения на поверхности Земли</a:t>
            </a:r>
          </a:p>
          <a:p>
            <a:endParaRPr lang="ru-RU" sz="3200" dirty="0">
              <a:solidFill>
                <a:schemeClr val="tx2"/>
              </a:solidFill>
            </a:endParaRPr>
          </a:p>
          <a:p>
            <a:r>
              <a:rPr lang="ru-RU" sz="3200" dirty="0">
                <a:solidFill>
                  <a:schemeClr val="tx2"/>
                </a:solidFill>
              </a:rPr>
              <a:t>Кратерообразующие удары</a:t>
            </a:r>
          </a:p>
          <a:p>
            <a:r>
              <a:rPr lang="ru-RU" sz="2000" dirty="0">
                <a:solidFill>
                  <a:schemeClr val="tx2"/>
                </a:solidFill>
              </a:rPr>
              <a:t>Тела размером порядка 200 метров и больше, образуется кратер, </a:t>
            </a:r>
            <a:r>
              <a:rPr kumimoji="0" lang="ru-RU" sz="2000" b="0" i="0" u="none" strike="noStrike" kern="1200" cap="none" spc="0" normalizeH="0" baseline="0" noProof="0" dirty="0">
                <a:ln>
                  <a:noFill/>
                </a:ln>
                <a:solidFill>
                  <a:schemeClr val="tx2"/>
                </a:solidFill>
                <a:effectLst/>
                <a:uLnTx/>
                <a:uFillTx/>
                <a:latin typeface="Verdana" pitchFamily="34" charset="0"/>
                <a:ea typeface="+mn-ea"/>
                <a:cs typeface="+mn-cs"/>
              </a:rPr>
              <a:t>пожары и разрушения на поверхности Земли, сейсмические волны, загрязнение атмосферы</a:t>
            </a:r>
            <a:endParaRPr lang="ru-RU" sz="1800" dirty="0">
              <a:solidFill>
                <a:schemeClr val="tx2"/>
              </a:solidFill>
            </a:endParaRPr>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C03519-3BAC-49D7-A8CF-03C114E5B8C4}"/>
              </a:ext>
            </a:extLst>
          </p:cNvPr>
          <p:cNvSpPr txBox="1"/>
          <p:nvPr/>
        </p:nvSpPr>
        <p:spPr>
          <a:xfrm>
            <a:off x="395536" y="188640"/>
            <a:ext cx="8712968" cy="4678204"/>
          </a:xfrm>
          <a:prstGeom prst="rect">
            <a:avLst/>
          </a:prstGeom>
          <a:noFill/>
        </p:spPr>
        <p:txBody>
          <a:bodyPr wrap="square">
            <a:spAutoFit/>
          </a:bodyPr>
          <a:lstStyle/>
          <a:p>
            <a:r>
              <a:rPr lang="ru-RU" sz="2800" dirty="0"/>
              <a:t>          Как изучают ударные явления? </a:t>
            </a:r>
          </a:p>
          <a:p>
            <a:endParaRPr lang="ru-RU" dirty="0"/>
          </a:p>
          <a:p>
            <a:r>
              <a:rPr lang="ru-RU" dirty="0"/>
              <a:t>Падения небольших метеороидов, которые происходят часто, регистрируются специальными болидными сетями: сетью видеорегистраторов, которые непрерывно мониторят ночное небо. </a:t>
            </a:r>
          </a:p>
          <a:p>
            <a:endParaRPr lang="ru-RU" dirty="0"/>
          </a:p>
          <a:p>
            <a:r>
              <a:rPr lang="ru-RU" dirty="0"/>
              <a:t>Физическими и химическими  методами изучаются </a:t>
            </a:r>
            <a:r>
              <a:rPr lang="ru-RU" dirty="0" err="1"/>
              <a:t>неиспаренные</a:t>
            </a:r>
            <a:r>
              <a:rPr lang="ru-RU" dirty="0"/>
              <a:t> куски метеороидов, найденные на земле – метеориты. </a:t>
            </a:r>
          </a:p>
          <a:p>
            <a:endParaRPr lang="ru-RU" dirty="0"/>
          </a:p>
          <a:p>
            <a:r>
              <a:rPr lang="ru-RU" dirty="0"/>
              <a:t>Более крупные и, соответственно, редкие падения ученые изучают по остающимся следам. </a:t>
            </a:r>
          </a:p>
          <a:p>
            <a:endParaRPr lang="ru-RU" dirty="0"/>
          </a:p>
          <a:p>
            <a:r>
              <a:rPr lang="ru-RU" dirty="0"/>
              <a:t>Лабораторное моделирование.</a:t>
            </a:r>
          </a:p>
          <a:p>
            <a:endParaRPr lang="ru-RU" dirty="0"/>
          </a:p>
          <a:p>
            <a:r>
              <a:rPr lang="ru-RU" dirty="0"/>
              <a:t>Компьютерное моделирование. </a:t>
            </a:r>
          </a:p>
          <a:p>
            <a:endParaRPr lang="ru-RU" dirty="0"/>
          </a:p>
        </p:txBody>
      </p:sp>
      <p:pic>
        <p:nvPicPr>
          <p:cNvPr id="5" name="Рисунок 4">
            <a:extLst>
              <a:ext uri="{FF2B5EF4-FFF2-40B4-BE49-F238E27FC236}">
                <a16:creationId xmlns:a16="http://schemas.microsoft.com/office/drawing/2014/main" id="{F3A009B7-4FD0-4B41-BB1C-CE3AD10EC01F}"/>
              </a:ext>
            </a:extLst>
          </p:cNvPr>
          <p:cNvPicPr>
            <a:picLocks noChangeAspect="1"/>
          </p:cNvPicPr>
          <p:nvPr/>
        </p:nvPicPr>
        <p:blipFill>
          <a:blip r:embed="rId2"/>
          <a:stretch>
            <a:fillRect/>
          </a:stretch>
        </p:blipFill>
        <p:spPr>
          <a:xfrm>
            <a:off x="4499992" y="3637283"/>
            <a:ext cx="4429818" cy="3032077"/>
          </a:xfrm>
          <a:prstGeom prst="rect">
            <a:avLst/>
          </a:prstGeom>
        </p:spPr>
      </p:pic>
      <p:sp>
        <p:nvSpPr>
          <p:cNvPr id="7" name="TextBox 6">
            <a:extLst>
              <a:ext uri="{FF2B5EF4-FFF2-40B4-BE49-F238E27FC236}">
                <a16:creationId xmlns:a16="http://schemas.microsoft.com/office/drawing/2014/main" id="{BC6DAB51-15FE-43BA-AEE5-E6BA0CC1B657}"/>
              </a:ext>
            </a:extLst>
          </p:cNvPr>
          <p:cNvSpPr txBox="1"/>
          <p:nvPr/>
        </p:nvSpPr>
        <p:spPr>
          <a:xfrm>
            <a:off x="412486" y="5949280"/>
            <a:ext cx="4601306" cy="523220"/>
          </a:xfrm>
          <a:prstGeom prst="rect">
            <a:avLst/>
          </a:prstGeom>
          <a:noFill/>
        </p:spPr>
        <p:txBody>
          <a:bodyPr wrap="square">
            <a:spAutoFit/>
          </a:bodyPr>
          <a:lstStyle/>
          <a:p>
            <a:r>
              <a:rPr lang="ru-RU" altLang="ru-RU" sz="1400" dirty="0"/>
              <a:t>2001 Метеорный поток Леониды </a:t>
            </a:r>
            <a:r>
              <a:rPr lang="en-US" altLang="ru-RU" sz="1400" dirty="0"/>
              <a:t>(from </a:t>
            </a:r>
            <a:r>
              <a:rPr lang="ru-RU" altLang="ru-RU" sz="1400" dirty="0">
                <a:hlinkClick r:id="rId3"/>
              </a:rPr>
              <a:t>www.astrophoto.com</a:t>
            </a:r>
            <a:r>
              <a:rPr lang="en-US" altLang="ru-RU" sz="1400" dirty="0"/>
              <a:t>)</a:t>
            </a:r>
            <a:r>
              <a:rPr lang="ru-RU" altLang="ru-RU" sz="1400" dirty="0"/>
              <a:t> </a:t>
            </a:r>
          </a:p>
        </p:txBody>
      </p:sp>
    </p:spTree>
    <p:extLst>
      <p:ext uri="{BB962C8B-B14F-4D97-AF65-F5344CB8AC3E}">
        <p14:creationId xmlns:p14="http://schemas.microsoft.com/office/powerpoint/2010/main" val="87509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unguska_densT">
            <a:hlinkClick r:id="" action="ppaction://media"/>
            <a:extLst>
              <a:ext uri="{FF2B5EF4-FFF2-40B4-BE49-F238E27FC236}">
                <a16:creationId xmlns:a16="http://schemas.microsoft.com/office/drawing/2014/main" id="{0B771A01-44D8-4E5C-AC95-E07098F54C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524000"/>
            <a:ext cx="4572000" cy="3810000"/>
          </a:xfrm>
          <a:prstGeom prst="rect">
            <a:avLst/>
          </a:prstGeom>
        </p:spPr>
      </p:pic>
      <p:sp>
        <p:nvSpPr>
          <p:cNvPr id="2" name="TextBox 1">
            <a:extLst>
              <a:ext uri="{FF2B5EF4-FFF2-40B4-BE49-F238E27FC236}">
                <a16:creationId xmlns:a16="http://schemas.microsoft.com/office/drawing/2014/main" id="{D5643117-DFB1-467F-B0D9-30FFCF8785D4}"/>
              </a:ext>
            </a:extLst>
          </p:cNvPr>
          <p:cNvSpPr txBox="1"/>
          <p:nvPr/>
        </p:nvSpPr>
        <p:spPr>
          <a:xfrm>
            <a:off x="179512" y="6021288"/>
            <a:ext cx="8712968" cy="369332"/>
          </a:xfrm>
          <a:prstGeom prst="rect">
            <a:avLst/>
          </a:prstGeom>
          <a:noFill/>
        </p:spPr>
        <p:txBody>
          <a:bodyPr wrap="square" rtlCol="0">
            <a:spAutoFit/>
          </a:bodyPr>
          <a:lstStyle/>
          <a:p>
            <a:r>
              <a:rPr lang="ru-RU" dirty="0"/>
              <a:t>Вертикальное падение астероида диаметром 50 м со </a:t>
            </a:r>
            <a:r>
              <a:rPr lang="ru-RU" dirty="0" err="1"/>
              <a:t>скорстью</a:t>
            </a:r>
            <a:r>
              <a:rPr lang="ru-RU" dirty="0"/>
              <a:t> 20 км/с</a:t>
            </a:r>
          </a:p>
        </p:txBody>
      </p:sp>
    </p:spTree>
    <p:extLst>
      <p:ext uri="{BB962C8B-B14F-4D97-AF65-F5344CB8AC3E}">
        <p14:creationId xmlns:p14="http://schemas.microsoft.com/office/powerpoint/2010/main" val="341018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nguska_T">
            <a:hlinkClick r:id="" action="ppaction://media"/>
            <a:extLst>
              <a:ext uri="{FF2B5EF4-FFF2-40B4-BE49-F238E27FC236}">
                <a16:creationId xmlns:a16="http://schemas.microsoft.com/office/drawing/2014/main" id="{1F9220AA-F8DA-4374-8119-E9C495A784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524000"/>
            <a:ext cx="4572000" cy="3810000"/>
          </a:xfrm>
          <a:prstGeom prst="rect">
            <a:avLst/>
          </a:prstGeom>
        </p:spPr>
      </p:pic>
      <p:sp>
        <p:nvSpPr>
          <p:cNvPr id="4" name="TextBox 3">
            <a:extLst>
              <a:ext uri="{FF2B5EF4-FFF2-40B4-BE49-F238E27FC236}">
                <a16:creationId xmlns:a16="http://schemas.microsoft.com/office/drawing/2014/main" id="{F531C63C-4834-445A-A462-4ACD05970C30}"/>
              </a:ext>
            </a:extLst>
          </p:cNvPr>
          <p:cNvSpPr txBox="1"/>
          <p:nvPr/>
        </p:nvSpPr>
        <p:spPr>
          <a:xfrm>
            <a:off x="215516" y="6165304"/>
            <a:ext cx="8712968" cy="369332"/>
          </a:xfrm>
          <a:prstGeom prst="rect">
            <a:avLst/>
          </a:prstGeom>
          <a:noFill/>
        </p:spPr>
        <p:txBody>
          <a:bodyPr wrap="square" rtlCol="0">
            <a:spAutoFit/>
          </a:bodyPr>
          <a:lstStyle/>
          <a:p>
            <a:r>
              <a:rPr lang="ru-RU"/>
              <a:t>Вертикальное падение астероида диаметром 50 м со скорстью 50 км/с</a:t>
            </a:r>
            <a:endParaRPr lang="ru-RU" dirty="0"/>
          </a:p>
        </p:txBody>
      </p:sp>
    </p:spTree>
    <p:extLst>
      <p:ext uri="{BB962C8B-B14F-4D97-AF65-F5344CB8AC3E}">
        <p14:creationId xmlns:p14="http://schemas.microsoft.com/office/powerpoint/2010/main" val="202772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Trek</Template>
  <TotalTime>53500</TotalTime>
  <Words>2345</Words>
  <Application>Microsoft Office PowerPoint</Application>
  <PresentationFormat>Экран (4:3)</PresentationFormat>
  <Paragraphs>236</Paragraphs>
  <Slides>54</Slides>
  <Notes>2</Notes>
  <HiddenSlides>0</HiddenSlides>
  <MMClips>8</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54</vt:i4>
      </vt:variant>
    </vt:vector>
  </HeadingPairs>
  <TitlesOfParts>
    <vt:vector size="65" baseType="lpstr">
      <vt:lpstr>Arial</vt:lpstr>
      <vt:lpstr>Arial Narrow</vt:lpstr>
      <vt:lpstr>Calibri</vt:lpstr>
      <vt:lpstr>Calibri Light</vt:lpstr>
      <vt:lpstr>Franklin Gothic Book</vt:lpstr>
      <vt:lpstr>Franklin Gothic Medium</vt:lpstr>
      <vt:lpstr>Roboto</vt:lpstr>
      <vt:lpstr>Times New Roman</vt:lpstr>
      <vt:lpstr>Verdana</vt:lpstr>
      <vt:lpstr>Wingdings 2</vt:lpstr>
      <vt:lpstr>Трек</vt:lpstr>
      <vt:lpstr>Презентация PowerPoint</vt:lpstr>
      <vt:lpstr>Презентация PowerPoint</vt:lpstr>
      <vt:lpstr>Презентация PowerPoint</vt:lpstr>
      <vt:lpstr>   оТКУДА ПАДАюТ НА ЗЕМЛЮ кометы и астероиды</vt:lpstr>
      <vt:lpstr>Космические тела: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Если бы Тунгусское тело упало над Москвой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idg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val_2</dc:creator>
  <cp:lastModifiedBy>Valery</cp:lastModifiedBy>
  <cp:revision>153</cp:revision>
  <dcterms:created xsi:type="dcterms:W3CDTF">2009-07-13T10:57:33Z</dcterms:created>
  <dcterms:modified xsi:type="dcterms:W3CDTF">2024-06-30T16:02:20Z</dcterms:modified>
</cp:coreProperties>
</file>